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slides/slide4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84" r:id="rId1"/>
  </p:sldMasterIdLst>
  <p:notesMasterIdLst>
    <p:notesMasterId r:id="rId45"/>
  </p:notesMasterIdLst>
  <p:sldIdLst>
    <p:sldId id="256" r:id="rId2"/>
    <p:sldId id="277" r:id="rId3"/>
    <p:sldId id="258" r:id="rId4"/>
    <p:sldId id="263" r:id="rId5"/>
    <p:sldId id="264" r:id="rId6"/>
    <p:sldId id="265" r:id="rId7"/>
    <p:sldId id="271" r:id="rId8"/>
    <p:sldId id="273" r:id="rId9"/>
    <p:sldId id="272" r:id="rId10"/>
    <p:sldId id="279" r:id="rId11"/>
    <p:sldId id="278" r:id="rId12"/>
    <p:sldId id="281" r:id="rId13"/>
    <p:sldId id="280" r:id="rId14"/>
    <p:sldId id="290" r:id="rId15"/>
    <p:sldId id="282" r:id="rId16"/>
    <p:sldId id="283" r:id="rId17"/>
    <p:sldId id="284" r:id="rId18"/>
    <p:sldId id="285" r:id="rId19"/>
    <p:sldId id="286" r:id="rId20"/>
    <p:sldId id="287" r:id="rId21"/>
    <p:sldId id="288" r:id="rId22"/>
    <p:sldId id="289" r:id="rId23"/>
    <p:sldId id="291" r:id="rId24"/>
    <p:sldId id="292" r:id="rId25"/>
    <p:sldId id="293" r:id="rId26"/>
    <p:sldId id="294" r:id="rId27"/>
    <p:sldId id="295" r:id="rId28"/>
    <p:sldId id="296" r:id="rId29"/>
    <p:sldId id="297" r:id="rId30"/>
    <p:sldId id="298" r:id="rId31"/>
    <p:sldId id="299" r:id="rId32"/>
    <p:sldId id="300" r:id="rId33"/>
    <p:sldId id="301" r:id="rId34"/>
    <p:sldId id="302" r:id="rId35"/>
    <p:sldId id="305" r:id="rId36"/>
    <p:sldId id="303" r:id="rId37"/>
    <p:sldId id="304" r:id="rId38"/>
    <p:sldId id="306" r:id="rId39"/>
    <p:sldId id="308" r:id="rId40"/>
    <p:sldId id="260" r:id="rId41"/>
    <p:sldId id="259" r:id="rId42"/>
    <p:sldId id="307" r:id="rId43"/>
    <p:sldId id="309" r:id="rId4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E1"/>
    <a:srgbClr val="FFFFCC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91" d="100"/>
          <a:sy n="91" d="100"/>
        </p:scale>
        <p:origin x="-168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FB3773-59AD-489E-B934-44B1D2D87C50}" type="datetimeFigureOut">
              <a:rPr lang="en-US" smtClean="0"/>
              <a:pPr/>
              <a:t>5/18/2009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1FFFD9-340C-4513-BCB1-207642EC06E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1FFFD9-340C-4513-BCB1-207642EC06ED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Rounded Rectangle 9"/>
          <p:cNvSpPr/>
          <p:nvPr/>
        </p:nvSpPr>
        <p:spPr>
          <a:xfrm>
            <a:off x="418596" y="434162"/>
            <a:ext cx="8306809" cy="5966638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0" name="Subtitle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 b="1" i="0" cap="none" spc="0" baseline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dirty="0" smtClean="0"/>
              <a:t>Click to edit Master subtitle style</a:t>
            </a:r>
            <a:endParaRPr kumimoji="0" lang="en-US" dirty="0"/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>
          <a:xfrm>
            <a:off x="3657600" y="6035675"/>
            <a:ext cx="2286000" cy="365125"/>
          </a:xfrm>
        </p:spPr>
        <p:txBody>
          <a:bodyPr/>
          <a:lstStyle>
            <a:extLst/>
          </a:lstStyle>
          <a:p>
            <a:fld id="{C21BB2DE-487F-4288-8915-D4872549556B}" type="datetimeFigureOut">
              <a:rPr lang="en-US" smtClean="0"/>
              <a:pPr/>
              <a:t>5/18/2009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943600" y="6035675"/>
            <a:ext cx="2286000" cy="365125"/>
          </a:xfrm>
        </p:spPr>
        <p:txBody>
          <a:bodyPr/>
          <a:lstStyle>
            <a:extLst/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8229600" y="6035675"/>
            <a:ext cx="457200" cy="365125"/>
          </a:xfrm>
        </p:spPr>
        <p:txBody>
          <a:bodyPr/>
          <a:lstStyle>
            <a:extLst/>
          </a:lstStyle>
          <a:p>
            <a:fld id="{D69A8D60-EEC5-4C4D-8049-C752728D9BA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21BB2DE-487F-4288-8915-D4872549556B}" type="datetimeFigureOut">
              <a:rPr lang="en-US" smtClean="0"/>
              <a:pPr/>
              <a:t>5/18/2009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69A8D60-EEC5-4C4D-8049-C752728D9BA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21BB2DE-487F-4288-8915-D4872549556B}" type="datetimeFigureOut">
              <a:rPr lang="en-US" smtClean="0"/>
              <a:pPr/>
              <a:t>5/18/2009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69A8D60-EEC5-4C4D-8049-C752728D9BA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183880" cy="594360"/>
          </a:xfrm>
        </p:spPr>
        <p:txBody>
          <a:bodyPr/>
          <a:lstStyle>
            <a:lvl1pPr marL="0" indent="117475">
              <a:defRPr/>
            </a:lvl1pPr>
            <a:extLst/>
          </a:lstStyle>
          <a:p>
            <a:r>
              <a:rPr kumimoji="0" lang="en-US" dirty="0" smtClean="0"/>
              <a:t>Click to edit Master title style</a:t>
            </a:r>
            <a:endParaRPr kumimoji="0"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183880" cy="4803648"/>
          </a:xfrm>
        </p:spPr>
        <p:txBody>
          <a:bodyPr/>
          <a:lstStyle>
            <a:lvl1pPr marL="265113" indent="-265113">
              <a:defRPr b="1" cap="none" spc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defRPr>
            </a:lvl1pPr>
            <a:lvl2pPr>
              <a:buClr>
                <a:schemeClr val="accent1"/>
              </a:buClr>
              <a:buFont typeface="Arial" pitchFamily="34" charset="0"/>
              <a:buChar char="•"/>
              <a:defRPr sz="2000" baseline="0">
                <a:solidFill>
                  <a:schemeClr val="tx1"/>
                </a:solidFill>
              </a:defRPr>
            </a:lvl2pPr>
            <a:lvl3pPr>
              <a:buClr>
                <a:schemeClr val="accent1"/>
              </a:buClr>
              <a:buFont typeface="Arial" pitchFamily="34" charset="0"/>
              <a:buChar char="•"/>
              <a:defRPr sz="2000" baseline="0">
                <a:solidFill>
                  <a:schemeClr val="tx1"/>
                </a:solidFill>
              </a:defRPr>
            </a:lvl3pPr>
            <a:lvl4pPr>
              <a:buClr>
                <a:schemeClr val="accent1"/>
              </a:buClr>
              <a:buFont typeface="Arial" pitchFamily="34" charset="0"/>
              <a:buChar char="•"/>
              <a:defRPr sz="2000" baseline="0">
                <a:solidFill>
                  <a:schemeClr val="tx1"/>
                </a:solidFill>
              </a:defRPr>
            </a:lvl4pPr>
            <a:lvl5pPr>
              <a:buClr>
                <a:schemeClr val="accent1"/>
              </a:buClr>
              <a:buFont typeface="Arial" pitchFamily="34" charset="0"/>
              <a:buChar char="•"/>
              <a:defRPr sz="2000" baseline="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en-US" dirty="0" smtClean="0"/>
              <a:t>Click to edit Master text styles</a:t>
            </a:r>
          </a:p>
          <a:p>
            <a:pPr lvl="1" eaLnBrk="1" latinLnBrk="0" hangingPunct="1"/>
            <a:r>
              <a:rPr lang="en-US" dirty="0" smtClean="0"/>
              <a:t>Second level</a:t>
            </a:r>
          </a:p>
          <a:p>
            <a:pPr lvl="2" eaLnBrk="1" latinLnBrk="0" hangingPunct="1"/>
            <a:r>
              <a:rPr lang="en-US" dirty="0" smtClean="0"/>
              <a:t>Third level</a:t>
            </a:r>
          </a:p>
          <a:p>
            <a:pPr lvl="3" eaLnBrk="1" latinLnBrk="0" hangingPunct="1"/>
            <a:r>
              <a:rPr lang="en-US" dirty="0" smtClean="0"/>
              <a:t>Fourth level</a:t>
            </a:r>
          </a:p>
          <a:p>
            <a:pPr lvl="4" eaLnBrk="1" latinLnBrk="0" hangingPunct="1"/>
            <a:r>
              <a:rPr lang="en-US" dirty="0" smtClean="0"/>
              <a:t>Fifth level</a:t>
            </a:r>
            <a:endParaRPr kumimoji="0" lang="en-US" dirty="0"/>
          </a:p>
        </p:txBody>
      </p:sp>
      <p:sp>
        <p:nvSpPr>
          <p:cNvPr id="11" name="Date Placeholder 3"/>
          <p:cNvSpPr txBox="1">
            <a:spLocks/>
          </p:cNvSpPr>
          <p:nvPr userDrawn="1"/>
        </p:nvSpPr>
        <p:spPr>
          <a:xfrm>
            <a:off x="1600200" y="6019800"/>
            <a:ext cx="7086600" cy="381001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  <a:extLst/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DBA’s Guide to Physical </a:t>
            </a:r>
            <a:r>
              <a:rPr kumimoji="0" lang="en-US" sz="1600" b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Dataguard</a:t>
            </a:r>
            <a:r>
              <a:rPr kumimoji="0" lang="en-US" sz="1600" b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Part II, </a:t>
            </a:r>
            <a:r>
              <a:rPr kumimoji="0" lang="en-US" sz="1600" b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NoCOUG</a:t>
            </a:r>
            <a:r>
              <a:rPr kumimoji="0" lang="en-US" sz="1600" b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May 21</a:t>
            </a:r>
            <a:r>
              <a:rPr kumimoji="0" lang="en-US" sz="1600" b="0" u="none" strike="noStrike" kern="1200" cap="none" spc="0" normalizeH="0" baseline="3000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st</a:t>
            </a:r>
            <a:r>
              <a:rPr kumimoji="0" lang="en-US" sz="1600" b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2009 </a:t>
            </a:r>
          </a:p>
        </p:txBody>
      </p:sp>
      <p:sp>
        <p:nvSpPr>
          <p:cNvPr id="12" name="TextBox 11"/>
          <p:cNvSpPr txBox="1"/>
          <p:nvPr userDrawn="1"/>
        </p:nvSpPr>
        <p:spPr>
          <a:xfrm>
            <a:off x="457200" y="6019800"/>
            <a:ext cx="1371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3058DA3D-EA34-45B6-A004-ACAF8B24330D}" type="slidenum">
              <a:rPr lang="en-US" sz="1800" smtClean="0"/>
              <a:pPr/>
              <a:t>‹#›</a:t>
            </a:fld>
            <a:r>
              <a:rPr lang="en-US" sz="1800" dirty="0" smtClean="0"/>
              <a:t> / </a:t>
            </a:r>
            <a:r>
              <a:rPr lang="en-US" sz="1800" dirty="0" smtClean="0"/>
              <a:t>43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ounded Rectangle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21BB2DE-487F-4288-8915-D4872549556B}" type="datetimeFigureOut">
              <a:rPr lang="en-US" smtClean="0"/>
              <a:pPr/>
              <a:t>5/18/2009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69A8D60-EEC5-4C4D-8049-C752728D9BA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21BB2DE-487F-4288-8915-D4872549556B}" type="datetimeFigureOut">
              <a:rPr lang="en-US" smtClean="0"/>
              <a:pPr/>
              <a:t>5/18/2009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69A8D60-EEC5-4C4D-8049-C752728D9BA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21BB2DE-487F-4288-8915-D4872549556B}" type="datetimeFigureOut">
              <a:rPr lang="en-US" smtClean="0"/>
              <a:pPr/>
              <a:t>5/18/2009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69A8D60-EEC5-4C4D-8049-C752728D9BA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21BB2DE-487F-4288-8915-D4872549556B}" type="datetimeFigureOut">
              <a:rPr lang="en-US" smtClean="0"/>
              <a:pPr/>
              <a:t>5/18/2009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69A8D60-EEC5-4C4D-8049-C752728D9BA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21BB2DE-487F-4288-8915-D4872549556B}" type="datetimeFigureOut">
              <a:rPr lang="en-US" smtClean="0"/>
              <a:pPr/>
              <a:t>5/18/2009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69A8D60-EEC5-4C4D-8049-C752728D9BA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21BB2DE-487F-4288-8915-D4872549556B}" type="datetimeFigureOut">
              <a:rPr lang="en-US" smtClean="0"/>
              <a:pPr/>
              <a:t>5/18/2009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69A8D60-EEC5-4C4D-8049-C752728D9BA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ound Single Corner Rectangle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21BB2DE-487F-4288-8915-D4872549556B}" type="datetimeFigureOut">
              <a:rPr lang="en-US" smtClean="0"/>
              <a:pPr/>
              <a:t>5/18/2009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69A8D60-EEC5-4C4D-8049-C752728D9BA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ounded Rectangle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Title Placeholder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C21BB2DE-487F-4288-8915-D4872549556B}" type="datetimeFigureOut">
              <a:rPr lang="en-US" smtClean="0"/>
              <a:pPr/>
              <a:t>5/18/2009</a:t>
            </a:fld>
            <a:endParaRPr lang="en-US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D69A8D60-EEC5-4C4D-8049-C752728D9BA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solidFill>
                  <a:schemeClr val="accent3"/>
                </a:solidFill>
              </a:rPr>
              <a:t>DBA’s Guide to </a:t>
            </a:r>
            <a:br>
              <a:rPr lang="en-US" dirty="0" smtClean="0">
                <a:solidFill>
                  <a:schemeClr val="accent3"/>
                </a:solidFill>
              </a:rPr>
            </a:br>
            <a:r>
              <a:rPr lang="en-US" dirty="0" smtClean="0">
                <a:solidFill>
                  <a:schemeClr val="accent3"/>
                </a:solidFill>
              </a:rPr>
              <a:t>Physical </a:t>
            </a:r>
            <a:r>
              <a:rPr lang="en-US" dirty="0" err="1" smtClean="0">
                <a:solidFill>
                  <a:schemeClr val="accent3"/>
                </a:solidFill>
              </a:rPr>
              <a:t>Dataguard</a:t>
            </a:r>
            <a:r>
              <a:rPr lang="en-US" dirty="0" smtClean="0">
                <a:solidFill>
                  <a:schemeClr val="accent3"/>
                </a:solidFill>
              </a:rPr>
              <a:t> </a:t>
            </a:r>
            <a:br>
              <a:rPr lang="en-US" dirty="0" smtClean="0">
                <a:solidFill>
                  <a:schemeClr val="accent3"/>
                </a:solidFill>
              </a:rPr>
            </a:br>
            <a:r>
              <a:rPr lang="en-US" dirty="0" smtClean="0">
                <a:solidFill>
                  <a:schemeClr val="accent3"/>
                </a:solidFill>
              </a:rPr>
              <a:t>Part II</a:t>
            </a:r>
            <a:endParaRPr lang="en-US" dirty="0">
              <a:solidFill>
                <a:schemeClr val="accent3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err="1" smtClean="0"/>
              <a:t>Ahbaid</a:t>
            </a:r>
            <a:r>
              <a:rPr lang="en-US" dirty="0" smtClean="0"/>
              <a:t> </a:t>
            </a:r>
            <a:r>
              <a:rPr lang="en-US" dirty="0" err="1" smtClean="0"/>
              <a:t>Gaffoor</a:t>
            </a:r>
            <a:r>
              <a:rPr lang="en-US" dirty="0" smtClean="0"/>
              <a:t> – Amazon.com/A9</a:t>
            </a:r>
          </a:p>
          <a:p>
            <a:r>
              <a:rPr lang="en-US" dirty="0" err="1" smtClean="0"/>
              <a:t>ahbaid</a:t>
            </a:r>
            <a:r>
              <a:rPr lang="en-US" dirty="0" smtClean="0"/>
              <a:t>@{</a:t>
            </a:r>
            <a:r>
              <a:rPr lang="en-US" dirty="0" smtClean="0">
                <a:ln w="12700">
                  <a:noFill/>
                  <a:prstDash val="solid"/>
                </a:ln>
                <a:solidFill>
                  <a:schemeClr val="accent1"/>
                </a:solidFill>
              </a:rPr>
              <a:t>amazon.com</a:t>
            </a:r>
            <a:r>
              <a:rPr lang="en-US" dirty="0" smtClean="0"/>
              <a:t>|</a:t>
            </a:r>
            <a:r>
              <a:rPr lang="en-US" dirty="0" smtClean="0">
                <a:ln w="12700">
                  <a:noFill/>
                  <a:prstDash val="solid"/>
                </a:ln>
                <a:solidFill>
                  <a:schemeClr val="accent1"/>
                </a:solidFill>
              </a:rPr>
              <a:t>a9.com</a:t>
            </a:r>
            <a:r>
              <a:rPr lang="en-US" dirty="0" smtClean="0"/>
              <a:t>|</a:t>
            </a:r>
            <a:r>
              <a:rPr lang="en-US" dirty="0" smtClean="0">
                <a:ln w="12700">
                  <a:noFill/>
                  <a:prstDash val="solid"/>
                </a:ln>
                <a:solidFill>
                  <a:srgbClr val="0070C0"/>
                </a:solidFill>
              </a:rPr>
              <a:t>att.net</a:t>
            </a:r>
            <a:r>
              <a:rPr lang="en-US" dirty="0" smtClean="0"/>
              <a:t>}</a:t>
            </a:r>
          </a:p>
          <a:p>
            <a:r>
              <a:rPr lang="en-US" dirty="0" smtClean="0"/>
              <a:t>NoCOUG.org : May 21</a:t>
            </a:r>
            <a:r>
              <a:rPr lang="en-US" baseline="30000" dirty="0" smtClean="0"/>
              <a:t>st</a:t>
            </a:r>
            <a:r>
              <a:rPr lang="en-US" dirty="0" smtClean="0"/>
              <a:t> 2009 </a:t>
            </a:r>
          </a:p>
          <a:p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183880" cy="594360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chemeClr val="accent3"/>
                </a:solidFill>
              </a:rPr>
              <a:t>FSFO Architecture</a:t>
            </a:r>
            <a:endParaRPr lang="en-US" dirty="0">
              <a:solidFill>
                <a:schemeClr val="accent3"/>
              </a:solidFill>
            </a:endParaRPr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4803648"/>
          </a:xfrm>
        </p:spPr>
        <p:txBody>
          <a:bodyPr>
            <a:normAutofit/>
          </a:bodyPr>
          <a:lstStyle/>
          <a:p>
            <a:endParaRPr lang="en-US" dirty="0" smtClean="0"/>
          </a:p>
          <a:p>
            <a:endParaRPr lang="en-US" dirty="0" smtClean="0"/>
          </a:p>
          <a:p>
            <a:endParaRPr lang="en-US" sz="1800" dirty="0" smtClean="0"/>
          </a:p>
        </p:txBody>
      </p:sp>
      <p:grpSp>
        <p:nvGrpSpPr>
          <p:cNvPr id="86" name="Group 85"/>
          <p:cNvGrpSpPr/>
          <p:nvPr/>
        </p:nvGrpSpPr>
        <p:grpSpPr>
          <a:xfrm>
            <a:off x="685800" y="1447800"/>
            <a:ext cx="2590800" cy="4038600"/>
            <a:chOff x="685800" y="1447800"/>
            <a:chExt cx="2590800" cy="4038600"/>
          </a:xfrm>
        </p:grpSpPr>
        <p:sp>
          <p:nvSpPr>
            <p:cNvPr id="12" name="Rounded Rectangle 11"/>
            <p:cNvSpPr/>
            <p:nvPr/>
          </p:nvSpPr>
          <p:spPr>
            <a:xfrm rot="5400000">
              <a:off x="-38100" y="2171700"/>
              <a:ext cx="4038600" cy="2590800"/>
            </a:xfrm>
            <a:prstGeom prst="round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Flowchart: Magnetic Disk 12"/>
            <p:cNvSpPr/>
            <p:nvPr/>
          </p:nvSpPr>
          <p:spPr>
            <a:xfrm>
              <a:off x="1181100" y="2438400"/>
              <a:ext cx="685800" cy="762000"/>
            </a:xfrm>
            <a:prstGeom prst="flowChartMagneticDisk">
              <a:avLst/>
            </a:prstGeom>
          </p:spPr>
          <p:style>
            <a:lnRef idx="3">
              <a:schemeClr val="lt1"/>
            </a:lnRef>
            <a:fillRef idx="1">
              <a:schemeClr val="accent4"/>
            </a:fillRef>
            <a:effectRef idx="1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DB</a:t>
              </a:r>
              <a:endParaRPr lang="en-US" dirty="0"/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685800" y="5117068"/>
              <a:ext cx="25908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 smtClean="0"/>
                <a:t>PRIMARY</a:t>
              </a:r>
              <a:endParaRPr lang="en-US" b="1" dirty="0"/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1143000" y="4114800"/>
              <a:ext cx="7620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b="1" dirty="0" smtClean="0"/>
                <a:t>Redo logs</a:t>
              </a:r>
              <a:endParaRPr lang="en-US" sz="1200" b="1" dirty="0"/>
            </a:p>
          </p:txBody>
        </p:sp>
        <p:cxnSp>
          <p:nvCxnSpPr>
            <p:cNvPr id="24" name="Straight Arrow Connector 23"/>
            <p:cNvCxnSpPr>
              <a:endCxn id="22" idx="0"/>
            </p:cNvCxnSpPr>
            <p:nvPr/>
          </p:nvCxnSpPr>
          <p:spPr>
            <a:xfrm rot="5400000">
              <a:off x="1333500" y="3924300"/>
              <a:ext cx="381000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sp>
          <p:nvSpPr>
            <p:cNvPr id="25" name="TextBox 24"/>
            <p:cNvSpPr txBox="1"/>
            <p:nvPr/>
          </p:nvSpPr>
          <p:spPr>
            <a:xfrm>
              <a:off x="1219200" y="3505200"/>
              <a:ext cx="609600" cy="230832"/>
            </a:xfrm>
            <a:prstGeom prst="rect">
              <a:avLst/>
            </a:prstGeom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en-US" sz="900" b="1" dirty="0" smtClean="0">
                  <a:solidFill>
                    <a:schemeClr val="accent2"/>
                  </a:solidFill>
                </a:rPr>
                <a:t>LGWR</a:t>
              </a:r>
              <a:endParaRPr lang="en-US" sz="900" b="1" dirty="0">
                <a:solidFill>
                  <a:schemeClr val="accent2"/>
                </a:solidFill>
              </a:endParaRPr>
            </a:p>
          </p:txBody>
        </p:sp>
        <p:cxnSp>
          <p:nvCxnSpPr>
            <p:cNvPr id="80" name="Straight Arrow Connector 79"/>
            <p:cNvCxnSpPr/>
            <p:nvPr/>
          </p:nvCxnSpPr>
          <p:spPr>
            <a:xfrm rot="5400000">
              <a:off x="1371600" y="3352800"/>
              <a:ext cx="304800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</p:grpSp>
      <p:grpSp>
        <p:nvGrpSpPr>
          <p:cNvPr id="88" name="Group 87"/>
          <p:cNvGrpSpPr/>
          <p:nvPr/>
        </p:nvGrpSpPr>
        <p:grpSpPr>
          <a:xfrm>
            <a:off x="1828800" y="3505200"/>
            <a:ext cx="1143000" cy="230832"/>
            <a:chOff x="1828800" y="3505200"/>
            <a:chExt cx="1143000" cy="230832"/>
          </a:xfrm>
        </p:grpSpPr>
        <p:sp>
          <p:nvSpPr>
            <p:cNvPr id="44" name="TextBox 43"/>
            <p:cNvSpPr txBox="1"/>
            <p:nvPr/>
          </p:nvSpPr>
          <p:spPr>
            <a:xfrm>
              <a:off x="2362200" y="3505200"/>
              <a:ext cx="609600" cy="230832"/>
            </a:xfrm>
            <a:prstGeom prst="rect">
              <a:avLst/>
            </a:prstGeom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en-US" sz="900" b="1" dirty="0" err="1" smtClean="0">
                  <a:solidFill>
                    <a:schemeClr val="accent2"/>
                  </a:solidFill>
                </a:rPr>
                <a:t>LNS</a:t>
              </a:r>
              <a:r>
                <a:rPr lang="en-US" sz="900" b="1" i="1" dirty="0" err="1" smtClean="0">
                  <a:solidFill>
                    <a:schemeClr val="accent2"/>
                  </a:solidFill>
                </a:rPr>
                <a:t>n</a:t>
              </a:r>
              <a:endParaRPr lang="en-US" sz="900" b="1" i="1" dirty="0">
                <a:solidFill>
                  <a:schemeClr val="accent2"/>
                </a:solidFill>
              </a:endParaRPr>
            </a:p>
          </p:txBody>
        </p:sp>
        <p:cxnSp>
          <p:nvCxnSpPr>
            <p:cNvPr id="45" name="Straight Arrow Connector 44"/>
            <p:cNvCxnSpPr/>
            <p:nvPr/>
          </p:nvCxnSpPr>
          <p:spPr>
            <a:xfrm>
              <a:off x="1828800" y="3619822"/>
              <a:ext cx="533400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</p:grpSp>
      <p:grpSp>
        <p:nvGrpSpPr>
          <p:cNvPr id="92" name="Group 91"/>
          <p:cNvGrpSpPr/>
          <p:nvPr/>
        </p:nvGrpSpPr>
        <p:grpSpPr>
          <a:xfrm>
            <a:off x="5791200" y="1447800"/>
            <a:ext cx="2667000" cy="4038600"/>
            <a:chOff x="5791200" y="1447800"/>
            <a:chExt cx="2667000" cy="4038600"/>
          </a:xfrm>
        </p:grpSpPr>
        <p:grpSp>
          <p:nvGrpSpPr>
            <p:cNvPr id="87" name="Group 86"/>
            <p:cNvGrpSpPr/>
            <p:nvPr/>
          </p:nvGrpSpPr>
          <p:grpSpPr>
            <a:xfrm>
              <a:off x="5791200" y="1447800"/>
              <a:ext cx="2667000" cy="4038600"/>
              <a:chOff x="3810000" y="1447800"/>
              <a:chExt cx="2667000" cy="4038600"/>
            </a:xfrm>
          </p:grpSpPr>
          <p:sp>
            <p:nvSpPr>
              <p:cNvPr id="6" name="Rounded Rectangle 5"/>
              <p:cNvSpPr/>
              <p:nvPr/>
            </p:nvSpPr>
            <p:spPr>
              <a:xfrm>
                <a:off x="3810000" y="1447800"/>
                <a:ext cx="2667000" cy="4038600"/>
              </a:xfrm>
              <a:prstGeom prst="roundRect">
                <a:avLst/>
              </a:prstGeom>
            </p:spPr>
            <p:style>
              <a:lnRef idx="1">
                <a:schemeClr val="accent6"/>
              </a:lnRef>
              <a:fillRef idx="2">
                <a:schemeClr val="accent6"/>
              </a:fillRef>
              <a:effectRef idx="1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" name="Flowchart: Magnetic Disk 6"/>
              <p:cNvSpPr/>
              <p:nvPr/>
            </p:nvSpPr>
            <p:spPr>
              <a:xfrm>
                <a:off x="5105400" y="2362200"/>
                <a:ext cx="685800" cy="800100"/>
              </a:xfrm>
              <a:prstGeom prst="flowChartMagneticDisk">
                <a:avLst/>
              </a:prstGeom>
            </p:spPr>
            <p:style>
              <a:lnRef idx="3">
                <a:schemeClr val="lt1"/>
              </a:lnRef>
              <a:fillRef idx="1">
                <a:schemeClr val="accent5"/>
              </a:fillRef>
              <a:effectRef idx="1">
                <a:schemeClr val="accent5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/>
                  <a:t>DB</a:t>
                </a:r>
                <a:endParaRPr lang="en-US" dirty="0"/>
              </a:p>
            </p:txBody>
          </p:sp>
          <p:sp>
            <p:nvSpPr>
              <p:cNvPr id="8" name="TextBox 7"/>
              <p:cNvSpPr txBox="1"/>
              <p:nvPr/>
            </p:nvSpPr>
            <p:spPr>
              <a:xfrm>
                <a:off x="3810000" y="5117068"/>
                <a:ext cx="26670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b="1" dirty="0" smtClean="0"/>
                  <a:t>STANDBY</a:t>
                </a:r>
                <a:endParaRPr lang="en-US" b="1" dirty="0"/>
              </a:p>
            </p:txBody>
          </p:sp>
          <p:sp>
            <p:nvSpPr>
              <p:cNvPr id="47" name="TextBox 46"/>
              <p:cNvSpPr txBox="1"/>
              <p:nvPr/>
            </p:nvSpPr>
            <p:spPr>
              <a:xfrm>
                <a:off x="5181600" y="3505200"/>
                <a:ext cx="609600" cy="230832"/>
              </a:xfrm>
              <a:prstGeom prst="rect">
                <a:avLst/>
              </a:prstGeom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900" b="1" dirty="0" smtClean="0">
                    <a:solidFill>
                      <a:schemeClr val="accent2"/>
                    </a:solidFill>
                  </a:rPr>
                  <a:t>MRP</a:t>
                </a:r>
                <a:endParaRPr lang="en-US" sz="900" b="1" i="1" dirty="0">
                  <a:solidFill>
                    <a:schemeClr val="accent2"/>
                  </a:solidFill>
                </a:endParaRPr>
              </a:p>
            </p:txBody>
          </p:sp>
          <p:cxnSp>
            <p:nvCxnSpPr>
              <p:cNvPr id="50" name="Straight Arrow Connector 49"/>
              <p:cNvCxnSpPr>
                <a:stCxn id="47" idx="0"/>
              </p:cNvCxnSpPr>
              <p:nvPr/>
            </p:nvCxnSpPr>
            <p:spPr>
              <a:xfrm rot="5400000" flipH="1" flipV="1">
                <a:off x="5334794" y="3352800"/>
                <a:ext cx="304006" cy="794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2">
                <a:schemeClr val="accent2"/>
              </a:lnRef>
              <a:fillRef idx="0">
                <a:schemeClr val="accent2"/>
              </a:fillRef>
              <a:effectRef idx="1">
                <a:schemeClr val="accent2"/>
              </a:effectRef>
              <a:fontRef idx="minor">
                <a:schemeClr val="tx1"/>
              </a:fontRef>
            </p:style>
          </p:cxnSp>
        </p:grpSp>
        <p:sp>
          <p:nvSpPr>
            <p:cNvPr id="91" name="TextBox 90"/>
            <p:cNvSpPr txBox="1"/>
            <p:nvPr/>
          </p:nvSpPr>
          <p:spPr>
            <a:xfrm>
              <a:off x="6858000" y="3733800"/>
              <a:ext cx="12192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b="1" dirty="0" smtClean="0"/>
                <a:t>Real-Time</a:t>
              </a:r>
            </a:p>
            <a:p>
              <a:pPr algn="ctr"/>
              <a:r>
                <a:rPr lang="en-US" sz="1200" b="1" dirty="0" smtClean="0"/>
                <a:t>Apply</a:t>
              </a:r>
              <a:endParaRPr lang="en-US" sz="1200" b="1" dirty="0"/>
            </a:p>
          </p:txBody>
        </p:sp>
      </p:grpSp>
      <p:grpSp>
        <p:nvGrpSpPr>
          <p:cNvPr id="89" name="Group 88"/>
          <p:cNvGrpSpPr/>
          <p:nvPr/>
        </p:nvGrpSpPr>
        <p:grpSpPr>
          <a:xfrm>
            <a:off x="2971800" y="3505200"/>
            <a:ext cx="4191000" cy="1066800"/>
            <a:chOff x="990600" y="3505200"/>
            <a:chExt cx="4191000" cy="1066800"/>
          </a:xfrm>
        </p:grpSpPr>
        <p:sp>
          <p:nvSpPr>
            <p:cNvPr id="32" name="TextBox 31"/>
            <p:cNvSpPr txBox="1"/>
            <p:nvPr/>
          </p:nvSpPr>
          <p:spPr>
            <a:xfrm>
              <a:off x="3810000" y="4110335"/>
              <a:ext cx="12192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b="1" dirty="0" smtClean="0"/>
                <a:t>Standby </a:t>
              </a:r>
              <a:endParaRPr lang="en-US" sz="1200" b="1" dirty="0" smtClean="0"/>
            </a:p>
            <a:p>
              <a:pPr algn="ctr"/>
              <a:r>
                <a:rPr lang="en-US" sz="1200" b="1" dirty="0" smtClean="0"/>
                <a:t>Redo </a:t>
              </a:r>
              <a:r>
                <a:rPr lang="en-US" sz="1200" b="1" dirty="0" smtClean="0"/>
                <a:t>logs</a:t>
              </a:r>
              <a:endParaRPr lang="en-US" sz="1200" b="1" dirty="0"/>
            </a:p>
          </p:txBody>
        </p:sp>
        <p:cxnSp>
          <p:nvCxnSpPr>
            <p:cNvPr id="34" name="Straight Arrow Connector 33"/>
            <p:cNvCxnSpPr>
              <a:stCxn id="35" idx="2"/>
              <a:endCxn id="32" idx="0"/>
            </p:cNvCxnSpPr>
            <p:nvPr/>
          </p:nvCxnSpPr>
          <p:spPr>
            <a:xfrm rot="5400000">
              <a:off x="4232449" y="3923183"/>
              <a:ext cx="374303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sp>
          <p:nvSpPr>
            <p:cNvPr id="35" name="TextBox 34"/>
            <p:cNvSpPr txBox="1"/>
            <p:nvPr/>
          </p:nvSpPr>
          <p:spPr>
            <a:xfrm>
              <a:off x="4114800" y="3505200"/>
              <a:ext cx="609600" cy="230832"/>
            </a:xfrm>
            <a:prstGeom prst="rect">
              <a:avLst/>
            </a:prstGeom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en-US" sz="900" b="1" dirty="0" smtClean="0">
                  <a:solidFill>
                    <a:schemeClr val="accent2"/>
                  </a:solidFill>
                </a:rPr>
                <a:t>RFS</a:t>
              </a:r>
              <a:endParaRPr lang="en-US" sz="900" b="1" dirty="0">
                <a:solidFill>
                  <a:schemeClr val="accent2"/>
                </a:solidFill>
              </a:endParaRPr>
            </a:p>
          </p:txBody>
        </p:sp>
        <p:cxnSp>
          <p:nvCxnSpPr>
            <p:cNvPr id="48" name="Straight Arrow Connector 47"/>
            <p:cNvCxnSpPr/>
            <p:nvPr/>
          </p:nvCxnSpPr>
          <p:spPr>
            <a:xfrm>
              <a:off x="4724400" y="3619822"/>
              <a:ext cx="457200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51" name="Straight Arrow Connector 50"/>
            <p:cNvCxnSpPr>
              <a:stCxn id="44" idx="3"/>
              <a:endCxn id="35" idx="1"/>
            </p:cNvCxnSpPr>
            <p:nvPr/>
          </p:nvCxnSpPr>
          <p:spPr>
            <a:xfrm>
              <a:off x="990600" y="3620616"/>
              <a:ext cx="3124200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</p:grpSp>
      <p:grpSp>
        <p:nvGrpSpPr>
          <p:cNvPr id="125" name="Group 124"/>
          <p:cNvGrpSpPr/>
          <p:nvPr/>
        </p:nvGrpSpPr>
        <p:grpSpPr>
          <a:xfrm>
            <a:off x="2971800" y="1600200"/>
            <a:ext cx="3124200" cy="990600"/>
            <a:chOff x="2971800" y="1600200"/>
            <a:chExt cx="3124200" cy="990600"/>
          </a:xfrm>
        </p:grpSpPr>
        <p:sp>
          <p:nvSpPr>
            <p:cNvPr id="97" name="Rounded Rectangle 96"/>
            <p:cNvSpPr/>
            <p:nvPr/>
          </p:nvSpPr>
          <p:spPr>
            <a:xfrm rot="5400000">
              <a:off x="4038600" y="1143000"/>
              <a:ext cx="990600" cy="1905000"/>
            </a:xfrm>
            <a:prstGeom prst="round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2" name="TextBox 101"/>
            <p:cNvSpPr txBox="1"/>
            <p:nvPr/>
          </p:nvSpPr>
          <p:spPr>
            <a:xfrm>
              <a:off x="4114800" y="1750368"/>
              <a:ext cx="914400" cy="215444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0070C0"/>
              </a:solidFill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en-US" sz="800" b="1" dirty="0" smtClean="0">
                  <a:solidFill>
                    <a:srgbClr val="0070C0"/>
                  </a:solidFill>
                </a:rPr>
                <a:t>OBSERVER</a:t>
              </a:r>
              <a:endParaRPr lang="en-US" sz="800" b="1" dirty="0">
                <a:solidFill>
                  <a:srgbClr val="0070C0"/>
                </a:solidFill>
              </a:endParaRPr>
            </a:p>
          </p:txBody>
        </p:sp>
        <p:sp>
          <p:nvSpPr>
            <p:cNvPr id="103" name="TextBox 102"/>
            <p:cNvSpPr txBox="1"/>
            <p:nvPr/>
          </p:nvSpPr>
          <p:spPr>
            <a:xfrm>
              <a:off x="3581400" y="2133600"/>
              <a:ext cx="19050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 smtClean="0"/>
                <a:t>OBSERVER</a:t>
              </a:r>
              <a:endParaRPr lang="en-US" b="1" dirty="0"/>
            </a:p>
          </p:txBody>
        </p:sp>
        <p:cxnSp>
          <p:nvCxnSpPr>
            <p:cNvPr id="107" name="Straight Arrow Connector 106"/>
            <p:cNvCxnSpPr>
              <a:stCxn id="93" idx="3"/>
              <a:endCxn id="102" idx="1"/>
            </p:cNvCxnSpPr>
            <p:nvPr/>
          </p:nvCxnSpPr>
          <p:spPr>
            <a:xfrm flipV="1">
              <a:off x="2971800" y="1858090"/>
              <a:ext cx="1143000" cy="2232"/>
            </a:xfrm>
            <a:prstGeom prst="straightConnector1">
              <a:avLst/>
            </a:prstGeom>
            <a:ln>
              <a:solidFill>
                <a:srgbClr val="0070C0"/>
              </a:solidFill>
              <a:headEnd type="arrow"/>
              <a:tailEnd type="arrow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10" name="Straight Arrow Connector 109"/>
            <p:cNvCxnSpPr>
              <a:stCxn id="102" idx="3"/>
              <a:endCxn id="94" idx="1"/>
            </p:cNvCxnSpPr>
            <p:nvPr/>
          </p:nvCxnSpPr>
          <p:spPr>
            <a:xfrm>
              <a:off x="5029200" y="1858090"/>
              <a:ext cx="1066800" cy="2232"/>
            </a:xfrm>
            <a:prstGeom prst="straightConnector1">
              <a:avLst/>
            </a:prstGeom>
            <a:ln>
              <a:solidFill>
                <a:srgbClr val="0070C0"/>
              </a:solidFill>
              <a:headEnd type="arrow"/>
              <a:tailEnd type="arrow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</p:grpSp>
      <p:grpSp>
        <p:nvGrpSpPr>
          <p:cNvPr id="124" name="Group 123"/>
          <p:cNvGrpSpPr/>
          <p:nvPr/>
        </p:nvGrpSpPr>
        <p:grpSpPr>
          <a:xfrm>
            <a:off x="1524000" y="1752600"/>
            <a:ext cx="5867400" cy="1334810"/>
            <a:chOff x="1524000" y="1752600"/>
            <a:chExt cx="5867400" cy="1334810"/>
          </a:xfrm>
        </p:grpSpPr>
        <p:sp>
          <p:nvSpPr>
            <p:cNvPr id="93" name="TextBox 92"/>
            <p:cNvSpPr txBox="1"/>
            <p:nvPr/>
          </p:nvSpPr>
          <p:spPr>
            <a:xfrm>
              <a:off x="2362200" y="1752600"/>
              <a:ext cx="609600" cy="215444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0070C0"/>
              </a:solidFill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en-US" sz="800" b="1" dirty="0" smtClean="0">
                  <a:solidFill>
                    <a:srgbClr val="0070C0"/>
                  </a:solidFill>
                </a:rPr>
                <a:t>DMON</a:t>
              </a:r>
              <a:endParaRPr lang="en-US" sz="800" b="1" dirty="0">
                <a:solidFill>
                  <a:srgbClr val="0070C0"/>
                </a:solidFill>
              </a:endParaRPr>
            </a:p>
          </p:txBody>
        </p:sp>
        <p:sp>
          <p:nvSpPr>
            <p:cNvPr id="94" name="TextBox 93"/>
            <p:cNvSpPr txBox="1"/>
            <p:nvPr/>
          </p:nvSpPr>
          <p:spPr>
            <a:xfrm>
              <a:off x="6096000" y="1752600"/>
              <a:ext cx="609600" cy="215444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0070C0"/>
              </a:solidFill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en-US" sz="800" b="1" dirty="0" smtClean="0">
                  <a:solidFill>
                    <a:srgbClr val="0070C0"/>
                  </a:solidFill>
                </a:rPr>
                <a:t>DMON</a:t>
              </a:r>
              <a:endParaRPr lang="en-US" sz="800" b="1" dirty="0">
                <a:solidFill>
                  <a:srgbClr val="0070C0"/>
                </a:solidFill>
              </a:endParaRPr>
            </a:p>
          </p:txBody>
        </p:sp>
        <p:sp>
          <p:nvSpPr>
            <p:cNvPr id="95" name="Flowchart: Document 94"/>
            <p:cNvSpPr/>
            <p:nvPr/>
          </p:nvSpPr>
          <p:spPr>
            <a:xfrm>
              <a:off x="2362200" y="2133600"/>
              <a:ext cx="609600" cy="420410"/>
            </a:xfrm>
            <a:prstGeom prst="flowChartDocument">
              <a:avLst/>
            </a:prstGeom>
            <a:solidFill>
              <a:schemeClr val="bg1"/>
            </a:solidFill>
            <a:ln>
              <a:solidFill>
                <a:srgbClr val="0070C0"/>
              </a:solidFill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en-US" sz="800" b="1" dirty="0" smtClean="0">
                  <a:solidFill>
                    <a:srgbClr val="0070C0"/>
                  </a:solidFill>
                </a:rPr>
                <a:t>Broker</a:t>
              </a:r>
            </a:p>
            <a:p>
              <a:pPr algn="ctr"/>
              <a:r>
                <a:rPr lang="en-US" sz="800" b="1" dirty="0" err="1" smtClean="0">
                  <a:solidFill>
                    <a:srgbClr val="0070C0"/>
                  </a:solidFill>
                </a:rPr>
                <a:t>Cfg</a:t>
              </a:r>
              <a:r>
                <a:rPr lang="en-US" sz="800" b="1" dirty="0" smtClean="0">
                  <a:solidFill>
                    <a:srgbClr val="0070C0"/>
                  </a:solidFill>
                </a:rPr>
                <a:t>.</a:t>
              </a:r>
              <a:endParaRPr lang="en-US" sz="800" b="1" dirty="0" smtClean="0">
                <a:solidFill>
                  <a:srgbClr val="0070C0"/>
                </a:solidFill>
              </a:endParaRPr>
            </a:p>
          </p:txBody>
        </p:sp>
        <p:sp>
          <p:nvSpPr>
            <p:cNvPr id="96" name="Flowchart: Document 95"/>
            <p:cNvSpPr/>
            <p:nvPr/>
          </p:nvSpPr>
          <p:spPr>
            <a:xfrm>
              <a:off x="6096000" y="2133600"/>
              <a:ext cx="609600" cy="420410"/>
            </a:xfrm>
            <a:prstGeom prst="flowChartDocument">
              <a:avLst/>
            </a:prstGeom>
            <a:solidFill>
              <a:schemeClr val="bg1"/>
            </a:solidFill>
            <a:ln>
              <a:solidFill>
                <a:srgbClr val="0070C0"/>
              </a:solidFill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en-US" sz="800" b="1" dirty="0" smtClean="0">
                  <a:solidFill>
                    <a:srgbClr val="0070C0"/>
                  </a:solidFill>
                </a:rPr>
                <a:t>Broker</a:t>
              </a:r>
            </a:p>
            <a:p>
              <a:pPr algn="ctr"/>
              <a:r>
                <a:rPr lang="en-US" sz="800" b="1" dirty="0" err="1" smtClean="0">
                  <a:solidFill>
                    <a:srgbClr val="0070C0"/>
                  </a:solidFill>
                </a:rPr>
                <a:t>Cfg</a:t>
              </a:r>
              <a:r>
                <a:rPr lang="en-US" sz="800" b="1" dirty="0" smtClean="0">
                  <a:solidFill>
                    <a:srgbClr val="0070C0"/>
                  </a:solidFill>
                </a:rPr>
                <a:t>.</a:t>
              </a:r>
              <a:endParaRPr lang="en-US" sz="800" b="1" dirty="0" smtClean="0">
                <a:solidFill>
                  <a:srgbClr val="0070C0"/>
                </a:solidFill>
              </a:endParaRPr>
            </a:p>
          </p:txBody>
        </p:sp>
        <p:sp>
          <p:nvSpPr>
            <p:cNvPr id="98" name="Flowchart: Document 97"/>
            <p:cNvSpPr/>
            <p:nvPr/>
          </p:nvSpPr>
          <p:spPr>
            <a:xfrm>
              <a:off x="2362200" y="2667000"/>
              <a:ext cx="609600" cy="420410"/>
            </a:xfrm>
            <a:prstGeom prst="flowChartDocument">
              <a:avLst/>
            </a:prstGeom>
            <a:solidFill>
              <a:schemeClr val="bg1"/>
            </a:solidFill>
            <a:ln>
              <a:solidFill>
                <a:srgbClr val="0070C0"/>
              </a:solidFill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en-US" sz="800" b="1" dirty="0" err="1" smtClean="0">
                  <a:solidFill>
                    <a:srgbClr val="0070C0"/>
                  </a:solidFill>
                </a:rPr>
                <a:t>s</a:t>
              </a:r>
              <a:r>
                <a:rPr lang="en-US" sz="800" b="1" dirty="0" err="1" smtClean="0">
                  <a:solidFill>
                    <a:srgbClr val="0070C0"/>
                  </a:solidFill>
                </a:rPr>
                <a:t>pfile</a:t>
              </a:r>
              <a:endParaRPr lang="en-US" sz="800" b="1" dirty="0" smtClean="0">
                <a:solidFill>
                  <a:srgbClr val="0070C0"/>
                </a:solidFill>
              </a:endParaRPr>
            </a:p>
            <a:p>
              <a:pPr algn="ctr"/>
              <a:endParaRPr lang="en-US" sz="800" b="1" dirty="0" smtClean="0">
                <a:solidFill>
                  <a:srgbClr val="0070C0"/>
                </a:solidFill>
              </a:endParaRPr>
            </a:p>
          </p:txBody>
        </p:sp>
        <p:sp>
          <p:nvSpPr>
            <p:cNvPr id="99" name="Flowchart: Document 98"/>
            <p:cNvSpPr/>
            <p:nvPr/>
          </p:nvSpPr>
          <p:spPr>
            <a:xfrm>
              <a:off x="6096000" y="2667000"/>
              <a:ext cx="609600" cy="420410"/>
            </a:xfrm>
            <a:prstGeom prst="flowChartDocument">
              <a:avLst/>
            </a:prstGeom>
            <a:solidFill>
              <a:schemeClr val="bg1"/>
            </a:solidFill>
            <a:ln>
              <a:solidFill>
                <a:srgbClr val="0070C0"/>
              </a:solidFill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en-US" sz="800" b="1" dirty="0" err="1" smtClean="0">
                  <a:solidFill>
                    <a:srgbClr val="0070C0"/>
                  </a:solidFill>
                </a:rPr>
                <a:t>spfile</a:t>
              </a:r>
              <a:endParaRPr lang="en-US" sz="800" b="1" dirty="0" smtClean="0">
                <a:solidFill>
                  <a:srgbClr val="0070C0"/>
                </a:solidFill>
              </a:endParaRPr>
            </a:p>
            <a:p>
              <a:pPr algn="ctr"/>
              <a:endParaRPr lang="en-US" sz="800" b="1" dirty="0" smtClean="0">
                <a:solidFill>
                  <a:srgbClr val="0070C0"/>
                </a:solidFill>
              </a:endParaRPr>
            </a:p>
          </p:txBody>
        </p:sp>
        <p:cxnSp>
          <p:nvCxnSpPr>
            <p:cNvPr id="104" name="Straight Arrow Connector 103"/>
            <p:cNvCxnSpPr>
              <a:endCxn id="93" idx="1"/>
            </p:cNvCxnSpPr>
            <p:nvPr/>
          </p:nvCxnSpPr>
          <p:spPr>
            <a:xfrm flipV="1">
              <a:off x="1524000" y="1860322"/>
              <a:ext cx="838200" cy="730478"/>
            </a:xfrm>
            <a:prstGeom prst="straightConnector1">
              <a:avLst/>
            </a:prstGeom>
            <a:ln>
              <a:solidFill>
                <a:srgbClr val="0070C0"/>
              </a:solidFill>
              <a:headEnd type="arrow"/>
              <a:tailEnd type="arrow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15" name="Straight Arrow Connector 114"/>
            <p:cNvCxnSpPr/>
            <p:nvPr/>
          </p:nvCxnSpPr>
          <p:spPr>
            <a:xfrm rot="10800000">
              <a:off x="6705600" y="1828800"/>
              <a:ext cx="685800" cy="646584"/>
            </a:xfrm>
            <a:prstGeom prst="straightConnector1">
              <a:avLst/>
            </a:prstGeom>
            <a:ln>
              <a:solidFill>
                <a:srgbClr val="0070C0"/>
              </a:solidFill>
              <a:headEnd type="arrow"/>
              <a:tailEnd type="arrow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183880" cy="594360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chemeClr val="accent3"/>
                </a:solidFill>
              </a:rPr>
              <a:t>FSFO Requirements</a:t>
            </a:r>
            <a:endParaRPr lang="en-US" dirty="0">
              <a:solidFill>
                <a:schemeClr val="accent3"/>
              </a:solidFill>
            </a:endParaRPr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4803648"/>
          </a:xfrm>
        </p:spPr>
        <p:txBody>
          <a:bodyPr>
            <a:normAutofit/>
          </a:bodyPr>
          <a:lstStyle/>
          <a:p>
            <a:r>
              <a:rPr lang="en-US" dirty="0" smtClean="0"/>
              <a:t>DGMGRL listener service</a:t>
            </a:r>
          </a:p>
          <a:p>
            <a:r>
              <a:rPr lang="en-US" dirty="0" smtClean="0"/>
              <a:t>DGMGRL TNS uses service</a:t>
            </a:r>
          </a:p>
          <a:p>
            <a:r>
              <a:rPr lang="en-US" dirty="0" smtClean="0"/>
              <a:t>Standby Redo Logs</a:t>
            </a:r>
          </a:p>
          <a:p>
            <a:r>
              <a:rPr lang="en-US" dirty="0" smtClean="0"/>
              <a:t>Flashback </a:t>
            </a:r>
            <a:r>
              <a:rPr lang="en-US" dirty="0" smtClean="0"/>
              <a:t>Database</a:t>
            </a:r>
          </a:p>
          <a:p>
            <a:r>
              <a:rPr lang="en-US" dirty="0" smtClean="0"/>
              <a:t>Protection Level: MAX AVAILABILITY</a:t>
            </a:r>
          </a:p>
          <a:p>
            <a:r>
              <a:rPr lang="en-US" dirty="0" smtClean="0"/>
              <a:t>Real-Time Apply</a:t>
            </a:r>
          </a:p>
          <a:p>
            <a:r>
              <a:rPr lang="en-US" dirty="0" smtClean="0"/>
              <a:t>Broker Configuration</a:t>
            </a:r>
          </a:p>
          <a:p>
            <a:r>
              <a:rPr lang="en-US" dirty="0" smtClean="0"/>
              <a:t>Conversion to </a:t>
            </a:r>
            <a:r>
              <a:rPr lang="en-US" dirty="0" err="1" smtClean="0"/>
              <a:t>spfile</a:t>
            </a:r>
            <a:endParaRPr lang="en-US" dirty="0" smtClean="0"/>
          </a:p>
          <a:p>
            <a:r>
              <a:rPr lang="en-US" dirty="0" smtClean="0"/>
              <a:t>Create DGMGRL Configuration</a:t>
            </a:r>
          </a:p>
          <a:p>
            <a:r>
              <a:rPr lang="en-US" dirty="0" smtClean="0"/>
              <a:t>Observer</a:t>
            </a:r>
          </a:p>
          <a:p>
            <a:pPr>
              <a:buNone/>
            </a:pPr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sz="1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2000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allAtOnce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solidFill>
                  <a:schemeClr val="accent3"/>
                </a:solidFill>
              </a:rPr>
              <a:t>DGMGRL listener service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Dedicated </a:t>
            </a:r>
            <a:r>
              <a:rPr lang="en-US" dirty="0" err="1" smtClean="0"/>
              <a:t>Dataguard</a:t>
            </a:r>
            <a:r>
              <a:rPr lang="en-US" dirty="0" smtClean="0"/>
              <a:t> Listeners</a:t>
            </a:r>
          </a:p>
          <a:p>
            <a:r>
              <a:rPr lang="en-US" dirty="0" smtClean="0"/>
              <a:t>Add DGMGRL service entries</a:t>
            </a:r>
          </a:p>
          <a:p>
            <a:r>
              <a:rPr lang="en-US" dirty="0" smtClean="0"/>
              <a:t>Use </a:t>
            </a:r>
            <a:r>
              <a:rPr lang="en-US" dirty="0" err="1" smtClean="0"/>
              <a:t>db_unique_name</a:t>
            </a:r>
            <a:r>
              <a:rPr lang="en-US" dirty="0" smtClean="0"/>
              <a:t> in service entries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183880" cy="594360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chemeClr val="accent3"/>
                </a:solidFill>
              </a:rPr>
              <a:t>DGMGRL listener service</a:t>
            </a:r>
            <a:endParaRPr lang="en-US" dirty="0">
              <a:solidFill>
                <a:schemeClr val="accent3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09600" y="1188184"/>
            <a:ext cx="3886200" cy="2400657"/>
          </a:xfrm>
          <a:prstGeom prst="rect">
            <a:avLst/>
          </a:prstGeom>
          <a:solidFill>
            <a:srgbClr val="FFFFE1"/>
          </a:solidFill>
        </p:spPr>
        <p:txBody>
          <a:bodyPr wrap="square" rtlCol="0">
            <a:spAutoFit/>
          </a:bodyPr>
          <a:lstStyle/>
          <a:p>
            <a:pPr marL="0" lvl="1">
              <a:buNone/>
            </a:pPr>
            <a:r>
              <a:rPr lang="en-US" sz="1000" dirty="0" smtClean="0"/>
              <a:t>lsnr_snowy_dg_001 = (description = </a:t>
            </a:r>
          </a:p>
          <a:p>
            <a:pPr marL="0" lvl="1">
              <a:buNone/>
            </a:pPr>
            <a:r>
              <a:rPr lang="en-US" sz="1000" dirty="0" smtClean="0"/>
              <a:t> (</a:t>
            </a:r>
            <a:r>
              <a:rPr lang="en-US" sz="1000" dirty="0" err="1" smtClean="0"/>
              <a:t>address_list</a:t>
            </a:r>
            <a:r>
              <a:rPr lang="en-US" sz="1000" dirty="0" smtClean="0"/>
              <a:t>=</a:t>
            </a:r>
          </a:p>
          <a:p>
            <a:pPr marL="0" lvl="1">
              <a:buNone/>
            </a:pPr>
            <a:r>
              <a:rPr lang="en-US" sz="1000" dirty="0" smtClean="0"/>
              <a:t>   (address=(protocol=</a:t>
            </a:r>
            <a:r>
              <a:rPr lang="en-US" sz="1000" dirty="0" err="1" smtClean="0"/>
              <a:t>tcp</a:t>
            </a:r>
            <a:r>
              <a:rPr lang="en-US" sz="1000" dirty="0" smtClean="0"/>
              <a:t>)</a:t>
            </a:r>
          </a:p>
          <a:p>
            <a:pPr marL="0" lvl="1">
              <a:buNone/>
            </a:pPr>
            <a:r>
              <a:rPr lang="en-US" sz="1000" dirty="0" smtClean="0"/>
              <a:t>                  (</a:t>
            </a:r>
            <a:r>
              <a:rPr lang="en-US" sz="1000" b="1" dirty="0" smtClean="0">
                <a:solidFill>
                  <a:srgbClr val="0070C0"/>
                </a:solidFill>
              </a:rPr>
              <a:t>host=snowy-</a:t>
            </a:r>
            <a:r>
              <a:rPr lang="en-US" sz="1000" b="1" dirty="0" err="1" smtClean="0">
                <a:solidFill>
                  <a:srgbClr val="0070C0"/>
                </a:solidFill>
              </a:rPr>
              <a:t>a.ahgvm.me</a:t>
            </a:r>
            <a:r>
              <a:rPr lang="en-US" sz="1000" dirty="0" smtClean="0"/>
              <a:t>)</a:t>
            </a:r>
          </a:p>
          <a:p>
            <a:pPr marL="0" lvl="1">
              <a:buNone/>
            </a:pPr>
            <a:r>
              <a:rPr lang="en-US" sz="1000" dirty="0" smtClean="0"/>
              <a:t>                  (</a:t>
            </a:r>
            <a:r>
              <a:rPr lang="en-US" sz="1000" dirty="0" smtClean="0"/>
              <a:t>port=5701))</a:t>
            </a:r>
            <a:endParaRPr lang="en-US" sz="1000" dirty="0" smtClean="0"/>
          </a:p>
          <a:p>
            <a:pPr marL="0" lvl="1">
              <a:buNone/>
            </a:pPr>
            <a:r>
              <a:rPr lang="en-US" sz="1000" dirty="0" smtClean="0"/>
              <a:t>  )</a:t>
            </a:r>
          </a:p>
          <a:p>
            <a:pPr marL="0" lvl="1">
              <a:buNone/>
            </a:pPr>
            <a:r>
              <a:rPr lang="en-US" sz="1000" dirty="0" smtClean="0"/>
              <a:t>)</a:t>
            </a:r>
          </a:p>
          <a:p>
            <a:pPr marL="0" lvl="1">
              <a:buNone/>
            </a:pPr>
            <a:endParaRPr lang="en-US" sz="1000" dirty="0" smtClean="0"/>
          </a:p>
          <a:p>
            <a:pPr marL="0" lvl="1">
              <a:buNone/>
            </a:pPr>
            <a:r>
              <a:rPr lang="en-US" sz="1000" b="1" dirty="0" smtClean="0"/>
              <a:t>sid_list_lsnr_snowy_dg_001</a:t>
            </a:r>
            <a:r>
              <a:rPr lang="en-US" sz="1000" dirty="0" smtClean="0"/>
              <a:t> </a:t>
            </a:r>
            <a:r>
              <a:rPr lang="en-US" sz="1000" dirty="0" smtClean="0"/>
              <a:t>=</a:t>
            </a:r>
          </a:p>
          <a:p>
            <a:pPr marL="0" lvl="1">
              <a:buNone/>
            </a:pPr>
            <a:r>
              <a:rPr lang="en-US" sz="1000" dirty="0" smtClean="0"/>
              <a:t>   (</a:t>
            </a:r>
            <a:r>
              <a:rPr lang="en-US" sz="1000" dirty="0" err="1" smtClean="0"/>
              <a:t>sid_list</a:t>
            </a:r>
            <a:r>
              <a:rPr lang="en-US" sz="1000" dirty="0" smtClean="0"/>
              <a:t>=</a:t>
            </a:r>
          </a:p>
          <a:p>
            <a:pPr marL="0" lvl="1">
              <a:buNone/>
            </a:pPr>
            <a:r>
              <a:rPr lang="en-US" sz="1000" dirty="0" smtClean="0"/>
              <a:t>     </a:t>
            </a:r>
            <a:r>
              <a:rPr lang="en-US" sz="1000" dirty="0" smtClean="0"/>
              <a:t>(</a:t>
            </a:r>
            <a:r>
              <a:rPr lang="en-US" sz="1000" dirty="0" err="1" smtClean="0"/>
              <a:t>sid_desc</a:t>
            </a:r>
            <a:r>
              <a:rPr lang="en-US" sz="1000" dirty="0" smtClean="0"/>
              <a:t>=(</a:t>
            </a:r>
            <a:r>
              <a:rPr lang="en-US" sz="1000" dirty="0" err="1" smtClean="0"/>
              <a:t>sdu</a:t>
            </a:r>
            <a:r>
              <a:rPr lang="en-US" sz="1000" dirty="0" smtClean="0"/>
              <a:t>=32767)</a:t>
            </a:r>
          </a:p>
          <a:p>
            <a:pPr marL="0" lvl="1">
              <a:buNone/>
            </a:pPr>
            <a:r>
              <a:rPr lang="en-US" sz="1000" dirty="0" smtClean="0"/>
              <a:t>          </a:t>
            </a:r>
            <a:r>
              <a:rPr lang="en-US" sz="1000" dirty="0" smtClean="0"/>
              <a:t>(</a:t>
            </a:r>
            <a:r>
              <a:rPr lang="en-US" sz="1000" dirty="0" err="1" smtClean="0"/>
              <a:t>sid_name</a:t>
            </a:r>
            <a:r>
              <a:rPr lang="en-US" sz="1000" dirty="0" smtClean="0"/>
              <a:t> = snowy)</a:t>
            </a:r>
          </a:p>
          <a:p>
            <a:pPr marL="0" lvl="1">
              <a:buNone/>
            </a:pPr>
            <a:r>
              <a:rPr lang="en-US" sz="1000" dirty="0" smtClean="0"/>
              <a:t>          </a:t>
            </a:r>
            <a:r>
              <a:rPr lang="en-US" sz="1000" dirty="0" smtClean="0"/>
              <a:t>(</a:t>
            </a:r>
            <a:r>
              <a:rPr lang="en-US" sz="1000" dirty="0" err="1" smtClean="0"/>
              <a:t>oracle_home</a:t>
            </a:r>
            <a:r>
              <a:rPr lang="en-US" sz="1000" dirty="0" smtClean="0"/>
              <a:t> = /</a:t>
            </a:r>
            <a:r>
              <a:rPr lang="en-US" sz="1000" dirty="0" err="1" smtClean="0"/>
              <a:t>orah</a:t>
            </a:r>
            <a:r>
              <a:rPr lang="en-US" sz="1000" dirty="0" smtClean="0"/>
              <a:t>/oracle/10204)</a:t>
            </a:r>
          </a:p>
          <a:p>
            <a:pPr marL="0" lvl="1">
              <a:buNone/>
            </a:pPr>
            <a:r>
              <a:rPr lang="en-US" sz="1000" dirty="0" smtClean="0"/>
              <a:t>     )</a:t>
            </a:r>
          </a:p>
          <a:p>
            <a:pPr marL="0" lvl="1">
              <a:buNone/>
            </a:pPr>
            <a:r>
              <a:rPr lang="en-US" sz="1000" dirty="0" smtClean="0"/>
              <a:t>  )</a:t>
            </a:r>
            <a:endParaRPr lang="en-US" sz="1000" dirty="0" smtClean="0"/>
          </a:p>
        </p:txBody>
      </p:sp>
      <p:sp>
        <p:nvSpPr>
          <p:cNvPr id="8" name="TextBox 7"/>
          <p:cNvSpPr txBox="1"/>
          <p:nvPr/>
        </p:nvSpPr>
        <p:spPr>
          <a:xfrm>
            <a:off x="609600" y="3699808"/>
            <a:ext cx="3886200" cy="1938992"/>
          </a:xfrm>
          <a:prstGeom prst="rect">
            <a:avLst/>
          </a:prstGeom>
          <a:solidFill>
            <a:srgbClr val="FFFFE1"/>
          </a:solidFill>
        </p:spPr>
        <p:txBody>
          <a:bodyPr wrap="square" rtlCol="0">
            <a:spAutoFit/>
          </a:bodyPr>
          <a:lstStyle/>
          <a:p>
            <a:pPr marL="0" lvl="1">
              <a:buNone/>
            </a:pPr>
            <a:r>
              <a:rPr lang="en-US" sz="1000" b="1" dirty="0" smtClean="0"/>
              <a:t>sid_list_lsnr_snowy_dg_001</a:t>
            </a:r>
            <a:r>
              <a:rPr lang="en-US" sz="1000" dirty="0" smtClean="0"/>
              <a:t> </a:t>
            </a:r>
            <a:r>
              <a:rPr lang="en-US" sz="1000" dirty="0" smtClean="0"/>
              <a:t>=</a:t>
            </a:r>
          </a:p>
          <a:p>
            <a:pPr marL="0" lvl="1">
              <a:buNone/>
            </a:pPr>
            <a:r>
              <a:rPr lang="en-US" sz="1000" dirty="0" smtClean="0"/>
              <a:t>   (</a:t>
            </a:r>
            <a:r>
              <a:rPr lang="en-US" sz="1000" dirty="0" err="1" smtClean="0"/>
              <a:t>sid_list</a:t>
            </a:r>
            <a:r>
              <a:rPr lang="en-US" sz="1000" dirty="0" smtClean="0"/>
              <a:t>=</a:t>
            </a:r>
          </a:p>
          <a:p>
            <a:pPr marL="0" lvl="1">
              <a:buNone/>
            </a:pPr>
            <a:r>
              <a:rPr lang="en-US" sz="1000" dirty="0" smtClean="0"/>
              <a:t>     </a:t>
            </a:r>
            <a:r>
              <a:rPr lang="en-US" sz="1000" dirty="0" smtClean="0"/>
              <a:t>(</a:t>
            </a:r>
            <a:r>
              <a:rPr lang="en-US" sz="1000" dirty="0" err="1" smtClean="0"/>
              <a:t>sid_desc</a:t>
            </a:r>
            <a:r>
              <a:rPr lang="en-US" sz="1000" dirty="0" smtClean="0"/>
              <a:t>=(</a:t>
            </a:r>
            <a:r>
              <a:rPr lang="en-US" sz="1000" dirty="0" err="1" smtClean="0"/>
              <a:t>sdu</a:t>
            </a:r>
            <a:r>
              <a:rPr lang="en-US" sz="1000" dirty="0" smtClean="0"/>
              <a:t>=32767)</a:t>
            </a:r>
          </a:p>
          <a:p>
            <a:pPr marL="0" lvl="1">
              <a:buNone/>
            </a:pPr>
            <a:r>
              <a:rPr lang="en-US" sz="1000" dirty="0" smtClean="0"/>
              <a:t>       </a:t>
            </a:r>
            <a:r>
              <a:rPr lang="en-US" sz="1000" dirty="0" smtClean="0"/>
              <a:t>(</a:t>
            </a:r>
            <a:r>
              <a:rPr lang="en-US" sz="1000" dirty="0" err="1" smtClean="0"/>
              <a:t>sid_name</a:t>
            </a:r>
            <a:r>
              <a:rPr lang="en-US" sz="1000" dirty="0" smtClean="0"/>
              <a:t> = snowy)</a:t>
            </a:r>
          </a:p>
          <a:p>
            <a:pPr marL="0" lvl="1">
              <a:buNone/>
            </a:pPr>
            <a:r>
              <a:rPr lang="en-US" sz="1000" dirty="0" smtClean="0"/>
              <a:t>       </a:t>
            </a:r>
            <a:r>
              <a:rPr lang="en-US" sz="1000" dirty="0" smtClean="0"/>
              <a:t>(</a:t>
            </a:r>
            <a:r>
              <a:rPr lang="en-US" sz="1000" dirty="0" err="1" smtClean="0"/>
              <a:t>oracle_home</a:t>
            </a:r>
            <a:r>
              <a:rPr lang="en-US" sz="1000" dirty="0" smtClean="0"/>
              <a:t> = /</a:t>
            </a:r>
            <a:r>
              <a:rPr lang="en-US" sz="1000" dirty="0" err="1" smtClean="0"/>
              <a:t>orah</a:t>
            </a:r>
            <a:r>
              <a:rPr lang="en-US" sz="1000" dirty="0" smtClean="0"/>
              <a:t>/oracle/10204)</a:t>
            </a:r>
          </a:p>
          <a:p>
            <a:pPr marL="0" lvl="1">
              <a:buNone/>
            </a:pPr>
            <a:r>
              <a:rPr lang="en-US" sz="1000" dirty="0" smtClean="0"/>
              <a:t>     )</a:t>
            </a:r>
          </a:p>
          <a:p>
            <a:pPr marL="0" lvl="1">
              <a:buNone/>
            </a:pPr>
            <a:r>
              <a:rPr lang="en-US" sz="1000" dirty="0" smtClean="0"/>
              <a:t>     </a:t>
            </a:r>
            <a:r>
              <a:rPr lang="en-US" sz="1000" b="1" dirty="0" smtClean="0"/>
              <a:t>(</a:t>
            </a:r>
            <a:r>
              <a:rPr lang="en-US" sz="1000" b="1" dirty="0" err="1" smtClean="0"/>
              <a:t>sid_desc</a:t>
            </a:r>
            <a:r>
              <a:rPr lang="en-US" sz="1000" b="1" dirty="0" smtClean="0"/>
              <a:t>=(</a:t>
            </a:r>
            <a:r>
              <a:rPr lang="en-US" sz="1000" b="1" dirty="0" err="1" smtClean="0"/>
              <a:t>sdu</a:t>
            </a:r>
            <a:r>
              <a:rPr lang="en-US" sz="1000" b="1" dirty="0" smtClean="0"/>
              <a:t>=32767)</a:t>
            </a:r>
          </a:p>
          <a:p>
            <a:pPr marL="0" lvl="1">
              <a:buNone/>
            </a:pPr>
            <a:r>
              <a:rPr lang="en-US" sz="1000" b="1" dirty="0" smtClean="0"/>
              <a:t>       </a:t>
            </a:r>
            <a:r>
              <a:rPr lang="en-US" sz="1000" b="1" dirty="0" smtClean="0"/>
              <a:t>(</a:t>
            </a:r>
            <a:r>
              <a:rPr lang="en-US" sz="1000" b="1" dirty="0" err="1" smtClean="0"/>
              <a:t>sid_name</a:t>
            </a:r>
            <a:r>
              <a:rPr lang="en-US" sz="1000" b="1" dirty="0" smtClean="0"/>
              <a:t> = snowy)</a:t>
            </a:r>
          </a:p>
          <a:p>
            <a:pPr marL="0" lvl="1">
              <a:buNone/>
            </a:pPr>
            <a:r>
              <a:rPr lang="en-US" sz="1000" b="1" dirty="0" smtClean="0"/>
              <a:t>       </a:t>
            </a:r>
            <a:r>
              <a:rPr lang="en-US" sz="1000" b="1" dirty="0" smtClean="0"/>
              <a:t>(</a:t>
            </a:r>
            <a:r>
              <a:rPr lang="en-US" sz="1000" b="1" dirty="0" err="1" smtClean="0"/>
              <a:t>oracle_home</a:t>
            </a:r>
            <a:r>
              <a:rPr lang="en-US" sz="1000" b="1" dirty="0" smtClean="0"/>
              <a:t> = /</a:t>
            </a:r>
            <a:r>
              <a:rPr lang="en-US" sz="1000" b="1" dirty="0" err="1" smtClean="0"/>
              <a:t>orah</a:t>
            </a:r>
            <a:r>
              <a:rPr lang="en-US" sz="1000" b="1" dirty="0" smtClean="0"/>
              <a:t>/oracle/10204)</a:t>
            </a:r>
          </a:p>
          <a:p>
            <a:pPr marL="0" lvl="1">
              <a:buNone/>
            </a:pPr>
            <a:r>
              <a:rPr lang="en-US" sz="1000" b="1" dirty="0" smtClean="0"/>
              <a:t>       </a:t>
            </a:r>
            <a:r>
              <a:rPr lang="en-US" sz="1000" b="1" dirty="0" smtClean="0"/>
              <a:t>(</a:t>
            </a:r>
            <a:r>
              <a:rPr lang="en-US" sz="1000" b="1" dirty="0" err="1" smtClean="0">
                <a:solidFill>
                  <a:srgbClr val="0070C0"/>
                </a:solidFill>
              </a:rPr>
              <a:t>global_dbname</a:t>
            </a:r>
            <a:r>
              <a:rPr lang="en-US" sz="1000" b="1" dirty="0" smtClean="0">
                <a:solidFill>
                  <a:srgbClr val="0070C0"/>
                </a:solidFill>
              </a:rPr>
              <a:t> = </a:t>
            </a:r>
            <a:r>
              <a:rPr lang="en-US" sz="1000" b="1" dirty="0" err="1" smtClean="0">
                <a:solidFill>
                  <a:srgbClr val="0070C0"/>
                </a:solidFill>
              </a:rPr>
              <a:t>snowy_a_DGMGRL.ahgvm</a:t>
            </a:r>
            <a:r>
              <a:rPr lang="en-US" sz="1000" b="1" dirty="0" smtClean="0"/>
              <a:t>)</a:t>
            </a:r>
          </a:p>
          <a:p>
            <a:pPr marL="0" lvl="1">
              <a:buNone/>
            </a:pPr>
            <a:r>
              <a:rPr lang="en-US" sz="1000" b="1" dirty="0" smtClean="0"/>
              <a:t>     )</a:t>
            </a:r>
          </a:p>
          <a:p>
            <a:pPr marL="0" lvl="1">
              <a:buNone/>
            </a:pPr>
            <a:r>
              <a:rPr lang="en-US" sz="1000" dirty="0" smtClean="0"/>
              <a:t>  )</a:t>
            </a:r>
            <a:endParaRPr lang="en-US" sz="1000" dirty="0" smtClean="0"/>
          </a:p>
        </p:txBody>
      </p:sp>
      <p:sp>
        <p:nvSpPr>
          <p:cNvPr id="9" name="TextBox 8"/>
          <p:cNvSpPr txBox="1"/>
          <p:nvPr/>
        </p:nvSpPr>
        <p:spPr>
          <a:xfrm>
            <a:off x="4648200" y="1188184"/>
            <a:ext cx="3886200" cy="2400657"/>
          </a:xfrm>
          <a:prstGeom prst="rect">
            <a:avLst/>
          </a:prstGeom>
          <a:solidFill>
            <a:srgbClr val="FFFFE1"/>
          </a:solidFill>
        </p:spPr>
        <p:txBody>
          <a:bodyPr wrap="square" rtlCol="0">
            <a:spAutoFit/>
          </a:bodyPr>
          <a:lstStyle/>
          <a:p>
            <a:pPr marL="0" lvl="1">
              <a:buNone/>
            </a:pPr>
            <a:r>
              <a:rPr lang="en-US" sz="1000" dirty="0" smtClean="0"/>
              <a:t>lsnr_snowy_dg_001 </a:t>
            </a:r>
            <a:r>
              <a:rPr lang="en-US" sz="1000" dirty="0" smtClean="0"/>
              <a:t>= (</a:t>
            </a:r>
            <a:r>
              <a:rPr lang="en-US" sz="1000" dirty="0" smtClean="0"/>
              <a:t>description </a:t>
            </a:r>
            <a:r>
              <a:rPr lang="en-US" sz="1000" dirty="0" smtClean="0"/>
              <a:t>= </a:t>
            </a:r>
          </a:p>
          <a:p>
            <a:pPr marL="0" lvl="1">
              <a:buNone/>
            </a:pPr>
            <a:r>
              <a:rPr lang="en-US" sz="1000" dirty="0" smtClean="0"/>
              <a:t> </a:t>
            </a:r>
            <a:r>
              <a:rPr lang="en-US" sz="1000" dirty="0" smtClean="0"/>
              <a:t>(</a:t>
            </a:r>
            <a:r>
              <a:rPr lang="en-US" sz="1000" dirty="0" err="1" smtClean="0"/>
              <a:t>address_list</a:t>
            </a:r>
            <a:r>
              <a:rPr lang="en-US" sz="1000" dirty="0" smtClean="0"/>
              <a:t>=</a:t>
            </a:r>
          </a:p>
          <a:p>
            <a:pPr marL="0" lvl="1">
              <a:buNone/>
            </a:pPr>
            <a:r>
              <a:rPr lang="en-US" sz="1000" dirty="0" smtClean="0"/>
              <a:t>   (</a:t>
            </a:r>
            <a:r>
              <a:rPr lang="en-US" sz="1000" dirty="0" smtClean="0"/>
              <a:t>address=(protocol=</a:t>
            </a:r>
            <a:r>
              <a:rPr lang="en-US" sz="1000" dirty="0" err="1" smtClean="0"/>
              <a:t>tcp</a:t>
            </a:r>
            <a:r>
              <a:rPr lang="en-US" sz="1000" dirty="0" smtClean="0"/>
              <a:t>)</a:t>
            </a:r>
          </a:p>
          <a:p>
            <a:pPr marL="0" lvl="1">
              <a:buNone/>
            </a:pPr>
            <a:r>
              <a:rPr lang="en-US" sz="1000" dirty="0" smtClean="0"/>
              <a:t> </a:t>
            </a:r>
            <a:r>
              <a:rPr lang="en-US" sz="1000" dirty="0" smtClean="0"/>
              <a:t>                 (</a:t>
            </a:r>
            <a:r>
              <a:rPr lang="en-US" sz="1000" b="1" dirty="0" smtClean="0">
                <a:solidFill>
                  <a:srgbClr val="FF0000"/>
                </a:solidFill>
              </a:rPr>
              <a:t>host=snowy-</a:t>
            </a:r>
            <a:r>
              <a:rPr lang="en-US" sz="1000" b="1" dirty="0" err="1" smtClean="0">
                <a:solidFill>
                  <a:srgbClr val="FF0000"/>
                </a:solidFill>
              </a:rPr>
              <a:t>b.ahgvm.me</a:t>
            </a:r>
            <a:r>
              <a:rPr lang="en-US" sz="1000" dirty="0" smtClean="0"/>
              <a:t>)</a:t>
            </a:r>
          </a:p>
          <a:p>
            <a:pPr marL="0" lvl="1">
              <a:buNone/>
            </a:pPr>
            <a:r>
              <a:rPr lang="en-US" sz="1000" dirty="0" smtClean="0"/>
              <a:t> </a:t>
            </a:r>
            <a:r>
              <a:rPr lang="en-US" sz="1000" dirty="0" smtClean="0"/>
              <a:t>                 (</a:t>
            </a:r>
            <a:r>
              <a:rPr lang="en-US" sz="1000" dirty="0" smtClean="0"/>
              <a:t>port=5703</a:t>
            </a:r>
            <a:r>
              <a:rPr lang="en-US" sz="1000" dirty="0" smtClean="0"/>
              <a:t>))</a:t>
            </a:r>
          </a:p>
          <a:p>
            <a:pPr marL="0" lvl="1">
              <a:buNone/>
            </a:pPr>
            <a:r>
              <a:rPr lang="en-US" sz="1000" dirty="0" smtClean="0"/>
              <a:t> </a:t>
            </a:r>
            <a:r>
              <a:rPr lang="en-US" sz="1000" dirty="0" smtClean="0"/>
              <a:t> )</a:t>
            </a:r>
          </a:p>
          <a:p>
            <a:pPr marL="0" lvl="1">
              <a:buNone/>
            </a:pPr>
            <a:r>
              <a:rPr lang="en-US" sz="1000" dirty="0" smtClean="0"/>
              <a:t>)</a:t>
            </a:r>
            <a:endParaRPr lang="en-US" sz="1000" dirty="0" smtClean="0"/>
          </a:p>
          <a:p>
            <a:pPr marL="0" lvl="1">
              <a:buNone/>
            </a:pPr>
            <a:endParaRPr lang="en-US" sz="1000" dirty="0" smtClean="0"/>
          </a:p>
          <a:p>
            <a:pPr marL="0" lvl="1">
              <a:buNone/>
            </a:pPr>
            <a:r>
              <a:rPr lang="en-US" sz="1000" b="1" dirty="0" smtClean="0"/>
              <a:t>sid_list_lsnr_snowy_dg_001</a:t>
            </a:r>
            <a:r>
              <a:rPr lang="en-US" sz="1000" dirty="0" smtClean="0"/>
              <a:t> </a:t>
            </a:r>
            <a:r>
              <a:rPr lang="en-US" sz="1000" dirty="0" smtClean="0"/>
              <a:t>=</a:t>
            </a:r>
          </a:p>
          <a:p>
            <a:pPr marL="0" lvl="1">
              <a:buNone/>
            </a:pPr>
            <a:r>
              <a:rPr lang="en-US" sz="1000" dirty="0" smtClean="0"/>
              <a:t>   (</a:t>
            </a:r>
            <a:r>
              <a:rPr lang="en-US" sz="1000" dirty="0" err="1" smtClean="0"/>
              <a:t>sid_list</a:t>
            </a:r>
            <a:r>
              <a:rPr lang="en-US" sz="1000" dirty="0" smtClean="0"/>
              <a:t>=</a:t>
            </a:r>
          </a:p>
          <a:p>
            <a:pPr marL="0" lvl="1">
              <a:buNone/>
            </a:pPr>
            <a:r>
              <a:rPr lang="en-US" sz="1000" dirty="0" smtClean="0"/>
              <a:t>     </a:t>
            </a:r>
            <a:r>
              <a:rPr lang="en-US" sz="1000" dirty="0" smtClean="0"/>
              <a:t>(</a:t>
            </a:r>
            <a:r>
              <a:rPr lang="en-US" sz="1000" dirty="0" err="1" smtClean="0"/>
              <a:t>sid_desc</a:t>
            </a:r>
            <a:r>
              <a:rPr lang="en-US" sz="1000" dirty="0" smtClean="0"/>
              <a:t>=(</a:t>
            </a:r>
            <a:r>
              <a:rPr lang="en-US" sz="1000" dirty="0" err="1" smtClean="0"/>
              <a:t>sdu</a:t>
            </a:r>
            <a:r>
              <a:rPr lang="en-US" sz="1000" dirty="0" smtClean="0"/>
              <a:t>=32767)</a:t>
            </a:r>
          </a:p>
          <a:p>
            <a:pPr marL="0" lvl="1">
              <a:buNone/>
            </a:pPr>
            <a:r>
              <a:rPr lang="en-US" sz="1000" dirty="0" smtClean="0"/>
              <a:t>          </a:t>
            </a:r>
            <a:r>
              <a:rPr lang="en-US" sz="1000" dirty="0" smtClean="0"/>
              <a:t>(</a:t>
            </a:r>
            <a:r>
              <a:rPr lang="en-US" sz="1000" dirty="0" err="1" smtClean="0"/>
              <a:t>sid_name</a:t>
            </a:r>
            <a:r>
              <a:rPr lang="en-US" sz="1000" dirty="0" smtClean="0"/>
              <a:t> = snowy)</a:t>
            </a:r>
          </a:p>
          <a:p>
            <a:pPr marL="0" lvl="1">
              <a:buNone/>
            </a:pPr>
            <a:r>
              <a:rPr lang="en-US" sz="1000" dirty="0" smtClean="0"/>
              <a:t>          </a:t>
            </a:r>
            <a:r>
              <a:rPr lang="en-US" sz="1000" dirty="0" smtClean="0"/>
              <a:t>(</a:t>
            </a:r>
            <a:r>
              <a:rPr lang="en-US" sz="1000" dirty="0" err="1" smtClean="0"/>
              <a:t>oracle_home</a:t>
            </a:r>
            <a:r>
              <a:rPr lang="en-US" sz="1000" dirty="0" smtClean="0"/>
              <a:t> = /</a:t>
            </a:r>
            <a:r>
              <a:rPr lang="en-US" sz="1000" dirty="0" err="1" smtClean="0"/>
              <a:t>orah</a:t>
            </a:r>
            <a:r>
              <a:rPr lang="en-US" sz="1000" dirty="0" smtClean="0"/>
              <a:t>/oracle/10204)</a:t>
            </a:r>
          </a:p>
          <a:p>
            <a:pPr marL="0" lvl="1">
              <a:buNone/>
            </a:pPr>
            <a:r>
              <a:rPr lang="en-US" sz="1000" dirty="0" smtClean="0"/>
              <a:t>     )</a:t>
            </a:r>
          </a:p>
          <a:p>
            <a:pPr marL="0" lvl="1">
              <a:buNone/>
            </a:pPr>
            <a:r>
              <a:rPr lang="en-US" sz="1000" dirty="0" smtClean="0"/>
              <a:t>  )</a:t>
            </a:r>
            <a:endParaRPr lang="en-US" sz="1000" dirty="0" smtClean="0"/>
          </a:p>
        </p:txBody>
      </p:sp>
      <p:sp>
        <p:nvSpPr>
          <p:cNvPr id="10" name="TextBox 9"/>
          <p:cNvSpPr txBox="1"/>
          <p:nvPr/>
        </p:nvSpPr>
        <p:spPr>
          <a:xfrm>
            <a:off x="4648200" y="3699808"/>
            <a:ext cx="3886200" cy="1938992"/>
          </a:xfrm>
          <a:prstGeom prst="rect">
            <a:avLst/>
          </a:prstGeom>
          <a:solidFill>
            <a:srgbClr val="FFFFE1"/>
          </a:solidFill>
        </p:spPr>
        <p:txBody>
          <a:bodyPr wrap="square" rtlCol="0">
            <a:spAutoFit/>
          </a:bodyPr>
          <a:lstStyle/>
          <a:p>
            <a:pPr marL="0" lvl="1">
              <a:buNone/>
            </a:pPr>
            <a:r>
              <a:rPr lang="en-US" sz="1000" b="1" dirty="0" smtClean="0"/>
              <a:t>sid_list_lsnr_snowy_dg_001</a:t>
            </a:r>
            <a:r>
              <a:rPr lang="en-US" sz="1000" dirty="0" smtClean="0"/>
              <a:t> </a:t>
            </a:r>
            <a:r>
              <a:rPr lang="en-US" sz="1000" dirty="0" smtClean="0"/>
              <a:t>=</a:t>
            </a:r>
          </a:p>
          <a:p>
            <a:pPr marL="0" lvl="1">
              <a:buNone/>
            </a:pPr>
            <a:r>
              <a:rPr lang="en-US" sz="1000" dirty="0" smtClean="0"/>
              <a:t>   (</a:t>
            </a:r>
            <a:r>
              <a:rPr lang="en-US" sz="1000" dirty="0" err="1" smtClean="0"/>
              <a:t>sid_list</a:t>
            </a:r>
            <a:r>
              <a:rPr lang="en-US" sz="1000" dirty="0" smtClean="0"/>
              <a:t>=</a:t>
            </a:r>
          </a:p>
          <a:p>
            <a:pPr marL="0" lvl="1">
              <a:buNone/>
            </a:pPr>
            <a:r>
              <a:rPr lang="en-US" sz="1000" dirty="0" smtClean="0"/>
              <a:t>     </a:t>
            </a:r>
            <a:r>
              <a:rPr lang="en-US" sz="1000" dirty="0" smtClean="0"/>
              <a:t>(</a:t>
            </a:r>
            <a:r>
              <a:rPr lang="en-US" sz="1000" dirty="0" err="1" smtClean="0"/>
              <a:t>sid_desc</a:t>
            </a:r>
            <a:r>
              <a:rPr lang="en-US" sz="1000" dirty="0" smtClean="0"/>
              <a:t>=(</a:t>
            </a:r>
            <a:r>
              <a:rPr lang="en-US" sz="1000" dirty="0" err="1" smtClean="0"/>
              <a:t>sdu</a:t>
            </a:r>
            <a:r>
              <a:rPr lang="en-US" sz="1000" dirty="0" smtClean="0"/>
              <a:t>=32767)</a:t>
            </a:r>
          </a:p>
          <a:p>
            <a:pPr marL="0" lvl="1">
              <a:buNone/>
            </a:pPr>
            <a:r>
              <a:rPr lang="en-US" sz="1000" dirty="0" smtClean="0"/>
              <a:t>       </a:t>
            </a:r>
            <a:r>
              <a:rPr lang="en-US" sz="1000" dirty="0" smtClean="0"/>
              <a:t>(</a:t>
            </a:r>
            <a:r>
              <a:rPr lang="en-US" sz="1000" dirty="0" err="1" smtClean="0"/>
              <a:t>sid_name</a:t>
            </a:r>
            <a:r>
              <a:rPr lang="en-US" sz="1000" dirty="0" smtClean="0"/>
              <a:t> = snowy)</a:t>
            </a:r>
          </a:p>
          <a:p>
            <a:pPr marL="0" lvl="1">
              <a:buNone/>
            </a:pPr>
            <a:r>
              <a:rPr lang="en-US" sz="1000" dirty="0" smtClean="0"/>
              <a:t>       </a:t>
            </a:r>
            <a:r>
              <a:rPr lang="en-US" sz="1000" dirty="0" smtClean="0"/>
              <a:t>(</a:t>
            </a:r>
            <a:r>
              <a:rPr lang="en-US" sz="1000" dirty="0" err="1" smtClean="0"/>
              <a:t>oracle_home</a:t>
            </a:r>
            <a:r>
              <a:rPr lang="en-US" sz="1000" dirty="0" smtClean="0"/>
              <a:t> = /</a:t>
            </a:r>
            <a:r>
              <a:rPr lang="en-US" sz="1000" dirty="0" err="1" smtClean="0"/>
              <a:t>orah</a:t>
            </a:r>
            <a:r>
              <a:rPr lang="en-US" sz="1000" dirty="0" smtClean="0"/>
              <a:t>/oracle/10204)</a:t>
            </a:r>
          </a:p>
          <a:p>
            <a:pPr marL="0" lvl="1">
              <a:buNone/>
            </a:pPr>
            <a:r>
              <a:rPr lang="en-US" sz="1000" dirty="0" smtClean="0"/>
              <a:t>     )</a:t>
            </a:r>
          </a:p>
          <a:p>
            <a:pPr marL="0" lvl="1">
              <a:buNone/>
            </a:pPr>
            <a:r>
              <a:rPr lang="en-US" sz="1000" dirty="0" smtClean="0"/>
              <a:t>     </a:t>
            </a:r>
            <a:r>
              <a:rPr lang="en-US" sz="1000" b="1" dirty="0" smtClean="0"/>
              <a:t>(</a:t>
            </a:r>
            <a:r>
              <a:rPr lang="en-US" sz="1000" b="1" dirty="0" err="1" smtClean="0"/>
              <a:t>sid_desc</a:t>
            </a:r>
            <a:r>
              <a:rPr lang="en-US" sz="1000" b="1" dirty="0" smtClean="0"/>
              <a:t>=(</a:t>
            </a:r>
            <a:r>
              <a:rPr lang="en-US" sz="1000" b="1" dirty="0" err="1" smtClean="0"/>
              <a:t>sdu</a:t>
            </a:r>
            <a:r>
              <a:rPr lang="en-US" sz="1000" b="1" dirty="0" smtClean="0"/>
              <a:t>=32767)</a:t>
            </a:r>
          </a:p>
          <a:p>
            <a:pPr marL="0" lvl="1">
              <a:buNone/>
            </a:pPr>
            <a:r>
              <a:rPr lang="en-US" sz="1000" b="1" dirty="0" smtClean="0"/>
              <a:t>       </a:t>
            </a:r>
            <a:r>
              <a:rPr lang="en-US" sz="1000" b="1" dirty="0" smtClean="0"/>
              <a:t>(</a:t>
            </a:r>
            <a:r>
              <a:rPr lang="en-US" sz="1000" b="1" dirty="0" err="1" smtClean="0"/>
              <a:t>sid_name</a:t>
            </a:r>
            <a:r>
              <a:rPr lang="en-US" sz="1000" b="1" dirty="0" smtClean="0"/>
              <a:t> = snowy)</a:t>
            </a:r>
          </a:p>
          <a:p>
            <a:pPr marL="0" lvl="1">
              <a:buNone/>
            </a:pPr>
            <a:r>
              <a:rPr lang="en-US" sz="1000" b="1" dirty="0" smtClean="0"/>
              <a:t>       </a:t>
            </a:r>
            <a:r>
              <a:rPr lang="en-US" sz="1000" b="1" dirty="0" smtClean="0"/>
              <a:t>(</a:t>
            </a:r>
            <a:r>
              <a:rPr lang="en-US" sz="1000" b="1" dirty="0" err="1" smtClean="0"/>
              <a:t>oracle_home</a:t>
            </a:r>
            <a:r>
              <a:rPr lang="en-US" sz="1000" b="1" dirty="0" smtClean="0"/>
              <a:t> = /</a:t>
            </a:r>
            <a:r>
              <a:rPr lang="en-US" sz="1000" b="1" dirty="0" err="1" smtClean="0"/>
              <a:t>orah</a:t>
            </a:r>
            <a:r>
              <a:rPr lang="en-US" sz="1000" b="1" dirty="0" smtClean="0"/>
              <a:t>/oracle/10204)</a:t>
            </a:r>
          </a:p>
          <a:p>
            <a:pPr marL="0" lvl="1">
              <a:buNone/>
            </a:pPr>
            <a:r>
              <a:rPr lang="en-US" sz="1000" b="1" dirty="0" smtClean="0"/>
              <a:t>       </a:t>
            </a:r>
            <a:r>
              <a:rPr lang="en-US" sz="1000" b="1" dirty="0" smtClean="0"/>
              <a:t>(</a:t>
            </a:r>
            <a:r>
              <a:rPr lang="en-US" sz="1000" b="1" dirty="0" err="1" smtClean="0">
                <a:solidFill>
                  <a:srgbClr val="FF0000"/>
                </a:solidFill>
              </a:rPr>
              <a:t>global_dbname</a:t>
            </a:r>
            <a:r>
              <a:rPr lang="en-US" sz="1000" b="1" dirty="0" smtClean="0">
                <a:solidFill>
                  <a:srgbClr val="FF0000"/>
                </a:solidFill>
              </a:rPr>
              <a:t> = </a:t>
            </a:r>
            <a:r>
              <a:rPr lang="en-US" sz="1000" b="1" dirty="0" err="1" smtClean="0">
                <a:solidFill>
                  <a:srgbClr val="FF0000"/>
                </a:solidFill>
              </a:rPr>
              <a:t>snowy_b_DGMGRL.ahgvm</a:t>
            </a:r>
            <a:r>
              <a:rPr lang="en-US" sz="1000" b="1" dirty="0" smtClean="0"/>
              <a:t>)</a:t>
            </a:r>
          </a:p>
          <a:p>
            <a:pPr marL="0" lvl="1">
              <a:buNone/>
            </a:pPr>
            <a:r>
              <a:rPr lang="en-US" sz="1000" b="1" dirty="0" smtClean="0"/>
              <a:t>     )</a:t>
            </a:r>
          </a:p>
          <a:p>
            <a:pPr marL="0" lvl="1">
              <a:buNone/>
            </a:pPr>
            <a:r>
              <a:rPr lang="en-US" sz="1000" dirty="0" smtClean="0"/>
              <a:t>  )</a:t>
            </a:r>
            <a:endParaRPr lang="en-US" sz="1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1" animBg="1"/>
      <p:bldP spid="8" grpId="0" animBg="1"/>
      <p:bldP spid="9" grpId="0" animBg="1"/>
      <p:bldP spid="10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183880" cy="594360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chemeClr val="accent3"/>
                </a:solidFill>
              </a:rPr>
              <a:t>DGMGRL listener registration</a:t>
            </a:r>
            <a:endParaRPr lang="en-US" dirty="0">
              <a:solidFill>
                <a:schemeClr val="accent3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85800" y="1143000"/>
            <a:ext cx="7772400" cy="1323439"/>
          </a:xfrm>
          <a:prstGeom prst="rect">
            <a:avLst/>
          </a:prstGeom>
          <a:solidFill>
            <a:srgbClr val="FFFFE1"/>
          </a:solidFill>
        </p:spPr>
        <p:txBody>
          <a:bodyPr wrap="square" rtlCol="0">
            <a:spAutoFit/>
          </a:bodyPr>
          <a:lstStyle/>
          <a:p>
            <a:pPr marL="0" lvl="1">
              <a:buNone/>
            </a:pPr>
            <a:endParaRPr lang="en-US" sz="1000" dirty="0" smtClean="0"/>
          </a:p>
          <a:p>
            <a:pPr marL="0" lvl="1">
              <a:buNone/>
            </a:pPr>
            <a:r>
              <a:rPr lang="en-US" sz="1000" dirty="0" err="1" smtClean="0"/>
              <a:t>db_unique_name</a:t>
            </a:r>
            <a:r>
              <a:rPr lang="en-US" sz="1000" dirty="0" smtClean="0"/>
              <a:t>=</a:t>
            </a:r>
            <a:r>
              <a:rPr lang="en-US" sz="1000" b="1" dirty="0" err="1" smtClean="0">
                <a:solidFill>
                  <a:srgbClr val="0070C0"/>
                </a:solidFill>
              </a:rPr>
              <a:t>snowy_a</a:t>
            </a:r>
            <a:endParaRPr lang="en-US" sz="1000" b="1" dirty="0" smtClean="0">
              <a:solidFill>
                <a:srgbClr val="0070C0"/>
              </a:solidFill>
            </a:endParaRPr>
          </a:p>
          <a:p>
            <a:pPr marL="0" lvl="1">
              <a:buNone/>
            </a:pPr>
            <a:endParaRPr lang="en-US" sz="1000" dirty="0" smtClean="0"/>
          </a:p>
          <a:p>
            <a:pPr marL="0" lvl="1">
              <a:buNone/>
            </a:pPr>
            <a:r>
              <a:rPr lang="en-US" sz="1000" dirty="0" err="1" smtClean="0"/>
              <a:t>local_listener</a:t>
            </a:r>
            <a:r>
              <a:rPr lang="en-US" sz="1000" dirty="0" smtClean="0"/>
              <a:t>='(</a:t>
            </a:r>
            <a:r>
              <a:rPr lang="en-US" sz="1000" dirty="0" err="1" smtClean="0"/>
              <a:t>address_list</a:t>
            </a:r>
            <a:r>
              <a:rPr lang="en-US" sz="1000" dirty="0" smtClean="0"/>
              <a:t>=</a:t>
            </a:r>
          </a:p>
          <a:p>
            <a:pPr marL="0" lvl="1">
              <a:buNone/>
            </a:pPr>
            <a:r>
              <a:rPr lang="en-US" sz="1000" dirty="0" smtClean="0"/>
              <a:t>        (address= (protocol=</a:t>
            </a:r>
            <a:r>
              <a:rPr lang="en-US" sz="1000" dirty="0" err="1" smtClean="0"/>
              <a:t>tcp</a:t>
            </a:r>
            <a:r>
              <a:rPr lang="en-US" sz="1000" dirty="0" smtClean="0"/>
              <a:t>) (host=snowy-</a:t>
            </a:r>
            <a:r>
              <a:rPr lang="en-US" sz="1000" dirty="0" err="1" smtClean="0"/>
              <a:t>a.ahgvm.me</a:t>
            </a:r>
            <a:r>
              <a:rPr lang="en-US" sz="1000" dirty="0" smtClean="0"/>
              <a:t>) (port=5701) )</a:t>
            </a:r>
          </a:p>
          <a:p>
            <a:pPr marL="0" lvl="1">
              <a:buNone/>
            </a:pPr>
            <a:r>
              <a:rPr lang="en-US" sz="1000" dirty="0" smtClean="0"/>
              <a:t>        (address= (protocol=</a:t>
            </a:r>
            <a:r>
              <a:rPr lang="en-US" sz="1000" dirty="0" err="1" smtClean="0"/>
              <a:t>tcp</a:t>
            </a:r>
            <a:r>
              <a:rPr lang="en-US" sz="1000" dirty="0" smtClean="0"/>
              <a:t>) (host=snowy-</a:t>
            </a:r>
            <a:r>
              <a:rPr lang="en-US" sz="1000" dirty="0" err="1" smtClean="0"/>
              <a:t>a.ahgvm.me</a:t>
            </a:r>
            <a:r>
              <a:rPr lang="en-US" sz="1000" dirty="0" smtClean="0"/>
              <a:t>) (port=5702) )</a:t>
            </a:r>
          </a:p>
          <a:p>
            <a:pPr marL="0" lvl="1">
              <a:buNone/>
            </a:pPr>
            <a:r>
              <a:rPr lang="en-US" sz="1000" dirty="0" smtClean="0"/>
              <a:t>)'</a:t>
            </a:r>
          </a:p>
          <a:p>
            <a:pPr marL="0" lvl="1">
              <a:buNone/>
            </a:pPr>
            <a:endParaRPr lang="en-US" sz="1000" dirty="0" smtClean="0"/>
          </a:p>
        </p:txBody>
      </p:sp>
      <p:sp>
        <p:nvSpPr>
          <p:cNvPr id="8" name="TextBox 7"/>
          <p:cNvSpPr txBox="1"/>
          <p:nvPr/>
        </p:nvSpPr>
        <p:spPr>
          <a:xfrm>
            <a:off x="685800" y="2743200"/>
            <a:ext cx="7772400" cy="1323439"/>
          </a:xfrm>
          <a:prstGeom prst="rect">
            <a:avLst/>
          </a:prstGeom>
          <a:solidFill>
            <a:srgbClr val="FFFFE1"/>
          </a:solidFill>
        </p:spPr>
        <p:txBody>
          <a:bodyPr wrap="square" rtlCol="0">
            <a:spAutoFit/>
          </a:bodyPr>
          <a:lstStyle/>
          <a:p>
            <a:pPr marL="0" lvl="1">
              <a:buNone/>
            </a:pPr>
            <a:endParaRPr lang="en-US" sz="1000" dirty="0" smtClean="0"/>
          </a:p>
          <a:p>
            <a:pPr marL="0" lvl="1">
              <a:buNone/>
            </a:pPr>
            <a:r>
              <a:rPr lang="en-US" sz="1000" dirty="0" err="1" smtClean="0"/>
              <a:t>db_unique_name</a:t>
            </a:r>
            <a:r>
              <a:rPr lang="en-US" sz="1000" dirty="0" smtClean="0"/>
              <a:t>=</a:t>
            </a:r>
            <a:r>
              <a:rPr lang="en-US" sz="1000" b="1" dirty="0" err="1" smtClean="0">
                <a:solidFill>
                  <a:srgbClr val="FF0000"/>
                </a:solidFill>
              </a:rPr>
              <a:t>snowy_b</a:t>
            </a:r>
            <a:endParaRPr lang="en-US" sz="1000" b="1" dirty="0" smtClean="0">
              <a:solidFill>
                <a:srgbClr val="FF0000"/>
              </a:solidFill>
            </a:endParaRPr>
          </a:p>
          <a:p>
            <a:pPr marL="0" lvl="1">
              <a:buNone/>
            </a:pPr>
            <a:endParaRPr lang="en-US" sz="1000" dirty="0" smtClean="0"/>
          </a:p>
          <a:p>
            <a:pPr marL="0" lvl="1">
              <a:buNone/>
            </a:pPr>
            <a:r>
              <a:rPr lang="en-US" sz="1000" dirty="0" err="1" smtClean="0"/>
              <a:t>local_listener</a:t>
            </a:r>
            <a:r>
              <a:rPr lang="en-US" sz="1000" dirty="0" smtClean="0"/>
              <a:t>='(</a:t>
            </a:r>
            <a:r>
              <a:rPr lang="en-US" sz="1000" dirty="0" err="1" smtClean="0"/>
              <a:t>address_list</a:t>
            </a:r>
            <a:r>
              <a:rPr lang="en-US" sz="1000" dirty="0" smtClean="0"/>
              <a:t>=</a:t>
            </a:r>
          </a:p>
          <a:p>
            <a:pPr marL="0" lvl="1">
              <a:buNone/>
            </a:pPr>
            <a:r>
              <a:rPr lang="en-US" sz="1000" dirty="0" smtClean="0"/>
              <a:t>        (address= (protocol=</a:t>
            </a:r>
            <a:r>
              <a:rPr lang="en-US" sz="1000" dirty="0" err="1" smtClean="0"/>
              <a:t>tcp</a:t>
            </a:r>
            <a:r>
              <a:rPr lang="en-US" sz="1000" dirty="0" smtClean="0"/>
              <a:t>) (host=snowy-</a:t>
            </a:r>
            <a:r>
              <a:rPr lang="en-US" sz="1000" dirty="0" err="1" smtClean="0"/>
              <a:t>b.ahgvm.me</a:t>
            </a:r>
            <a:r>
              <a:rPr lang="en-US" sz="1000" dirty="0" smtClean="0"/>
              <a:t>) (port=5703) )</a:t>
            </a:r>
          </a:p>
          <a:p>
            <a:pPr marL="0" lvl="1">
              <a:buNone/>
            </a:pPr>
            <a:r>
              <a:rPr lang="en-US" sz="1000" dirty="0" smtClean="0"/>
              <a:t>        (address= (protocol=</a:t>
            </a:r>
            <a:r>
              <a:rPr lang="en-US" sz="1000" dirty="0" err="1" smtClean="0"/>
              <a:t>tcp</a:t>
            </a:r>
            <a:r>
              <a:rPr lang="en-US" sz="1000" dirty="0" smtClean="0"/>
              <a:t>) (host=snowy-</a:t>
            </a:r>
            <a:r>
              <a:rPr lang="en-US" sz="1000" dirty="0" err="1" smtClean="0"/>
              <a:t>b.ahgvm.me</a:t>
            </a:r>
            <a:r>
              <a:rPr lang="en-US" sz="1000" dirty="0" smtClean="0"/>
              <a:t>) (port=5704) )</a:t>
            </a:r>
          </a:p>
          <a:p>
            <a:pPr marL="0" lvl="1">
              <a:buNone/>
            </a:pPr>
            <a:r>
              <a:rPr lang="en-US" sz="1000" dirty="0" smtClean="0"/>
              <a:t>)‘</a:t>
            </a:r>
          </a:p>
          <a:p>
            <a:pPr marL="0" lvl="1">
              <a:buNone/>
            </a:pPr>
            <a:endParaRPr lang="en-US" sz="1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solidFill>
                  <a:schemeClr val="accent3"/>
                </a:solidFill>
              </a:rPr>
              <a:t>Application </a:t>
            </a:r>
            <a:r>
              <a:rPr lang="en-US" dirty="0" smtClean="0">
                <a:solidFill>
                  <a:schemeClr val="accent3"/>
                </a:solidFill>
              </a:rPr>
              <a:t>listener </a:t>
            </a:r>
            <a:r>
              <a:rPr lang="en-US" dirty="0" smtClean="0">
                <a:solidFill>
                  <a:schemeClr val="accent3"/>
                </a:solidFill>
              </a:rPr>
              <a:t>FQDN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FQDN (Fully Qualified Domain Name)</a:t>
            </a:r>
          </a:p>
          <a:p>
            <a:r>
              <a:rPr lang="en-US" dirty="0" smtClean="0"/>
              <a:t>Hostname</a:t>
            </a:r>
          </a:p>
          <a:p>
            <a:r>
              <a:rPr lang="en-US" dirty="0" smtClean="0"/>
              <a:t>Application Listeners started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09600" y="2819400"/>
            <a:ext cx="3886200" cy="1015663"/>
          </a:xfrm>
          <a:prstGeom prst="rect">
            <a:avLst/>
          </a:prstGeom>
          <a:solidFill>
            <a:srgbClr val="FFFFE1"/>
          </a:solidFill>
        </p:spPr>
        <p:txBody>
          <a:bodyPr wrap="square" rtlCol="0">
            <a:spAutoFit/>
          </a:bodyPr>
          <a:lstStyle/>
          <a:p>
            <a:pPr marL="0" lvl="1">
              <a:buNone/>
            </a:pPr>
            <a:r>
              <a:rPr lang="en-US" sz="1000" dirty="0" err="1" smtClean="0"/>
              <a:t>lsnr_snowy_general</a:t>
            </a:r>
            <a:r>
              <a:rPr lang="en-US" sz="1000" dirty="0" smtClean="0"/>
              <a:t> = </a:t>
            </a:r>
            <a:endParaRPr lang="en-US" sz="1000" dirty="0" smtClean="0"/>
          </a:p>
          <a:p>
            <a:pPr marL="0" lvl="1">
              <a:buNone/>
            </a:pPr>
            <a:r>
              <a:rPr lang="en-US" sz="1000" dirty="0" smtClean="0"/>
              <a:t>(</a:t>
            </a:r>
            <a:r>
              <a:rPr lang="en-US" sz="1000" dirty="0" smtClean="0"/>
              <a:t>address=</a:t>
            </a:r>
          </a:p>
          <a:p>
            <a:pPr marL="0" lvl="1">
              <a:buNone/>
            </a:pPr>
            <a:r>
              <a:rPr lang="en-US" sz="1000" dirty="0" smtClean="0"/>
              <a:t>   (protocol=</a:t>
            </a:r>
            <a:r>
              <a:rPr lang="en-US" sz="1000" dirty="0" err="1" smtClean="0"/>
              <a:t>tcp</a:t>
            </a:r>
            <a:r>
              <a:rPr lang="en-US" sz="1000" dirty="0" smtClean="0"/>
              <a:t>) </a:t>
            </a:r>
            <a:endParaRPr lang="en-US" sz="1000" dirty="0" smtClean="0"/>
          </a:p>
          <a:p>
            <a:pPr marL="0" lvl="1">
              <a:buNone/>
            </a:pPr>
            <a:r>
              <a:rPr lang="en-US" sz="1000" dirty="0" smtClean="0"/>
              <a:t> </a:t>
            </a:r>
            <a:r>
              <a:rPr lang="en-US" sz="1000" dirty="0" smtClean="0"/>
              <a:t>  (</a:t>
            </a:r>
            <a:r>
              <a:rPr lang="en-US" sz="1000" b="1" dirty="0" smtClean="0"/>
              <a:t>host=snowy-</a:t>
            </a:r>
            <a:r>
              <a:rPr lang="en-US" sz="1000" b="1" dirty="0" err="1" smtClean="0"/>
              <a:t>cname.ahgvm.me</a:t>
            </a:r>
            <a:r>
              <a:rPr lang="en-US" sz="1000" dirty="0" smtClean="0"/>
              <a:t>) </a:t>
            </a:r>
            <a:endParaRPr lang="en-US" sz="1000" dirty="0" smtClean="0"/>
          </a:p>
          <a:p>
            <a:pPr marL="0" lvl="1">
              <a:buNone/>
            </a:pPr>
            <a:r>
              <a:rPr lang="en-US" sz="1000" dirty="0" smtClean="0"/>
              <a:t> </a:t>
            </a:r>
            <a:r>
              <a:rPr lang="en-US" sz="1000" dirty="0" smtClean="0"/>
              <a:t>  (</a:t>
            </a:r>
            <a:r>
              <a:rPr lang="en-US" sz="1000" dirty="0" smtClean="0"/>
              <a:t>port=1526) </a:t>
            </a:r>
            <a:r>
              <a:rPr lang="en-US" sz="1000" dirty="0" smtClean="0"/>
              <a:t>   </a:t>
            </a:r>
          </a:p>
          <a:p>
            <a:pPr marL="0" lvl="1">
              <a:buNone/>
            </a:pPr>
            <a:r>
              <a:rPr lang="en-US" sz="1000" dirty="0" smtClean="0"/>
              <a:t>)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09600" y="4013537"/>
            <a:ext cx="3886200" cy="1015663"/>
          </a:xfrm>
          <a:prstGeom prst="rect">
            <a:avLst/>
          </a:prstGeom>
          <a:solidFill>
            <a:srgbClr val="FFFFE1"/>
          </a:solidFill>
        </p:spPr>
        <p:txBody>
          <a:bodyPr wrap="square" rtlCol="0">
            <a:spAutoFit/>
          </a:bodyPr>
          <a:lstStyle/>
          <a:p>
            <a:pPr marL="0" lvl="1">
              <a:buNone/>
            </a:pPr>
            <a:r>
              <a:rPr lang="en-US" sz="1000" dirty="0" err="1" smtClean="0"/>
              <a:t>lsnr_snowy_general</a:t>
            </a:r>
            <a:r>
              <a:rPr lang="en-US" sz="1000" dirty="0" smtClean="0"/>
              <a:t> = </a:t>
            </a:r>
            <a:endParaRPr lang="en-US" sz="1000" dirty="0" smtClean="0"/>
          </a:p>
          <a:p>
            <a:pPr marL="0" lvl="1">
              <a:buNone/>
            </a:pPr>
            <a:r>
              <a:rPr lang="en-US" sz="1000" dirty="0" smtClean="0"/>
              <a:t>(</a:t>
            </a:r>
            <a:r>
              <a:rPr lang="en-US" sz="1000" dirty="0" smtClean="0"/>
              <a:t>address=</a:t>
            </a:r>
          </a:p>
          <a:p>
            <a:pPr marL="0" lvl="1">
              <a:buNone/>
            </a:pPr>
            <a:r>
              <a:rPr lang="en-US" sz="1000" dirty="0" smtClean="0"/>
              <a:t>   (protocol=</a:t>
            </a:r>
            <a:r>
              <a:rPr lang="en-US" sz="1000" dirty="0" err="1" smtClean="0"/>
              <a:t>tcp</a:t>
            </a:r>
            <a:r>
              <a:rPr lang="en-US" sz="1000" dirty="0" smtClean="0"/>
              <a:t>) </a:t>
            </a:r>
            <a:endParaRPr lang="en-US" sz="1000" dirty="0" smtClean="0"/>
          </a:p>
          <a:p>
            <a:pPr marL="0" lvl="1">
              <a:buNone/>
            </a:pPr>
            <a:r>
              <a:rPr lang="en-US" sz="1000" dirty="0" smtClean="0"/>
              <a:t> </a:t>
            </a:r>
            <a:r>
              <a:rPr lang="en-US" sz="1000" dirty="0" smtClean="0"/>
              <a:t>  (</a:t>
            </a:r>
            <a:r>
              <a:rPr lang="en-US" sz="1000" b="1" dirty="0" smtClean="0">
                <a:solidFill>
                  <a:srgbClr val="0070C0"/>
                </a:solidFill>
              </a:rPr>
              <a:t>host=snowy-</a:t>
            </a:r>
            <a:r>
              <a:rPr lang="en-US" sz="1000" b="1" dirty="0" err="1" smtClean="0">
                <a:solidFill>
                  <a:srgbClr val="0070C0"/>
                </a:solidFill>
              </a:rPr>
              <a:t>a.ahgvm.me</a:t>
            </a:r>
            <a:r>
              <a:rPr lang="en-US" sz="1000" dirty="0" smtClean="0"/>
              <a:t>) </a:t>
            </a:r>
            <a:endParaRPr lang="en-US" sz="1000" dirty="0" smtClean="0"/>
          </a:p>
          <a:p>
            <a:pPr marL="0" lvl="1">
              <a:buNone/>
            </a:pPr>
            <a:r>
              <a:rPr lang="en-US" sz="1000" dirty="0" smtClean="0"/>
              <a:t> </a:t>
            </a:r>
            <a:r>
              <a:rPr lang="en-US" sz="1000" dirty="0" smtClean="0"/>
              <a:t>  (</a:t>
            </a:r>
            <a:r>
              <a:rPr lang="en-US" sz="1000" dirty="0" smtClean="0"/>
              <a:t>port=1526) </a:t>
            </a:r>
            <a:r>
              <a:rPr lang="en-US" sz="1000" dirty="0" smtClean="0"/>
              <a:t>   </a:t>
            </a:r>
          </a:p>
          <a:p>
            <a:pPr marL="0" lvl="1">
              <a:buNone/>
            </a:pPr>
            <a:r>
              <a:rPr lang="en-US" sz="1000" dirty="0" smtClean="0"/>
              <a:t>)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648200" y="2819400"/>
            <a:ext cx="3886200" cy="1015663"/>
          </a:xfrm>
          <a:prstGeom prst="rect">
            <a:avLst/>
          </a:prstGeom>
          <a:solidFill>
            <a:srgbClr val="FFFFE1"/>
          </a:solidFill>
        </p:spPr>
        <p:txBody>
          <a:bodyPr wrap="square" rtlCol="0">
            <a:spAutoFit/>
          </a:bodyPr>
          <a:lstStyle/>
          <a:p>
            <a:pPr marL="0" lvl="1">
              <a:buNone/>
            </a:pPr>
            <a:r>
              <a:rPr lang="en-US" sz="1000" dirty="0" err="1" smtClean="0"/>
              <a:t>lsnr_snowy_general</a:t>
            </a:r>
            <a:r>
              <a:rPr lang="en-US" sz="1000" dirty="0" smtClean="0"/>
              <a:t> = </a:t>
            </a:r>
            <a:endParaRPr lang="en-US" sz="1000" dirty="0" smtClean="0"/>
          </a:p>
          <a:p>
            <a:pPr marL="0" lvl="1">
              <a:buNone/>
            </a:pPr>
            <a:r>
              <a:rPr lang="en-US" sz="1000" dirty="0" smtClean="0"/>
              <a:t>(</a:t>
            </a:r>
            <a:r>
              <a:rPr lang="en-US" sz="1000" dirty="0" smtClean="0"/>
              <a:t>address=</a:t>
            </a:r>
          </a:p>
          <a:p>
            <a:pPr marL="0" lvl="1">
              <a:buNone/>
            </a:pPr>
            <a:r>
              <a:rPr lang="en-US" sz="1000" dirty="0" smtClean="0"/>
              <a:t>   (protocol=</a:t>
            </a:r>
            <a:r>
              <a:rPr lang="en-US" sz="1000" dirty="0" err="1" smtClean="0"/>
              <a:t>tcp</a:t>
            </a:r>
            <a:r>
              <a:rPr lang="en-US" sz="1000" dirty="0" smtClean="0"/>
              <a:t>) </a:t>
            </a:r>
            <a:endParaRPr lang="en-US" sz="1000" dirty="0" smtClean="0"/>
          </a:p>
          <a:p>
            <a:pPr marL="0" lvl="1">
              <a:buNone/>
            </a:pPr>
            <a:r>
              <a:rPr lang="en-US" sz="1000" dirty="0" smtClean="0"/>
              <a:t> </a:t>
            </a:r>
            <a:r>
              <a:rPr lang="en-US" sz="1000" dirty="0" smtClean="0"/>
              <a:t>  (</a:t>
            </a:r>
            <a:r>
              <a:rPr lang="en-US" sz="1000" b="1" dirty="0" smtClean="0"/>
              <a:t>host=snowy-</a:t>
            </a:r>
            <a:r>
              <a:rPr lang="en-US" sz="1000" b="1" dirty="0" err="1" smtClean="0"/>
              <a:t>cname.ahgvm.me</a:t>
            </a:r>
            <a:r>
              <a:rPr lang="en-US" sz="1000" dirty="0" smtClean="0"/>
              <a:t>) </a:t>
            </a:r>
            <a:endParaRPr lang="en-US" sz="1000" dirty="0" smtClean="0"/>
          </a:p>
          <a:p>
            <a:pPr marL="0" lvl="1">
              <a:buNone/>
            </a:pPr>
            <a:r>
              <a:rPr lang="en-US" sz="1000" dirty="0" smtClean="0"/>
              <a:t> </a:t>
            </a:r>
            <a:r>
              <a:rPr lang="en-US" sz="1000" dirty="0" smtClean="0"/>
              <a:t>  (</a:t>
            </a:r>
            <a:r>
              <a:rPr lang="en-US" sz="1000" dirty="0" smtClean="0"/>
              <a:t>port=1526) </a:t>
            </a:r>
            <a:r>
              <a:rPr lang="en-US" sz="1000" dirty="0" smtClean="0"/>
              <a:t>   </a:t>
            </a:r>
          </a:p>
          <a:p>
            <a:pPr marL="0" lvl="1">
              <a:buNone/>
            </a:pPr>
            <a:r>
              <a:rPr lang="en-US" sz="1000" dirty="0" smtClean="0"/>
              <a:t>)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648200" y="4013537"/>
            <a:ext cx="3886200" cy="1015663"/>
          </a:xfrm>
          <a:prstGeom prst="rect">
            <a:avLst/>
          </a:prstGeom>
          <a:solidFill>
            <a:srgbClr val="FFFFE1"/>
          </a:solidFill>
        </p:spPr>
        <p:txBody>
          <a:bodyPr wrap="square" rtlCol="0">
            <a:spAutoFit/>
          </a:bodyPr>
          <a:lstStyle/>
          <a:p>
            <a:pPr marL="0" lvl="1">
              <a:buNone/>
            </a:pPr>
            <a:r>
              <a:rPr lang="en-US" sz="1000" dirty="0" err="1" smtClean="0"/>
              <a:t>lsnr_snowy_general</a:t>
            </a:r>
            <a:r>
              <a:rPr lang="en-US" sz="1000" dirty="0" smtClean="0"/>
              <a:t> = </a:t>
            </a:r>
            <a:endParaRPr lang="en-US" sz="1000" dirty="0" smtClean="0"/>
          </a:p>
          <a:p>
            <a:pPr marL="0" lvl="1">
              <a:buNone/>
            </a:pPr>
            <a:r>
              <a:rPr lang="en-US" sz="1000" dirty="0" smtClean="0"/>
              <a:t>(</a:t>
            </a:r>
            <a:r>
              <a:rPr lang="en-US" sz="1000" dirty="0" smtClean="0"/>
              <a:t>address=</a:t>
            </a:r>
          </a:p>
          <a:p>
            <a:pPr marL="0" lvl="1">
              <a:buNone/>
            </a:pPr>
            <a:r>
              <a:rPr lang="en-US" sz="1000" dirty="0" smtClean="0"/>
              <a:t>   (protocol=</a:t>
            </a:r>
            <a:r>
              <a:rPr lang="en-US" sz="1000" dirty="0" err="1" smtClean="0"/>
              <a:t>tcp</a:t>
            </a:r>
            <a:r>
              <a:rPr lang="en-US" sz="1000" dirty="0" smtClean="0"/>
              <a:t>) </a:t>
            </a:r>
            <a:endParaRPr lang="en-US" sz="1000" dirty="0" smtClean="0"/>
          </a:p>
          <a:p>
            <a:pPr marL="0" lvl="1">
              <a:buNone/>
            </a:pPr>
            <a:r>
              <a:rPr lang="en-US" sz="1000" dirty="0" smtClean="0"/>
              <a:t> </a:t>
            </a:r>
            <a:r>
              <a:rPr lang="en-US" sz="1000" dirty="0" smtClean="0"/>
              <a:t>  (</a:t>
            </a:r>
            <a:r>
              <a:rPr lang="en-US" sz="1000" b="1" dirty="0" smtClean="0">
                <a:solidFill>
                  <a:srgbClr val="FF0000"/>
                </a:solidFill>
              </a:rPr>
              <a:t>host=snowy-</a:t>
            </a:r>
            <a:r>
              <a:rPr lang="en-US" sz="1000" b="1" dirty="0" err="1" smtClean="0">
                <a:solidFill>
                  <a:srgbClr val="FF0000"/>
                </a:solidFill>
              </a:rPr>
              <a:t>b.ahgvm.me</a:t>
            </a:r>
            <a:r>
              <a:rPr lang="en-US" sz="1000" dirty="0" smtClean="0"/>
              <a:t>) </a:t>
            </a:r>
            <a:endParaRPr lang="en-US" sz="1000" dirty="0" smtClean="0"/>
          </a:p>
          <a:p>
            <a:pPr marL="0" lvl="1">
              <a:buNone/>
            </a:pPr>
            <a:r>
              <a:rPr lang="en-US" sz="1000" dirty="0" smtClean="0"/>
              <a:t> </a:t>
            </a:r>
            <a:r>
              <a:rPr lang="en-US" sz="1000" dirty="0" smtClean="0"/>
              <a:t>  (</a:t>
            </a:r>
            <a:r>
              <a:rPr lang="en-US" sz="1000" dirty="0" smtClean="0"/>
              <a:t>port=1526) </a:t>
            </a:r>
            <a:r>
              <a:rPr lang="en-US" sz="1000" dirty="0" smtClean="0"/>
              <a:t>   </a:t>
            </a:r>
          </a:p>
          <a:p>
            <a:pPr marL="0" lvl="1">
              <a:buNone/>
            </a:pPr>
            <a:r>
              <a:rPr lang="en-US" sz="1000" dirty="0" smtClean="0"/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  <p:bldP spid="8" grpId="0" animBg="1"/>
      <p:bldP spid="9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183880" cy="594360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chemeClr val="accent3"/>
                </a:solidFill>
              </a:rPr>
              <a:t>DGMGRL TNS uses service</a:t>
            </a:r>
            <a:endParaRPr lang="en-US"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183880" cy="4803648"/>
          </a:xfrm>
        </p:spPr>
        <p:txBody>
          <a:bodyPr/>
          <a:lstStyle/>
          <a:p>
            <a:r>
              <a:rPr lang="en-US" dirty="0" smtClean="0"/>
              <a:t>DGMGRL TNS entry</a:t>
            </a:r>
          </a:p>
          <a:p>
            <a:r>
              <a:rPr lang="en-US" dirty="0" smtClean="0"/>
              <a:t>Use unique DGMGRL service names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09600" y="2209800"/>
            <a:ext cx="3886200" cy="3477875"/>
          </a:xfrm>
          <a:prstGeom prst="rect">
            <a:avLst/>
          </a:prstGeom>
          <a:solidFill>
            <a:srgbClr val="FFFFE1"/>
          </a:solidFill>
        </p:spPr>
        <p:txBody>
          <a:bodyPr wrap="square" rtlCol="0">
            <a:spAutoFit/>
          </a:bodyPr>
          <a:lstStyle/>
          <a:p>
            <a:pPr marL="0" lvl="1">
              <a:buNone/>
            </a:pPr>
            <a:endParaRPr lang="en-US" sz="1000" b="1" dirty="0" smtClean="0">
              <a:solidFill>
                <a:srgbClr val="0070C0"/>
              </a:solidFill>
            </a:endParaRPr>
          </a:p>
          <a:p>
            <a:pPr marL="0" lvl="1">
              <a:buNone/>
            </a:pPr>
            <a:r>
              <a:rPr lang="en-US" sz="1000" b="1" dirty="0" err="1" smtClean="0">
                <a:solidFill>
                  <a:srgbClr val="0070C0"/>
                </a:solidFill>
              </a:rPr>
              <a:t>snowy_a.ahgvm</a:t>
            </a:r>
            <a:r>
              <a:rPr lang="en-US" sz="1000" dirty="0" smtClean="0"/>
              <a:t> </a:t>
            </a:r>
            <a:r>
              <a:rPr lang="en-US" sz="1000" dirty="0" smtClean="0"/>
              <a:t>=</a:t>
            </a:r>
          </a:p>
          <a:p>
            <a:pPr marL="0" lvl="1">
              <a:buNone/>
            </a:pPr>
            <a:r>
              <a:rPr lang="en-US" sz="1000" dirty="0" smtClean="0"/>
              <a:t>   (DESCRIPTION =</a:t>
            </a:r>
          </a:p>
          <a:p>
            <a:pPr marL="0" lvl="1">
              <a:buNone/>
            </a:pPr>
            <a:r>
              <a:rPr lang="en-US" sz="1000" dirty="0" smtClean="0"/>
              <a:t>      (SDU = 32767)</a:t>
            </a:r>
          </a:p>
          <a:p>
            <a:pPr marL="0" lvl="1">
              <a:buNone/>
            </a:pPr>
            <a:r>
              <a:rPr lang="en-US" sz="1000" dirty="0" smtClean="0"/>
              <a:t>      (ADDRESS_LIST =</a:t>
            </a:r>
          </a:p>
          <a:p>
            <a:pPr marL="0" lvl="1">
              <a:buNone/>
            </a:pPr>
            <a:r>
              <a:rPr lang="en-US" sz="1000" dirty="0" smtClean="0"/>
              <a:t>        (ADDRESS = </a:t>
            </a:r>
            <a:endParaRPr lang="en-US" sz="1000" dirty="0" smtClean="0"/>
          </a:p>
          <a:p>
            <a:pPr marL="0" lvl="1">
              <a:buNone/>
            </a:pPr>
            <a:r>
              <a:rPr lang="en-US" sz="1000" dirty="0" smtClean="0"/>
              <a:t> </a:t>
            </a:r>
            <a:r>
              <a:rPr lang="en-US" sz="1000" dirty="0" smtClean="0"/>
              <a:t>         (</a:t>
            </a:r>
            <a:r>
              <a:rPr lang="en-US" sz="1000" dirty="0" smtClean="0"/>
              <a:t>PROTOCOL = TCP</a:t>
            </a:r>
            <a:r>
              <a:rPr lang="en-US" sz="1000" dirty="0" smtClean="0"/>
              <a:t>)</a:t>
            </a:r>
          </a:p>
          <a:p>
            <a:pPr marL="0" lvl="1">
              <a:buNone/>
            </a:pPr>
            <a:r>
              <a:rPr lang="en-US" sz="1000" dirty="0" smtClean="0"/>
              <a:t> </a:t>
            </a:r>
            <a:r>
              <a:rPr lang="en-US" sz="1000" dirty="0" smtClean="0"/>
              <a:t>         (</a:t>
            </a:r>
            <a:r>
              <a:rPr lang="en-US" sz="1000" dirty="0" smtClean="0"/>
              <a:t>HOST = snowy-</a:t>
            </a:r>
            <a:r>
              <a:rPr lang="en-US" sz="1000" dirty="0" err="1" smtClean="0"/>
              <a:t>a.ahgvm.me</a:t>
            </a:r>
            <a:r>
              <a:rPr lang="en-US" sz="1000" dirty="0" smtClean="0"/>
              <a:t>)</a:t>
            </a:r>
          </a:p>
          <a:p>
            <a:pPr marL="0" lvl="1">
              <a:buNone/>
            </a:pPr>
            <a:r>
              <a:rPr lang="en-US" sz="1000" dirty="0" smtClean="0"/>
              <a:t> </a:t>
            </a:r>
            <a:r>
              <a:rPr lang="en-US" sz="1000" dirty="0" smtClean="0"/>
              <a:t>         (</a:t>
            </a:r>
            <a:r>
              <a:rPr lang="en-US" sz="1000" dirty="0" smtClean="0"/>
              <a:t>PORT = 5701</a:t>
            </a:r>
            <a:r>
              <a:rPr lang="en-US" sz="1000" dirty="0" smtClean="0"/>
              <a:t>)</a:t>
            </a:r>
          </a:p>
          <a:p>
            <a:pPr marL="0" lvl="1">
              <a:buNone/>
            </a:pPr>
            <a:r>
              <a:rPr lang="en-US" sz="1000" dirty="0" smtClean="0"/>
              <a:t> </a:t>
            </a:r>
            <a:r>
              <a:rPr lang="en-US" sz="1000" dirty="0" smtClean="0"/>
              <a:t>       )</a:t>
            </a:r>
            <a:endParaRPr lang="en-US" sz="1000" dirty="0" smtClean="0"/>
          </a:p>
          <a:p>
            <a:pPr marL="0" lvl="1">
              <a:buNone/>
            </a:pPr>
            <a:r>
              <a:rPr lang="en-US" sz="1000" dirty="0" smtClean="0"/>
              <a:t>        (ADDRESS = </a:t>
            </a:r>
            <a:endParaRPr lang="en-US" sz="1000" dirty="0" smtClean="0"/>
          </a:p>
          <a:p>
            <a:pPr marL="0" lvl="1">
              <a:buNone/>
            </a:pPr>
            <a:r>
              <a:rPr lang="en-US" sz="1000" dirty="0" smtClean="0"/>
              <a:t> </a:t>
            </a:r>
            <a:r>
              <a:rPr lang="en-US" sz="1000" dirty="0" smtClean="0"/>
              <a:t>         (</a:t>
            </a:r>
            <a:r>
              <a:rPr lang="en-US" sz="1000" dirty="0" smtClean="0"/>
              <a:t>PROTOCOL = TCP</a:t>
            </a:r>
            <a:r>
              <a:rPr lang="en-US" sz="1000" dirty="0" smtClean="0"/>
              <a:t>)</a:t>
            </a:r>
          </a:p>
          <a:p>
            <a:pPr marL="0" lvl="1">
              <a:buNone/>
            </a:pPr>
            <a:r>
              <a:rPr lang="en-US" sz="1000" dirty="0" smtClean="0"/>
              <a:t> </a:t>
            </a:r>
            <a:r>
              <a:rPr lang="en-US" sz="1000" dirty="0" smtClean="0"/>
              <a:t>         (</a:t>
            </a:r>
            <a:r>
              <a:rPr lang="en-US" sz="1000" dirty="0" smtClean="0"/>
              <a:t>HOST = snowy-</a:t>
            </a:r>
            <a:r>
              <a:rPr lang="en-US" sz="1000" dirty="0" err="1" smtClean="0"/>
              <a:t>a.ahgvm.me</a:t>
            </a:r>
            <a:r>
              <a:rPr lang="en-US" sz="1000" dirty="0" smtClean="0"/>
              <a:t>)</a:t>
            </a:r>
          </a:p>
          <a:p>
            <a:pPr marL="0" lvl="1">
              <a:buNone/>
            </a:pPr>
            <a:r>
              <a:rPr lang="en-US" sz="1000" dirty="0" smtClean="0"/>
              <a:t> </a:t>
            </a:r>
            <a:r>
              <a:rPr lang="en-US" sz="1000" dirty="0" smtClean="0"/>
              <a:t>         (</a:t>
            </a:r>
            <a:r>
              <a:rPr lang="en-US" sz="1000" dirty="0" smtClean="0"/>
              <a:t>PORT = 5702</a:t>
            </a:r>
            <a:r>
              <a:rPr lang="en-US" sz="1000" dirty="0" smtClean="0"/>
              <a:t>)</a:t>
            </a:r>
          </a:p>
          <a:p>
            <a:pPr marL="0" lvl="1">
              <a:buNone/>
            </a:pPr>
            <a:r>
              <a:rPr lang="en-US" sz="1000" dirty="0" smtClean="0"/>
              <a:t> </a:t>
            </a:r>
            <a:r>
              <a:rPr lang="en-US" sz="1000" dirty="0" smtClean="0"/>
              <a:t>       )</a:t>
            </a:r>
            <a:endParaRPr lang="en-US" sz="1000" dirty="0" smtClean="0"/>
          </a:p>
          <a:p>
            <a:pPr marL="0" lvl="1">
              <a:buNone/>
            </a:pPr>
            <a:r>
              <a:rPr lang="en-US" sz="1000" dirty="0" smtClean="0"/>
              <a:t>      )</a:t>
            </a:r>
          </a:p>
          <a:p>
            <a:pPr marL="0" lvl="1">
              <a:buNone/>
            </a:pPr>
            <a:r>
              <a:rPr lang="en-US" sz="1000" dirty="0" smtClean="0"/>
              <a:t>      (CONNECT_DATA =</a:t>
            </a:r>
          </a:p>
          <a:p>
            <a:pPr marL="0" lvl="1">
              <a:buNone/>
            </a:pPr>
            <a:r>
              <a:rPr lang="en-US" sz="1000" dirty="0" smtClean="0"/>
              <a:t>        (</a:t>
            </a:r>
            <a:r>
              <a:rPr lang="en-US" sz="1000" b="1" dirty="0" smtClean="0">
                <a:solidFill>
                  <a:srgbClr val="0070C0"/>
                </a:solidFill>
              </a:rPr>
              <a:t>SERVICE_NAME = </a:t>
            </a:r>
            <a:r>
              <a:rPr lang="en-US" sz="1000" b="1" dirty="0" err="1" smtClean="0">
                <a:solidFill>
                  <a:srgbClr val="0070C0"/>
                </a:solidFill>
              </a:rPr>
              <a:t>snowy_a_DGMGRL.ahgvm</a:t>
            </a:r>
            <a:r>
              <a:rPr lang="en-US" sz="1000" dirty="0" smtClean="0"/>
              <a:t>)</a:t>
            </a:r>
          </a:p>
          <a:p>
            <a:pPr marL="0" lvl="1">
              <a:buNone/>
            </a:pPr>
            <a:r>
              <a:rPr lang="en-US" sz="1000" dirty="0" smtClean="0"/>
              <a:t>        (SERVER = DEDICATED)</a:t>
            </a:r>
          </a:p>
          <a:p>
            <a:pPr marL="0" lvl="1">
              <a:buNone/>
            </a:pPr>
            <a:r>
              <a:rPr lang="en-US" sz="1000" dirty="0" smtClean="0"/>
              <a:t>      )</a:t>
            </a:r>
          </a:p>
          <a:p>
            <a:pPr marL="0" lvl="1">
              <a:buNone/>
            </a:pPr>
            <a:r>
              <a:rPr lang="en-US" sz="1000" dirty="0" smtClean="0"/>
              <a:t>   </a:t>
            </a:r>
            <a:r>
              <a:rPr lang="en-US" sz="1000" dirty="0" smtClean="0"/>
              <a:t>)</a:t>
            </a:r>
          </a:p>
          <a:p>
            <a:pPr marL="0" lvl="1">
              <a:buNone/>
            </a:pPr>
            <a:endParaRPr lang="en-US" sz="1000" dirty="0" smtClean="0"/>
          </a:p>
        </p:txBody>
      </p:sp>
      <p:sp>
        <p:nvSpPr>
          <p:cNvPr id="8" name="TextBox 7"/>
          <p:cNvSpPr txBox="1"/>
          <p:nvPr/>
        </p:nvSpPr>
        <p:spPr>
          <a:xfrm>
            <a:off x="4648200" y="2209800"/>
            <a:ext cx="3886200" cy="3477875"/>
          </a:xfrm>
          <a:prstGeom prst="rect">
            <a:avLst/>
          </a:prstGeom>
          <a:solidFill>
            <a:srgbClr val="FFFFE1"/>
          </a:solidFill>
        </p:spPr>
        <p:txBody>
          <a:bodyPr wrap="square" rtlCol="0">
            <a:spAutoFit/>
          </a:bodyPr>
          <a:lstStyle/>
          <a:p>
            <a:pPr marL="0" lvl="1">
              <a:buNone/>
            </a:pPr>
            <a:endParaRPr lang="en-US" sz="1000" b="1" dirty="0" smtClean="0">
              <a:solidFill>
                <a:srgbClr val="FF0000"/>
              </a:solidFill>
            </a:endParaRPr>
          </a:p>
          <a:p>
            <a:pPr marL="0" lvl="1">
              <a:buNone/>
            </a:pPr>
            <a:r>
              <a:rPr lang="en-US" sz="1000" b="1" dirty="0" err="1" smtClean="0">
                <a:solidFill>
                  <a:srgbClr val="FF0000"/>
                </a:solidFill>
              </a:rPr>
              <a:t>snowy_b.ahgvm</a:t>
            </a:r>
            <a:r>
              <a:rPr lang="en-US" sz="1000" dirty="0" smtClean="0"/>
              <a:t> </a:t>
            </a:r>
            <a:r>
              <a:rPr lang="en-US" sz="1000" dirty="0" smtClean="0"/>
              <a:t>=</a:t>
            </a:r>
          </a:p>
          <a:p>
            <a:pPr marL="0" lvl="1">
              <a:buNone/>
            </a:pPr>
            <a:r>
              <a:rPr lang="en-US" sz="1000" dirty="0" smtClean="0"/>
              <a:t>   (DESCRIPTION =</a:t>
            </a:r>
          </a:p>
          <a:p>
            <a:pPr marL="0" lvl="1">
              <a:buNone/>
            </a:pPr>
            <a:r>
              <a:rPr lang="en-US" sz="1000" dirty="0" smtClean="0"/>
              <a:t>      (SDU = 32767)</a:t>
            </a:r>
          </a:p>
          <a:p>
            <a:pPr marL="0" lvl="1">
              <a:buNone/>
            </a:pPr>
            <a:r>
              <a:rPr lang="en-US" sz="1000" dirty="0" smtClean="0"/>
              <a:t>      (ADDRESS_LIST =</a:t>
            </a:r>
          </a:p>
          <a:p>
            <a:pPr marL="0" lvl="1">
              <a:buNone/>
            </a:pPr>
            <a:r>
              <a:rPr lang="en-US" sz="1000" dirty="0" smtClean="0"/>
              <a:t>        (ADDRESS = </a:t>
            </a:r>
            <a:endParaRPr lang="en-US" sz="1000" dirty="0" smtClean="0"/>
          </a:p>
          <a:p>
            <a:pPr marL="0" lvl="1">
              <a:buNone/>
            </a:pPr>
            <a:r>
              <a:rPr lang="en-US" sz="1000" dirty="0" smtClean="0"/>
              <a:t> </a:t>
            </a:r>
            <a:r>
              <a:rPr lang="en-US" sz="1000" dirty="0" smtClean="0"/>
              <a:t>         (</a:t>
            </a:r>
            <a:r>
              <a:rPr lang="en-US" sz="1000" dirty="0" smtClean="0"/>
              <a:t>PROTOCOL = TCP</a:t>
            </a:r>
            <a:r>
              <a:rPr lang="en-US" sz="1000" dirty="0" smtClean="0"/>
              <a:t>)</a:t>
            </a:r>
          </a:p>
          <a:p>
            <a:pPr marL="0" lvl="1">
              <a:buNone/>
            </a:pPr>
            <a:r>
              <a:rPr lang="en-US" sz="1000" dirty="0" smtClean="0"/>
              <a:t> </a:t>
            </a:r>
            <a:r>
              <a:rPr lang="en-US" sz="1000" dirty="0" smtClean="0"/>
              <a:t>         (</a:t>
            </a:r>
            <a:r>
              <a:rPr lang="en-US" sz="1000" dirty="0" smtClean="0"/>
              <a:t>HOST = snowy-</a:t>
            </a:r>
            <a:r>
              <a:rPr lang="en-US" sz="1000" dirty="0" err="1" smtClean="0"/>
              <a:t>b.ahgvm.me</a:t>
            </a:r>
            <a:r>
              <a:rPr lang="en-US" sz="1000" dirty="0" smtClean="0"/>
              <a:t>)</a:t>
            </a:r>
          </a:p>
          <a:p>
            <a:pPr marL="0" lvl="1">
              <a:buNone/>
            </a:pPr>
            <a:r>
              <a:rPr lang="en-US" sz="1000" dirty="0" smtClean="0"/>
              <a:t> </a:t>
            </a:r>
            <a:r>
              <a:rPr lang="en-US" sz="1000" dirty="0" smtClean="0"/>
              <a:t>         (</a:t>
            </a:r>
            <a:r>
              <a:rPr lang="en-US" sz="1000" dirty="0" smtClean="0"/>
              <a:t>PORT = 5703</a:t>
            </a:r>
            <a:r>
              <a:rPr lang="en-US" sz="1000" dirty="0" smtClean="0"/>
              <a:t>)</a:t>
            </a:r>
          </a:p>
          <a:p>
            <a:pPr marL="0" lvl="1">
              <a:buNone/>
            </a:pPr>
            <a:r>
              <a:rPr lang="en-US" sz="1000" dirty="0" smtClean="0"/>
              <a:t> </a:t>
            </a:r>
            <a:r>
              <a:rPr lang="en-US" sz="1000" dirty="0" smtClean="0"/>
              <a:t>       )</a:t>
            </a:r>
            <a:endParaRPr lang="en-US" sz="1000" dirty="0" smtClean="0"/>
          </a:p>
          <a:p>
            <a:pPr marL="0" lvl="1">
              <a:buNone/>
            </a:pPr>
            <a:r>
              <a:rPr lang="en-US" sz="1000" dirty="0" smtClean="0"/>
              <a:t>        (ADDRESS = </a:t>
            </a:r>
            <a:endParaRPr lang="en-US" sz="1000" dirty="0" smtClean="0"/>
          </a:p>
          <a:p>
            <a:pPr marL="0" lvl="1">
              <a:buNone/>
            </a:pPr>
            <a:r>
              <a:rPr lang="en-US" sz="1000" dirty="0" smtClean="0"/>
              <a:t> </a:t>
            </a:r>
            <a:r>
              <a:rPr lang="en-US" sz="1000" dirty="0" smtClean="0"/>
              <a:t>         (</a:t>
            </a:r>
            <a:r>
              <a:rPr lang="en-US" sz="1000" dirty="0" smtClean="0"/>
              <a:t>PROTOCOL = TCP</a:t>
            </a:r>
            <a:r>
              <a:rPr lang="en-US" sz="1000" dirty="0" smtClean="0"/>
              <a:t>)</a:t>
            </a:r>
          </a:p>
          <a:p>
            <a:pPr marL="0" lvl="1">
              <a:buNone/>
            </a:pPr>
            <a:r>
              <a:rPr lang="en-US" sz="1000" dirty="0" smtClean="0"/>
              <a:t> </a:t>
            </a:r>
            <a:r>
              <a:rPr lang="en-US" sz="1000" dirty="0" smtClean="0"/>
              <a:t>         (</a:t>
            </a:r>
            <a:r>
              <a:rPr lang="en-US" sz="1000" dirty="0" smtClean="0"/>
              <a:t>HOST = snowy-</a:t>
            </a:r>
            <a:r>
              <a:rPr lang="en-US" sz="1000" dirty="0" err="1" smtClean="0"/>
              <a:t>b.ahgvm.me</a:t>
            </a:r>
            <a:r>
              <a:rPr lang="en-US" sz="1000" dirty="0" smtClean="0"/>
              <a:t>)</a:t>
            </a:r>
          </a:p>
          <a:p>
            <a:pPr marL="0" lvl="1">
              <a:buNone/>
            </a:pPr>
            <a:r>
              <a:rPr lang="en-US" sz="1000" dirty="0" smtClean="0"/>
              <a:t> </a:t>
            </a:r>
            <a:r>
              <a:rPr lang="en-US" sz="1000" dirty="0" smtClean="0"/>
              <a:t>         (</a:t>
            </a:r>
            <a:r>
              <a:rPr lang="en-US" sz="1000" dirty="0" smtClean="0"/>
              <a:t>PORT = 5704</a:t>
            </a:r>
            <a:r>
              <a:rPr lang="en-US" sz="1000" dirty="0" smtClean="0"/>
              <a:t>)</a:t>
            </a:r>
          </a:p>
          <a:p>
            <a:pPr marL="0" lvl="1">
              <a:buNone/>
            </a:pPr>
            <a:r>
              <a:rPr lang="en-US" sz="1000" dirty="0" smtClean="0"/>
              <a:t> </a:t>
            </a:r>
            <a:r>
              <a:rPr lang="en-US" sz="1000" dirty="0" smtClean="0"/>
              <a:t>       )</a:t>
            </a:r>
            <a:endParaRPr lang="en-US" sz="1000" dirty="0" smtClean="0"/>
          </a:p>
          <a:p>
            <a:pPr marL="0" lvl="1">
              <a:buNone/>
            </a:pPr>
            <a:r>
              <a:rPr lang="en-US" sz="1000" dirty="0" smtClean="0"/>
              <a:t>      )</a:t>
            </a:r>
          </a:p>
          <a:p>
            <a:pPr marL="0" lvl="1">
              <a:buNone/>
            </a:pPr>
            <a:r>
              <a:rPr lang="en-US" sz="1000" dirty="0" smtClean="0"/>
              <a:t>      (CONNECT_DATA =</a:t>
            </a:r>
          </a:p>
          <a:p>
            <a:pPr marL="0" lvl="1">
              <a:buNone/>
            </a:pPr>
            <a:r>
              <a:rPr lang="en-US" sz="1000" dirty="0" smtClean="0"/>
              <a:t>        (</a:t>
            </a:r>
            <a:r>
              <a:rPr lang="en-US" sz="1000" b="1" dirty="0" smtClean="0">
                <a:solidFill>
                  <a:srgbClr val="FF0000"/>
                </a:solidFill>
              </a:rPr>
              <a:t>SERVICE_NAME = </a:t>
            </a:r>
            <a:r>
              <a:rPr lang="en-US" sz="1000" b="1" dirty="0" err="1" smtClean="0">
                <a:solidFill>
                  <a:srgbClr val="FF0000"/>
                </a:solidFill>
              </a:rPr>
              <a:t>snowy_b_DGMGRL.ahgvm</a:t>
            </a:r>
            <a:r>
              <a:rPr lang="en-US" sz="1000" dirty="0" smtClean="0"/>
              <a:t>)</a:t>
            </a:r>
          </a:p>
          <a:p>
            <a:pPr marL="0" lvl="1">
              <a:buNone/>
            </a:pPr>
            <a:r>
              <a:rPr lang="en-US" sz="1000" dirty="0" smtClean="0"/>
              <a:t>        (SERVER = DEDICATED)</a:t>
            </a:r>
          </a:p>
          <a:p>
            <a:pPr marL="0" lvl="1">
              <a:buNone/>
            </a:pPr>
            <a:r>
              <a:rPr lang="en-US" sz="1000" dirty="0" smtClean="0"/>
              <a:t>      )</a:t>
            </a:r>
          </a:p>
          <a:p>
            <a:pPr marL="0" lvl="1">
              <a:buNone/>
            </a:pPr>
            <a:r>
              <a:rPr lang="en-US" sz="1000" dirty="0" smtClean="0"/>
              <a:t>   </a:t>
            </a:r>
            <a:r>
              <a:rPr lang="en-US" sz="1000" dirty="0" smtClean="0"/>
              <a:t>)</a:t>
            </a:r>
          </a:p>
          <a:p>
            <a:pPr marL="0" lvl="1">
              <a:buNone/>
            </a:pPr>
            <a:endParaRPr lang="en-US" sz="1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8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183880" cy="594360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chemeClr val="accent3"/>
                </a:solidFill>
              </a:rPr>
              <a:t>Application TNS</a:t>
            </a:r>
            <a:endParaRPr lang="en-US"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183880" cy="4803648"/>
          </a:xfrm>
        </p:spPr>
        <p:txBody>
          <a:bodyPr/>
          <a:lstStyle/>
          <a:p>
            <a:r>
              <a:rPr lang="en-US" dirty="0" smtClean="0"/>
              <a:t>Application TNS uses CNAME</a:t>
            </a:r>
          </a:p>
          <a:p>
            <a:r>
              <a:rPr lang="en-US" dirty="0" smtClean="0"/>
              <a:t>CNAME needs to be flipped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09600" y="2209800"/>
            <a:ext cx="3886200" cy="3477875"/>
          </a:xfrm>
          <a:prstGeom prst="rect">
            <a:avLst/>
          </a:prstGeom>
          <a:solidFill>
            <a:srgbClr val="FFFFE1"/>
          </a:solidFill>
        </p:spPr>
        <p:txBody>
          <a:bodyPr wrap="square" rtlCol="0">
            <a:spAutoFit/>
          </a:bodyPr>
          <a:lstStyle/>
          <a:p>
            <a:pPr marL="0" lvl="1">
              <a:buNone/>
            </a:pPr>
            <a:endParaRPr lang="en-US" sz="1000" dirty="0" smtClean="0"/>
          </a:p>
          <a:p>
            <a:pPr marL="0" lvl="1">
              <a:buNone/>
            </a:pPr>
            <a:r>
              <a:rPr lang="en-US" sz="1000" dirty="0" err="1" smtClean="0"/>
              <a:t>snowy.ahgvm</a:t>
            </a:r>
            <a:r>
              <a:rPr lang="en-US" sz="1000" dirty="0" smtClean="0"/>
              <a:t> </a:t>
            </a:r>
            <a:r>
              <a:rPr lang="en-US" sz="1000" dirty="0" smtClean="0"/>
              <a:t>=</a:t>
            </a:r>
          </a:p>
          <a:p>
            <a:pPr marL="0" lvl="1">
              <a:buNone/>
            </a:pPr>
            <a:r>
              <a:rPr lang="en-US" sz="1000" dirty="0" smtClean="0"/>
              <a:t>   (DESCRIPTION =</a:t>
            </a:r>
          </a:p>
          <a:p>
            <a:pPr marL="0" lvl="1">
              <a:buNone/>
            </a:pPr>
            <a:r>
              <a:rPr lang="en-US" sz="1000" dirty="0" smtClean="0"/>
              <a:t>      </a:t>
            </a:r>
            <a:r>
              <a:rPr lang="en-US" sz="1000" dirty="0" smtClean="0"/>
              <a:t>(ADDRESS_LIST =</a:t>
            </a:r>
          </a:p>
          <a:p>
            <a:pPr marL="0" lvl="1">
              <a:buNone/>
            </a:pPr>
            <a:r>
              <a:rPr lang="en-US" sz="1000" dirty="0" smtClean="0"/>
              <a:t>        (ADDRESS = </a:t>
            </a:r>
            <a:endParaRPr lang="en-US" sz="1000" dirty="0" smtClean="0"/>
          </a:p>
          <a:p>
            <a:pPr marL="0" lvl="1">
              <a:buNone/>
            </a:pPr>
            <a:r>
              <a:rPr lang="en-US" sz="1000" dirty="0" smtClean="0"/>
              <a:t> </a:t>
            </a:r>
            <a:r>
              <a:rPr lang="en-US" sz="1000" dirty="0" smtClean="0"/>
              <a:t>        (</a:t>
            </a:r>
            <a:r>
              <a:rPr lang="en-US" sz="1000" dirty="0" smtClean="0"/>
              <a:t>PROTOCOL = TCP</a:t>
            </a:r>
            <a:r>
              <a:rPr lang="en-US" sz="1000" dirty="0" smtClean="0"/>
              <a:t>)</a:t>
            </a:r>
          </a:p>
          <a:p>
            <a:pPr marL="0" lvl="1">
              <a:buNone/>
            </a:pPr>
            <a:r>
              <a:rPr lang="en-US" sz="1000" dirty="0" smtClean="0"/>
              <a:t> </a:t>
            </a:r>
            <a:r>
              <a:rPr lang="en-US" sz="1000" dirty="0" smtClean="0"/>
              <a:t>        (</a:t>
            </a:r>
            <a:r>
              <a:rPr lang="en-US" sz="1000" b="1" dirty="0" smtClean="0"/>
              <a:t>HOST = </a:t>
            </a:r>
            <a:r>
              <a:rPr lang="en-US" sz="1000" b="1" dirty="0" smtClean="0"/>
              <a:t>snowy-</a:t>
            </a:r>
            <a:r>
              <a:rPr lang="en-US" sz="1000" b="1" dirty="0" err="1" smtClean="0"/>
              <a:t>cname.ahgvm.me</a:t>
            </a:r>
            <a:r>
              <a:rPr lang="en-US" sz="1000" dirty="0" smtClean="0"/>
              <a:t>)</a:t>
            </a:r>
          </a:p>
          <a:p>
            <a:pPr marL="0" lvl="1">
              <a:buNone/>
            </a:pPr>
            <a:r>
              <a:rPr lang="en-US" sz="1000" dirty="0" smtClean="0"/>
              <a:t> </a:t>
            </a:r>
            <a:r>
              <a:rPr lang="en-US" sz="1000" dirty="0" smtClean="0"/>
              <a:t>        (</a:t>
            </a:r>
            <a:r>
              <a:rPr lang="en-US" sz="1000" dirty="0" smtClean="0"/>
              <a:t>PORT = 1526</a:t>
            </a:r>
            <a:r>
              <a:rPr lang="en-US" sz="1000" dirty="0" smtClean="0"/>
              <a:t>)</a:t>
            </a:r>
          </a:p>
          <a:p>
            <a:pPr marL="0" lvl="1">
              <a:buNone/>
            </a:pPr>
            <a:r>
              <a:rPr lang="en-US" sz="1000" dirty="0" smtClean="0"/>
              <a:t> </a:t>
            </a:r>
            <a:r>
              <a:rPr lang="en-US" sz="1000" dirty="0" smtClean="0"/>
              <a:t>       )</a:t>
            </a:r>
          </a:p>
          <a:p>
            <a:pPr marL="0" lvl="1">
              <a:buNone/>
            </a:pPr>
            <a:r>
              <a:rPr lang="en-US" sz="1000" dirty="0" smtClean="0"/>
              <a:t> </a:t>
            </a:r>
            <a:r>
              <a:rPr lang="en-US" sz="1000" dirty="0" smtClean="0"/>
              <a:t>     )</a:t>
            </a:r>
            <a:endParaRPr lang="en-US" sz="1000" dirty="0" smtClean="0"/>
          </a:p>
          <a:p>
            <a:pPr marL="0" lvl="1">
              <a:buNone/>
            </a:pPr>
            <a:r>
              <a:rPr lang="en-US" sz="1000" dirty="0" smtClean="0"/>
              <a:t>    )</a:t>
            </a:r>
          </a:p>
          <a:p>
            <a:pPr marL="0" lvl="1">
              <a:buNone/>
            </a:pPr>
            <a:r>
              <a:rPr lang="en-US" sz="1000" dirty="0" smtClean="0"/>
              <a:t>    (</a:t>
            </a:r>
            <a:r>
              <a:rPr lang="en-US" sz="1000" dirty="0" smtClean="0"/>
              <a:t>CONNECT_DATA =</a:t>
            </a:r>
          </a:p>
          <a:p>
            <a:pPr marL="0" lvl="1">
              <a:buNone/>
            </a:pPr>
            <a:r>
              <a:rPr lang="en-US" sz="1000" dirty="0" smtClean="0"/>
              <a:t>        (SERVICE_NAME = snowy)</a:t>
            </a:r>
          </a:p>
          <a:p>
            <a:pPr marL="0" lvl="1">
              <a:buNone/>
            </a:pPr>
            <a:r>
              <a:rPr lang="en-US" sz="1000" dirty="0" smtClean="0"/>
              <a:t>        (SERVER = DEDICATED)</a:t>
            </a:r>
          </a:p>
          <a:p>
            <a:pPr marL="0" lvl="1">
              <a:buNone/>
            </a:pPr>
            <a:r>
              <a:rPr lang="en-US" sz="1000" dirty="0" smtClean="0"/>
              <a:t>    </a:t>
            </a:r>
            <a:r>
              <a:rPr lang="en-US" sz="1000" dirty="0" smtClean="0"/>
              <a:t>)</a:t>
            </a:r>
            <a:endParaRPr lang="en-US" sz="1000" dirty="0" smtClean="0"/>
          </a:p>
          <a:p>
            <a:pPr marL="0" lvl="1">
              <a:buNone/>
            </a:pPr>
            <a:r>
              <a:rPr lang="en-US" sz="1000" dirty="0" smtClean="0"/>
              <a:t>   )</a:t>
            </a:r>
          </a:p>
          <a:p>
            <a:pPr marL="0" lvl="1">
              <a:buNone/>
            </a:pPr>
            <a:endParaRPr lang="en-US" sz="1000" dirty="0" smtClean="0"/>
          </a:p>
          <a:p>
            <a:pPr marL="0" lvl="1">
              <a:buNone/>
            </a:pPr>
            <a:endParaRPr lang="en-US" sz="1000" dirty="0" smtClean="0"/>
          </a:p>
          <a:p>
            <a:pPr marL="0" lvl="1">
              <a:buNone/>
            </a:pPr>
            <a:endParaRPr lang="en-US" sz="1000" dirty="0" smtClean="0"/>
          </a:p>
          <a:p>
            <a:pPr marL="0" lvl="1">
              <a:buNone/>
            </a:pPr>
            <a:endParaRPr lang="en-US" sz="1000" dirty="0" smtClean="0"/>
          </a:p>
          <a:p>
            <a:pPr marL="0" lvl="1">
              <a:buNone/>
            </a:pPr>
            <a:endParaRPr lang="en-US" sz="1000" dirty="0" smtClean="0"/>
          </a:p>
          <a:p>
            <a:pPr marL="0" lvl="1">
              <a:buNone/>
            </a:pPr>
            <a:endParaRPr lang="en-US" sz="1000" dirty="0" smtClean="0"/>
          </a:p>
        </p:txBody>
      </p:sp>
      <p:sp>
        <p:nvSpPr>
          <p:cNvPr id="8" name="TextBox 7"/>
          <p:cNvSpPr txBox="1"/>
          <p:nvPr/>
        </p:nvSpPr>
        <p:spPr>
          <a:xfrm>
            <a:off x="4648200" y="2209800"/>
            <a:ext cx="3886200" cy="3477875"/>
          </a:xfrm>
          <a:prstGeom prst="rect">
            <a:avLst/>
          </a:prstGeom>
          <a:solidFill>
            <a:srgbClr val="FFFFE1"/>
          </a:solidFill>
        </p:spPr>
        <p:txBody>
          <a:bodyPr wrap="square" rtlCol="0">
            <a:spAutoFit/>
          </a:bodyPr>
          <a:lstStyle/>
          <a:p>
            <a:pPr marL="0" lvl="1">
              <a:buNone/>
            </a:pPr>
            <a:endParaRPr lang="en-US" sz="1000" dirty="0" smtClean="0"/>
          </a:p>
          <a:p>
            <a:pPr marL="0" lvl="1">
              <a:buNone/>
            </a:pPr>
            <a:r>
              <a:rPr lang="en-US" sz="1000" dirty="0" err="1" smtClean="0"/>
              <a:t>snowy.ahgvm</a:t>
            </a:r>
            <a:r>
              <a:rPr lang="en-US" sz="1000" dirty="0" smtClean="0"/>
              <a:t> </a:t>
            </a:r>
            <a:r>
              <a:rPr lang="en-US" sz="1000" dirty="0" smtClean="0"/>
              <a:t>=</a:t>
            </a:r>
          </a:p>
          <a:p>
            <a:pPr marL="0" lvl="1">
              <a:buNone/>
            </a:pPr>
            <a:r>
              <a:rPr lang="en-US" sz="1000" dirty="0" smtClean="0"/>
              <a:t>   (DESCRIPTION =</a:t>
            </a:r>
          </a:p>
          <a:p>
            <a:pPr marL="0" lvl="1">
              <a:buNone/>
            </a:pPr>
            <a:r>
              <a:rPr lang="en-US" sz="1000" dirty="0" smtClean="0"/>
              <a:t>      </a:t>
            </a:r>
            <a:r>
              <a:rPr lang="en-US" sz="1000" b="1" dirty="0" smtClean="0"/>
              <a:t>(FAILOVER = ON)(LOAD_BALANCE=OFF)</a:t>
            </a:r>
          </a:p>
          <a:p>
            <a:pPr marL="0" lvl="1">
              <a:buNone/>
            </a:pPr>
            <a:r>
              <a:rPr lang="en-US" sz="1000" dirty="0" smtClean="0"/>
              <a:t>      (ADDRESS_LIST =</a:t>
            </a:r>
          </a:p>
          <a:p>
            <a:pPr marL="0" lvl="1">
              <a:buNone/>
            </a:pPr>
            <a:r>
              <a:rPr lang="en-US" sz="1000" dirty="0" smtClean="0"/>
              <a:t>       </a:t>
            </a:r>
            <a:r>
              <a:rPr lang="en-US" sz="1000" dirty="0" smtClean="0"/>
              <a:t> (</a:t>
            </a:r>
            <a:r>
              <a:rPr lang="en-US" sz="1000" dirty="0" smtClean="0"/>
              <a:t>ADDRESS = </a:t>
            </a:r>
            <a:endParaRPr lang="en-US" sz="1000" dirty="0" smtClean="0"/>
          </a:p>
          <a:p>
            <a:pPr marL="0" lvl="1">
              <a:buNone/>
            </a:pPr>
            <a:r>
              <a:rPr lang="en-US" sz="1000" dirty="0" smtClean="0"/>
              <a:t> </a:t>
            </a:r>
            <a:r>
              <a:rPr lang="en-US" sz="1000" dirty="0" smtClean="0"/>
              <a:t>         (</a:t>
            </a:r>
            <a:r>
              <a:rPr lang="en-US" sz="1000" dirty="0" smtClean="0"/>
              <a:t>PROTOCOL = TCP</a:t>
            </a:r>
            <a:r>
              <a:rPr lang="en-US" sz="1000" dirty="0" smtClean="0"/>
              <a:t>)</a:t>
            </a:r>
          </a:p>
          <a:p>
            <a:pPr marL="0" lvl="1">
              <a:buNone/>
            </a:pPr>
            <a:r>
              <a:rPr lang="en-US" sz="1000" b="1" dirty="0" smtClean="0"/>
              <a:t> </a:t>
            </a:r>
            <a:r>
              <a:rPr lang="en-US" sz="1000" b="1" dirty="0" smtClean="0"/>
              <a:t>         (</a:t>
            </a:r>
            <a:r>
              <a:rPr lang="en-US" sz="1000" b="1" dirty="0" smtClean="0"/>
              <a:t>HOST = snowy-</a:t>
            </a:r>
            <a:r>
              <a:rPr lang="en-US" sz="1000" b="1" dirty="0" err="1" smtClean="0"/>
              <a:t>a.ahgvm.me</a:t>
            </a:r>
            <a:r>
              <a:rPr lang="en-US" sz="1000" b="1" dirty="0" smtClean="0"/>
              <a:t>)</a:t>
            </a:r>
          </a:p>
          <a:p>
            <a:pPr marL="0" lvl="1">
              <a:buNone/>
            </a:pPr>
            <a:r>
              <a:rPr lang="en-US" sz="1000" dirty="0" smtClean="0"/>
              <a:t> </a:t>
            </a:r>
            <a:r>
              <a:rPr lang="en-US" sz="1000" dirty="0" smtClean="0"/>
              <a:t>         (</a:t>
            </a:r>
            <a:r>
              <a:rPr lang="en-US" sz="1000" dirty="0" smtClean="0"/>
              <a:t>PORT = 1526</a:t>
            </a:r>
            <a:r>
              <a:rPr lang="en-US" sz="1000" dirty="0" smtClean="0"/>
              <a:t>)</a:t>
            </a:r>
          </a:p>
          <a:p>
            <a:pPr marL="0" lvl="1">
              <a:buNone/>
            </a:pPr>
            <a:r>
              <a:rPr lang="en-US" sz="1000" dirty="0" smtClean="0"/>
              <a:t> </a:t>
            </a:r>
            <a:r>
              <a:rPr lang="en-US" sz="1000" dirty="0" smtClean="0"/>
              <a:t>       )</a:t>
            </a:r>
            <a:endParaRPr lang="en-US" sz="1000" dirty="0" smtClean="0"/>
          </a:p>
          <a:p>
            <a:pPr marL="0" lvl="1">
              <a:buNone/>
            </a:pPr>
            <a:r>
              <a:rPr lang="en-US" sz="1000" dirty="0" smtClean="0"/>
              <a:t>        (ADDRESS = </a:t>
            </a:r>
            <a:endParaRPr lang="en-US" sz="1000" dirty="0" smtClean="0"/>
          </a:p>
          <a:p>
            <a:pPr marL="0" lvl="1">
              <a:buNone/>
            </a:pPr>
            <a:r>
              <a:rPr lang="en-US" sz="1000" dirty="0" smtClean="0"/>
              <a:t> </a:t>
            </a:r>
            <a:r>
              <a:rPr lang="en-US" sz="1000" dirty="0" smtClean="0"/>
              <a:t>         (</a:t>
            </a:r>
            <a:r>
              <a:rPr lang="en-US" sz="1000" dirty="0" smtClean="0"/>
              <a:t>PROTOCOL = TCP</a:t>
            </a:r>
            <a:r>
              <a:rPr lang="en-US" sz="1000" dirty="0" smtClean="0"/>
              <a:t>)</a:t>
            </a:r>
          </a:p>
          <a:p>
            <a:pPr marL="0" lvl="1">
              <a:buNone/>
            </a:pPr>
            <a:r>
              <a:rPr lang="en-US" sz="1000" b="1" dirty="0" smtClean="0"/>
              <a:t> </a:t>
            </a:r>
            <a:r>
              <a:rPr lang="en-US" sz="1000" b="1" dirty="0" smtClean="0"/>
              <a:t>         (</a:t>
            </a:r>
            <a:r>
              <a:rPr lang="en-US" sz="1000" b="1" dirty="0" smtClean="0"/>
              <a:t>HOST = snowy-</a:t>
            </a:r>
            <a:r>
              <a:rPr lang="en-US" sz="1000" b="1" dirty="0" err="1" smtClean="0"/>
              <a:t>b.ahgvm.me</a:t>
            </a:r>
            <a:r>
              <a:rPr lang="en-US" sz="1000" b="1" dirty="0" smtClean="0"/>
              <a:t>)</a:t>
            </a:r>
          </a:p>
          <a:p>
            <a:pPr marL="0" lvl="1">
              <a:buNone/>
            </a:pPr>
            <a:r>
              <a:rPr lang="en-US" sz="1000" dirty="0" smtClean="0"/>
              <a:t> </a:t>
            </a:r>
            <a:r>
              <a:rPr lang="en-US" sz="1000" dirty="0" smtClean="0"/>
              <a:t>         (</a:t>
            </a:r>
            <a:r>
              <a:rPr lang="en-US" sz="1000" dirty="0" smtClean="0"/>
              <a:t>PORT = 1526</a:t>
            </a:r>
            <a:r>
              <a:rPr lang="en-US" sz="1000" dirty="0" smtClean="0"/>
              <a:t>)</a:t>
            </a:r>
          </a:p>
          <a:p>
            <a:pPr marL="0" lvl="1">
              <a:buNone/>
            </a:pPr>
            <a:r>
              <a:rPr lang="en-US" sz="1000" dirty="0" smtClean="0"/>
              <a:t> </a:t>
            </a:r>
            <a:r>
              <a:rPr lang="en-US" sz="1000" dirty="0" smtClean="0"/>
              <a:t>       )</a:t>
            </a:r>
            <a:endParaRPr lang="en-US" sz="1000" dirty="0" smtClean="0"/>
          </a:p>
          <a:p>
            <a:pPr marL="0" lvl="1">
              <a:buNone/>
            </a:pPr>
            <a:r>
              <a:rPr lang="en-US" sz="1000" dirty="0" smtClean="0"/>
              <a:t>      )</a:t>
            </a:r>
          </a:p>
          <a:p>
            <a:pPr marL="0" lvl="1">
              <a:buNone/>
            </a:pPr>
            <a:r>
              <a:rPr lang="en-US" sz="1000" dirty="0" smtClean="0"/>
              <a:t>      (CONNECT_DATA =</a:t>
            </a:r>
          </a:p>
          <a:p>
            <a:pPr marL="0" lvl="1">
              <a:buNone/>
            </a:pPr>
            <a:r>
              <a:rPr lang="en-US" sz="1000" dirty="0" smtClean="0"/>
              <a:t>        (SERVICE_NAME = snowy)</a:t>
            </a:r>
          </a:p>
          <a:p>
            <a:pPr marL="0" lvl="1">
              <a:buNone/>
            </a:pPr>
            <a:r>
              <a:rPr lang="en-US" sz="1000" dirty="0" smtClean="0"/>
              <a:t>        (SERVER = DEDICATED)</a:t>
            </a:r>
          </a:p>
          <a:p>
            <a:pPr marL="0" lvl="1">
              <a:buNone/>
            </a:pPr>
            <a:r>
              <a:rPr lang="en-US" sz="1000" dirty="0" smtClean="0"/>
              <a:t>      )</a:t>
            </a:r>
          </a:p>
          <a:p>
            <a:pPr marL="0" lvl="1">
              <a:buNone/>
            </a:pPr>
            <a:r>
              <a:rPr lang="en-US" sz="1000" dirty="0" smtClean="0"/>
              <a:t>   )</a:t>
            </a:r>
          </a:p>
          <a:p>
            <a:pPr marL="0" lvl="1">
              <a:buNone/>
            </a:pPr>
            <a:endParaRPr lang="en-US" sz="1000" dirty="0" smtClean="0"/>
          </a:p>
        </p:txBody>
      </p:sp>
      <p:sp>
        <p:nvSpPr>
          <p:cNvPr id="9" name="TextBox 8"/>
          <p:cNvSpPr txBox="1"/>
          <p:nvPr/>
        </p:nvSpPr>
        <p:spPr>
          <a:xfrm>
            <a:off x="6400800" y="5257800"/>
            <a:ext cx="2057400" cy="369332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chemeClr val="bg1"/>
                </a:solidFill>
              </a:rPr>
              <a:t>UNTESTED</a:t>
            </a:r>
            <a:endParaRPr lang="en-US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8" grpId="0" animBg="1"/>
      <p:bldP spid="9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183880" cy="594360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chemeClr val="accent3"/>
                </a:solidFill>
              </a:rPr>
              <a:t>Standby Redo Logs</a:t>
            </a:r>
            <a:endParaRPr lang="en-US" dirty="0">
              <a:solidFill>
                <a:schemeClr val="accent3"/>
              </a:solidFill>
            </a:endParaRPr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183880" cy="4803648"/>
          </a:xfrm>
        </p:spPr>
        <p:txBody>
          <a:bodyPr/>
          <a:lstStyle/>
          <a:p>
            <a:r>
              <a:rPr lang="en-US" dirty="0" smtClean="0"/>
              <a:t>Primary and Standby</a:t>
            </a:r>
          </a:p>
          <a:p>
            <a:r>
              <a:rPr lang="en-US" dirty="0" smtClean="0"/>
              <a:t>Same size as Online Redo</a:t>
            </a:r>
          </a:p>
          <a:p>
            <a:r>
              <a:rPr lang="en-US" dirty="0" smtClean="0"/>
              <a:t>Standby Groups </a:t>
            </a:r>
            <a:r>
              <a:rPr lang="en-US" dirty="0" smtClean="0">
                <a:latin typeface="Arial"/>
                <a:cs typeface="Arial"/>
              </a:rPr>
              <a:t>≥</a:t>
            </a:r>
            <a:r>
              <a:rPr lang="en-US" dirty="0" smtClean="0"/>
              <a:t> Online Groups + 1</a:t>
            </a:r>
          </a:p>
          <a:p>
            <a:r>
              <a:rPr lang="en-US" dirty="0" smtClean="0"/>
              <a:t>Standby Groups not </a:t>
            </a:r>
            <a:r>
              <a:rPr lang="en-US" dirty="0" err="1" smtClean="0"/>
              <a:t>mutliplexed</a:t>
            </a:r>
            <a:endParaRPr lang="en-US" dirty="0" smtClean="0"/>
          </a:p>
          <a:p>
            <a:r>
              <a:rPr lang="en-US" dirty="0" err="1" smtClean="0"/>
              <a:t>Realtime</a:t>
            </a:r>
            <a:r>
              <a:rPr lang="en-US" dirty="0" smtClean="0"/>
              <a:t> Apply requirement</a:t>
            </a:r>
          </a:p>
          <a:p>
            <a:r>
              <a:rPr lang="en-US" dirty="0" smtClean="0"/>
              <a:t>MAXIMUM AVAILABILITY requirement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183880" cy="594360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chemeClr val="accent3"/>
                </a:solidFill>
              </a:rPr>
              <a:t>Standby Redo Logs</a:t>
            </a:r>
            <a:endParaRPr lang="en-US" dirty="0">
              <a:solidFill>
                <a:schemeClr val="accent3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09600" y="1788855"/>
            <a:ext cx="7924800" cy="3016210"/>
          </a:xfrm>
          <a:prstGeom prst="rect">
            <a:avLst/>
          </a:prstGeom>
          <a:solidFill>
            <a:srgbClr val="FFFFE1"/>
          </a:solidFill>
        </p:spPr>
        <p:txBody>
          <a:bodyPr wrap="square" rtlCol="0">
            <a:spAutoFit/>
          </a:bodyPr>
          <a:lstStyle/>
          <a:p>
            <a:pPr marL="0" lvl="1"/>
            <a:endParaRPr lang="en-US" sz="1000" dirty="0" smtClean="0"/>
          </a:p>
          <a:p>
            <a:pPr marL="0" lvl="1"/>
            <a:r>
              <a:rPr lang="en-US" sz="1000" dirty="0" smtClean="0"/>
              <a:t>SQL</a:t>
            </a:r>
            <a:r>
              <a:rPr lang="en-US" sz="1000" dirty="0" smtClean="0"/>
              <a:t>&gt; select type as "Types", count(distinct group#) as "Groups" from </a:t>
            </a:r>
            <a:r>
              <a:rPr lang="en-US" sz="1000" dirty="0" err="1" smtClean="0"/>
              <a:t>v$logfile</a:t>
            </a:r>
            <a:r>
              <a:rPr lang="en-US" sz="1000" dirty="0" smtClean="0"/>
              <a:t> group by type;</a:t>
            </a:r>
          </a:p>
          <a:p>
            <a:pPr marL="0" lvl="1"/>
            <a:endParaRPr lang="en-US" sz="1000" dirty="0" smtClean="0"/>
          </a:p>
          <a:p>
            <a:pPr marL="0" lvl="1"/>
            <a:r>
              <a:rPr lang="en-US" sz="1000" dirty="0" smtClean="0"/>
              <a:t>Types       </a:t>
            </a:r>
            <a:r>
              <a:rPr lang="en-US" sz="1000" dirty="0" smtClean="0"/>
              <a:t>Groups</a:t>
            </a:r>
          </a:p>
          <a:p>
            <a:pPr marL="0" lvl="1"/>
            <a:r>
              <a:rPr lang="en-US" sz="1000" dirty="0" smtClean="0"/>
              <a:t>------- ----------</a:t>
            </a:r>
          </a:p>
          <a:p>
            <a:pPr marL="0" lvl="1"/>
            <a:r>
              <a:rPr lang="en-US" sz="1000" dirty="0" smtClean="0"/>
              <a:t>ONLINE           3</a:t>
            </a:r>
          </a:p>
          <a:p>
            <a:pPr marL="0" lvl="1"/>
            <a:endParaRPr lang="en-US" sz="1000" dirty="0" smtClean="0"/>
          </a:p>
          <a:p>
            <a:pPr marL="0" lvl="1"/>
            <a:r>
              <a:rPr lang="en-US" sz="1000" dirty="0" smtClean="0"/>
              <a:t>SQL&gt; select </a:t>
            </a:r>
            <a:r>
              <a:rPr lang="en-US" sz="1000" dirty="0" err="1" smtClean="0"/>
              <a:t>a.group</a:t>
            </a:r>
            <a:r>
              <a:rPr lang="en-US" sz="1000" dirty="0" smtClean="0"/>
              <a:t>#,  </a:t>
            </a:r>
            <a:r>
              <a:rPr lang="en-US" sz="1000" dirty="0" err="1" smtClean="0"/>
              <a:t>a.type</a:t>
            </a:r>
            <a:r>
              <a:rPr lang="en-US" sz="1000" dirty="0" smtClean="0"/>
              <a:t>,   </a:t>
            </a:r>
            <a:r>
              <a:rPr lang="en-US" sz="1000" dirty="0" err="1" smtClean="0"/>
              <a:t>b.status</a:t>
            </a:r>
            <a:r>
              <a:rPr lang="en-US" sz="1000" dirty="0" smtClean="0"/>
              <a:t>,  </a:t>
            </a:r>
            <a:r>
              <a:rPr lang="en-US" sz="1000" dirty="0" err="1" smtClean="0"/>
              <a:t>a.member</a:t>
            </a:r>
            <a:r>
              <a:rPr lang="en-US" sz="1000" dirty="0" smtClean="0"/>
              <a:t>,   </a:t>
            </a:r>
            <a:r>
              <a:rPr lang="en-US" sz="1000" dirty="0" err="1" smtClean="0"/>
              <a:t>b.bytes</a:t>
            </a:r>
            <a:r>
              <a:rPr lang="en-US" sz="1000" dirty="0" smtClean="0"/>
              <a:t>/power(2,20) </a:t>
            </a:r>
          </a:p>
          <a:p>
            <a:pPr marL="0" lvl="1"/>
            <a:r>
              <a:rPr lang="en-US" sz="1000" dirty="0" smtClean="0"/>
              <a:t>       from </a:t>
            </a:r>
            <a:r>
              <a:rPr lang="en-US" sz="1000" dirty="0" err="1" smtClean="0"/>
              <a:t>v$logfile</a:t>
            </a:r>
            <a:r>
              <a:rPr lang="en-US" sz="1000" dirty="0" smtClean="0"/>
              <a:t> a, </a:t>
            </a:r>
            <a:r>
              <a:rPr lang="en-US" sz="1000" dirty="0" err="1" smtClean="0"/>
              <a:t>v$log</a:t>
            </a:r>
            <a:r>
              <a:rPr lang="en-US" sz="1000" dirty="0" smtClean="0"/>
              <a:t> b where </a:t>
            </a:r>
            <a:r>
              <a:rPr lang="en-US" sz="1000" dirty="0" err="1" smtClean="0"/>
              <a:t>a.group</a:t>
            </a:r>
            <a:r>
              <a:rPr lang="en-US" sz="1000" dirty="0" smtClean="0"/>
              <a:t>#  = </a:t>
            </a:r>
            <a:r>
              <a:rPr lang="en-US" sz="1000" dirty="0" err="1" smtClean="0"/>
              <a:t>b.group</a:t>
            </a:r>
            <a:r>
              <a:rPr lang="en-US" sz="1000" dirty="0" smtClean="0"/>
              <a:t># ;</a:t>
            </a:r>
          </a:p>
          <a:p>
            <a:pPr marL="0" lvl="1"/>
            <a:endParaRPr lang="en-US" sz="1000" dirty="0" smtClean="0"/>
          </a:p>
          <a:p>
            <a:pPr marL="0" lvl="1"/>
            <a:r>
              <a:rPr lang="en-US" sz="1000" dirty="0" smtClean="0"/>
              <a:t>Group Type       Status     Log File                       Size/MB</a:t>
            </a:r>
            <a:br>
              <a:rPr lang="en-US" sz="1000" dirty="0" smtClean="0"/>
            </a:br>
            <a:r>
              <a:rPr lang="en-US" sz="1000" dirty="0" smtClean="0"/>
              <a:t>----- ---------- ---------- ------------------------------ -------</a:t>
            </a:r>
            <a:br>
              <a:rPr lang="en-US" sz="1000" dirty="0" smtClean="0"/>
            </a:br>
            <a:r>
              <a:rPr lang="en-US" sz="1000" dirty="0" smtClean="0"/>
              <a:t>    1 ONLINE     CURRENT    /</a:t>
            </a:r>
            <a:r>
              <a:rPr lang="en-US" sz="1000" dirty="0" err="1" smtClean="0"/>
              <a:t>dbh</a:t>
            </a:r>
            <a:r>
              <a:rPr lang="en-US" sz="1000" dirty="0" smtClean="0"/>
              <a:t>/snowy/redo1/redo1a.log         50</a:t>
            </a:r>
            <a:br>
              <a:rPr lang="en-US" sz="1000" dirty="0" smtClean="0"/>
            </a:br>
            <a:r>
              <a:rPr lang="en-US" sz="1000" dirty="0" smtClean="0"/>
              <a:t>    1 ONLINE     CURRENT    /</a:t>
            </a:r>
            <a:r>
              <a:rPr lang="en-US" sz="1000" dirty="0" err="1" smtClean="0"/>
              <a:t>dbh</a:t>
            </a:r>
            <a:r>
              <a:rPr lang="en-US" sz="1000" dirty="0" smtClean="0"/>
              <a:t>/snowy/redo2/redo1b.log         50</a:t>
            </a:r>
            <a:br>
              <a:rPr lang="en-US" sz="1000" dirty="0" smtClean="0"/>
            </a:br>
            <a:r>
              <a:rPr lang="en-US" sz="1000" dirty="0" smtClean="0"/>
              <a:t>    2 ONLINE     INACTIVE   /</a:t>
            </a:r>
            <a:r>
              <a:rPr lang="en-US" sz="1000" dirty="0" err="1" smtClean="0"/>
              <a:t>dbh</a:t>
            </a:r>
            <a:r>
              <a:rPr lang="en-US" sz="1000" dirty="0" smtClean="0"/>
              <a:t>/snowy/redo2/redo2a.log         50</a:t>
            </a:r>
            <a:br>
              <a:rPr lang="en-US" sz="1000" dirty="0" smtClean="0"/>
            </a:br>
            <a:r>
              <a:rPr lang="en-US" sz="1000" dirty="0" smtClean="0"/>
              <a:t>    2 ONLINE     INACTIVE   /</a:t>
            </a:r>
            <a:r>
              <a:rPr lang="en-US" sz="1000" dirty="0" err="1" smtClean="0"/>
              <a:t>dbh</a:t>
            </a:r>
            <a:r>
              <a:rPr lang="en-US" sz="1000" dirty="0" smtClean="0"/>
              <a:t>/snowy/redo3/redo2b.log         50</a:t>
            </a:r>
            <a:br>
              <a:rPr lang="en-US" sz="1000" dirty="0" smtClean="0"/>
            </a:br>
            <a:r>
              <a:rPr lang="en-US" sz="1000" dirty="0" smtClean="0"/>
              <a:t>    3 ONLINE     INACTIVE   /</a:t>
            </a:r>
            <a:r>
              <a:rPr lang="en-US" sz="1000" dirty="0" err="1" smtClean="0"/>
              <a:t>dbh</a:t>
            </a:r>
            <a:r>
              <a:rPr lang="en-US" sz="1000" dirty="0" smtClean="0"/>
              <a:t>/snowy/redo3/redo3a.log         50</a:t>
            </a:r>
            <a:br>
              <a:rPr lang="en-US" sz="1000" dirty="0" smtClean="0"/>
            </a:br>
            <a:r>
              <a:rPr lang="en-US" sz="1000" dirty="0" smtClean="0"/>
              <a:t>    3 ONLINE     INACTIVE   /</a:t>
            </a:r>
            <a:r>
              <a:rPr lang="en-US" sz="1000" dirty="0" err="1" smtClean="0"/>
              <a:t>dbh</a:t>
            </a:r>
            <a:r>
              <a:rPr lang="en-US" sz="1000" dirty="0" smtClean="0"/>
              <a:t>/snowy/redo1/redo3b.log         </a:t>
            </a:r>
            <a:r>
              <a:rPr lang="en-US" sz="1000" dirty="0" smtClean="0"/>
              <a:t>50</a:t>
            </a:r>
          </a:p>
          <a:p>
            <a:pPr marL="0" lvl="1"/>
            <a:endParaRPr lang="en-US" sz="1000" dirty="0" smtClean="0"/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183880" cy="685800"/>
          </a:xfrm>
        </p:spPr>
        <p:txBody>
          <a:bodyPr/>
          <a:lstStyle/>
          <a:p>
            <a:r>
              <a:rPr lang="en-US" dirty="0" smtClean="0"/>
              <a:t>Count and Size of Online Redo Groups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solidFill>
                  <a:schemeClr val="accent3"/>
                </a:solidFill>
              </a:rPr>
              <a:t>Overview</a:t>
            </a:r>
            <a:endParaRPr lang="en-US" dirty="0">
              <a:solidFill>
                <a:schemeClr val="accent3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4114800" cy="4803648"/>
          </a:xfrm>
        </p:spPr>
        <p:txBody>
          <a:bodyPr>
            <a:normAutofit/>
          </a:bodyPr>
          <a:lstStyle/>
          <a:p>
            <a:r>
              <a:rPr lang="en-US" dirty="0" smtClean="0"/>
              <a:t>Slides</a:t>
            </a:r>
          </a:p>
          <a:p>
            <a:pPr lvl="1"/>
            <a:r>
              <a:rPr lang="en-US" sz="1800" dirty="0" smtClean="0"/>
              <a:t>Recap from Part I</a:t>
            </a:r>
          </a:p>
          <a:p>
            <a:pPr lvl="2"/>
            <a:r>
              <a:rPr lang="en-US" sz="1800" dirty="0" smtClean="0"/>
              <a:t>Standby Database</a:t>
            </a:r>
          </a:p>
          <a:p>
            <a:pPr lvl="2"/>
            <a:r>
              <a:rPr lang="en-US" sz="1800" dirty="0" smtClean="0"/>
              <a:t>Physical Standby</a:t>
            </a:r>
          </a:p>
          <a:p>
            <a:pPr lvl="2"/>
            <a:r>
              <a:rPr lang="en-US" sz="1800" dirty="0" err="1" smtClean="0"/>
              <a:t>Dataguard</a:t>
            </a:r>
            <a:r>
              <a:rPr lang="en-US" sz="1800" dirty="0" smtClean="0"/>
              <a:t> Configuration</a:t>
            </a:r>
          </a:p>
          <a:p>
            <a:pPr lvl="2"/>
            <a:r>
              <a:rPr lang="en-US" sz="1800" dirty="0" smtClean="0"/>
              <a:t>Protection </a:t>
            </a:r>
            <a:r>
              <a:rPr lang="en-US" sz="1800" dirty="0" smtClean="0"/>
              <a:t>Levels</a:t>
            </a:r>
          </a:p>
          <a:p>
            <a:pPr lvl="2"/>
            <a:endParaRPr lang="en-US" sz="1800" dirty="0" smtClean="0"/>
          </a:p>
          <a:p>
            <a:pPr lvl="1"/>
            <a:r>
              <a:rPr lang="en-US" sz="1800" dirty="0" smtClean="0"/>
              <a:t>Part II</a:t>
            </a:r>
            <a:endParaRPr lang="en-US" sz="1800" dirty="0" smtClean="0"/>
          </a:p>
          <a:p>
            <a:pPr lvl="2"/>
            <a:r>
              <a:rPr lang="en-US" sz="1800" dirty="0" smtClean="0"/>
              <a:t>Requirements</a:t>
            </a:r>
            <a:endParaRPr lang="en-US" sz="1800" dirty="0" smtClean="0"/>
          </a:p>
          <a:p>
            <a:pPr lvl="2"/>
            <a:r>
              <a:rPr lang="en-US" sz="1800" dirty="0" smtClean="0"/>
              <a:t>Protection Levels</a:t>
            </a:r>
          </a:p>
          <a:p>
            <a:pPr lvl="2"/>
            <a:r>
              <a:rPr lang="en-US" sz="1800" dirty="0" smtClean="0"/>
              <a:t>VMware Setup &amp; Recommendations</a:t>
            </a: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4572000" y="1066800"/>
            <a:ext cx="4114800" cy="4803648"/>
          </a:xfrm>
          <a:prstGeom prst="rect">
            <a:avLst/>
          </a:prstGeom>
        </p:spPr>
        <p:txBody>
          <a:bodyPr vert="horz" lIns="182880" tIns="91440">
            <a:normAutofit/>
          </a:bodyPr>
          <a:lstStyle/>
          <a:p>
            <a:pPr marL="265113" marR="0" lvl="0" indent="-265113" algn="l" defTabSz="914400" rtl="0" eaLnBrk="1" fontAlgn="auto" latinLnBrk="0" hangingPunct="1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"/>
              <a:tabLst/>
              <a:defRPr/>
            </a:pPr>
            <a:r>
              <a:rPr kumimoji="0" lang="en-US" sz="2800" b="1" i="0" u="none" strike="noStrike" kern="1200" cap="none" spc="0" normalizeH="0" baseline="0" noProof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Demo</a:t>
            </a:r>
          </a:p>
          <a:p>
            <a:pPr marL="548640" marR="0" lvl="1" indent="-201168" algn="l" defTabSz="914400" rtl="0" eaLnBrk="1" fontAlgn="auto" latinLnBrk="0" hangingPunct="1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Char char="•"/>
              <a:tabLst/>
              <a:defRPr/>
            </a:pPr>
            <a:r>
              <a:rPr kumimoji="0" lang="en-US" sz="1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Dataguard</a:t>
            </a:r>
            <a:endParaRPr kumimoji="0" lang="en-US" sz="1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1005840" lvl="2" indent="-201168">
              <a:spcBef>
                <a:spcPts val="25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/>
            </a:pPr>
            <a:r>
              <a:rPr lang="en-US" noProof="0" dirty="0" err="1" smtClean="0"/>
              <a:t>Config</a:t>
            </a:r>
            <a:r>
              <a:rPr lang="en-US" noProof="0" dirty="0" smtClean="0"/>
              <a:t> &amp; Recap</a:t>
            </a:r>
          </a:p>
          <a:p>
            <a:pPr marL="1005840" lvl="2" indent="-201168">
              <a:spcBef>
                <a:spcPts val="25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/>
            </a:pPr>
            <a:r>
              <a:rPr kumimoji="0" lang="en-US" b="0" i="0" u="none" strike="noStrike" kern="1200" cap="none" spc="0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Switchover</a:t>
            </a:r>
            <a:endParaRPr kumimoji="0" lang="en-US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48640" marR="0" lvl="1" indent="-201168" algn="l" defTabSz="914400" rtl="0" eaLnBrk="1" fontAlgn="auto" latinLnBrk="0" hangingPunct="1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Char char="•"/>
              <a:tabLst/>
              <a:defRPr/>
            </a:pPr>
            <a:r>
              <a:rPr lang="en-US" dirty="0" smtClean="0"/>
              <a:t>Fast Start Failover</a:t>
            </a:r>
          </a:p>
          <a:p>
            <a:pPr marL="1005840" lvl="2" indent="-201168">
              <a:spcBef>
                <a:spcPts val="25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/>
            </a:pPr>
            <a:r>
              <a:rPr lang="en-US" dirty="0" smtClean="0"/>
              <a:t>MAXIMUM AVAILABILITY</a:t>
            </a:r>
          </a:p>
          <a:p>
            <a:pPr marL="1005840" lvl="2" indent="-201168">
              <a:spcBef>
                <a:spcPts val="25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/>
            </a:pPr>
            <a:r>
              <a:rPr kumimoji="0" lang="en-US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Flashback Database</a:t>
            </a:r>
          </a:p>
          <a:p>
            <a:pPr marL="1005840" lvl="2" indent="-201168">
              <a:spcBef>
                <a:spcPts val="25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/>
            </a:pPr>
            <a:r>
              <a:rPr lang="en-US" dirty="0" smtClean="0"/>
              <a:t>Broker Configuration</a:t>
            </a:r>
          </a:p>
          <a:p>
            <a:pPr marL="569913" lvl="3" indent="-225425">
              <a:spcBef>
                <a:spcPts val="25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</a:pPr>
            <a:r>
              <a:rPr lang="en-US" dirty="0" smtClean="0"/>
              <a:t>Anything else…</a:t>
            </a:r>
          </a:p>
          <a:p>
            <a:pPr marL="1463040" lvl="3" indent="-201168">
              <a:spcBef>
                <a:spcPts val="250"/>
              </a:spcBef>
              <a:buClr>
                <a:schemeClr val="accent1"/>
              </a:buClr>
              <a:buSzPct val="100000"/>
            </a:pPr>
            <a:endParaRPr kumimoji="0" lang="en-US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2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2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2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2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20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20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20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20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allAtOnce"/>
      <p:bldP spid="5" grpId="0" build="allAtOnce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183880" cy="594360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chemeClr val="accent3"/>
                </a:solidFill>
              </a:rPr>
              <a:t>Standby Redo Logs</a:t>
            </a:r>
            <a:endParaRPr lang="en-US" dirty="0">
              <a:solidFill>
                <a:schemeClr val="accent3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09600" y="3477161"/>
            <a:ext cx="7848600" cy="2092881"/>
          </a:xfrm>
          <a:prstGeom prst="rect">
            <a:avLst/>
          </a:prstGeom>
          <a:solidFill>
            <a:srgbClr val="FFFFE1"/>
          </a:solidFill>
        </p:spPr>
        <p:txBody>
          <a:bodyPr wrap="square" rtlCol="0">
            <a:spAutoFit/>
          </a:bodyPr>
          <a:lstStyle/>
          <a:p>
            <a:pPr marL="0" lvl="1"/>
            <a:endParaRPr lang="en-US" sz="1000" dirty="0" smtClean="0"/>
          </a:p>
          <a:p>
            <a:pPr marL="0" lvl="1"/>
            <a:r>
              <a:rPr lang="en-US" sz="1000" dirty="0" smtClean="0"/>
              <a:t>alter </a:t>
            </a:r>
            <a:r>
              <a:rPr lang="en-US" sz="1000" dirty="0" smtClean="0"/>
              <a:t>database add standby </a:t>
            </a:r>
            <a:r>
              <a:rPr lang="en-US" sz="1000" dirty="0" err="1" smtClean="0"/>
              <a:t>logfile</a:t>
            </a:r>
            <a:r>
              <a:rPr lang="en-US" sz="1000" dirty="0" smtClean="0"/>
              <a:t> group 4 '/</a:t>
            </a:r>
            <a:r>
              <a:rPr lang="en-US" sz="1000" dirty="0" err="1" smtClean="0"/>
              <a:t>dbh</a:t>
            </a:r>
            <a:r>
              <a:rPr lang="en-US" sz="1000" dirty="0" smtClean="0"/>
              <a:t>/snowy/redo1/red04a.log' size 50M</a:t>
            </a:r>
            <a:r>
              <a:rPr lang="en-US" sz="1000" dirty="0" smtClean="0"/>
              <a:t>;</a:t>
            </a:r>
          </a:p>
          <a:p>
            <a:pPr marL="0" lvl="1"/>
            <a:endParaRPr lang="en-US" sz="1000" dirty="0" smtClean="0"/>
          </a:p>
          <a:p>
            <a:pPr marL="0" lvl="1"/>
            <a:r>
              <a:rPr lang="en-US" sz="1000" dirty="0" smtClean="0"/>
              <a:t>alter database add standby </a:t>
            </a:r>
            <a:r>
              <a:rPr lang="en-US" sz="1000" dirty="0" err="1" smtClean="0"/>
              <a:t>logfile</a:t>
            </a:r>
            <a:r>
              <a:rPr lang="en-US" sz="1000" dirty="0" smtClean="0"/>
              <a:t> group 5 '/</a:t>
            </a:r>
            <a:r>
              <a:rPr lang="en-US" sz="1000" dirty="0" err="1" smtClean="0"/>
              <a:t>dbh</a:t>
            </a:r>
            <a:r>
              <a:rPr lang="en-US" sz="1000" dirty="0" smtClean="0"/>
              <a:t>/snowy/redo1/red05a.log' size 50M;</a:t>
            </a:r>
          </a:p>
          <a:p>
            <a:pPr marL="0" lvl="1"/>
            <a:endParaRPr lang="en-US" sz="1000" dirty="0" smtClean="0"/>
          </a:p>
          <a:p>
            <a:pPr marL="0" lvl="1"/>
            <a:r>
              <a:rPr lang="en-US" sz="1000" dirty="0" smtClean="0"/>
              <a:t>alter </a:t>
            </a:r>
            <a:r>
              <a:rPr lang="en-US" sz="1000" dirty="0" smtClean="0"/>
              <a:t>database add standby </a:t>
            </a:r>
            <a:r>
              <a:rPr lang="en-US" sz="1000" dirty="0" err="1" smtClean="0"/>
              <a:t>logfile</a:t>
            </a:r>
            <a:r>
              <a:rPr lang="en-US" sz="1000" dirty="0" smtClean="0"/>
              <a:t> group 6 '/</a:t>
            </a:r>
            <a:r>
              <a:rPr lang="en-US" sz="1000" dirty="0" err="1" smtClean="0"/>
              <a:t>dbh</a:t>
            </a:r>
            <a:r>
              <a:rPr lang="en-US" sz="1000" dirty="0" smtClean="0"/>
              <a:t>/snowy/redo1/red06a.log' size 50M;</a:t>
            </a:r>
          </a:p>
          <a:p>
            <a:pPr marL="0" lvl="1"/>
            <a:endParaRPr lang="en-US" sz="1000" dirty="0" smtClean="0"/>
          </a:p>
          <a:p>
            <a:pPr marL="0" lvl="1"/>
            <a:r>
              <a:rPr lang="en-US" sz="1000" dirty="0" smtClean="0"/>
              <a:t>alter </a:t>
            </a:r>
            <a:r>
              <a:rPr lang="en-US" sz="1000" dirty="0" smtClean="0"/>
              <a:t>database add standby </a:t>
            </a:r>
            <a:r>
              <a:rPr lang="en-US" sz="1000" dirty="0" err="1" smtClean="0"/>
              <a:t>logfile</a:t>
            </a:r>
            <a:r>
              <a:rPr lang="en-US" sz="1000" dirty="0" smtClean="0"/>
              <a:t> group 7 '/</a:t>
            </a:r>
            <a:r>
              <a:rPr lang="en-US" sz="1000" dirty="0" err="1" smtClean="0"/>
              <a:t>dbh</a:t>
            </a:r>
            <a:r>
              <a:rPr lang="en-US" sz="1000" dirty="0" smtClean="0"/>
              <a:t>/snowy/redo1/red07a.log' size 50M;</a:t>
            </a:r>
          </a:p>
          <a:p>
            <a:pPr marL="0" lvl="1"/>
            <a:endParaRPr lang="en-US" sz="1000" dirty="0" smtClean="0"/>
          </a:p>
          <a:p>
            <a:pPr marL="0" lvl="1"/>
            <a:r>
              <a:rPr lang="en-US" sz="1000" dirty="0" smtClean="0"/>
              <a:t>alter </a:t>
            </a:r>
            <a:r>
              <a:rPr lang="en-US" sz="1000" dirty="0" smtClean="0"/>
              <a:t>database add standby </a:t>
            </a:r>
            <a:r>
              <a:rPr lang="en-US" sz="1000" dirty="0" err="1" smtClean="0"/>
              <a:t>logfile</a:t>
            </a:r>
            <a:r>
              <a:rPr lang="en-US" sz="1000" dirty="0" smtClean="0"/>
              <a:t> group 8 '/</a:t>
            </a:r>
            <a:r>
              <a:rPr lang="en-US" sz="1000" dirty="0" err="1" smtClean="0"/>
              <a:t>dbh</a:t>
            </a:r>
            <a:r>
              <a:rPr lang="en-US" sz="1000" dirty="0" smtClean="0"/>
              <a:t>/snowy/redo1/red08a.log' size 50M;</a:t>
            </a:r>
          </a:p>
          <a:p>
            <a:pPr marL="0" lvl="1"/>
            <a:endParaRPr lang="en-US" sz="1000" dirty="0" smtClean="0"/>
          </a:p>
          <a:p>
            <a:pPr marL="0" lvl="1"/>
            <a:r>
              <a:rPr lang="en-US" sz="1000" dirty="0" smtClean="0"/>
              <a:t>alter </a:t>
            </a:r>
            <a:r>
              <a:rPr lang="en-US" sz="1000" dirty="0" smtClean="0"/>
              <a:t>database add standby </a:t>
            </a:r>
            <a:r>
              <a:rPr lang="en-US" sz="1000" dirty="0" err="1" smtClean="0"/>
              <a:t>logfile</a:t>
            </a:r>
            <a:r>
              <a:rPr lang="en-US" sz="1000" dirty="0" smtClean="0"/>
              <a:t> group 9 '/</a:t>
            </a:r>
            <a:r>
              <a:rPr lang="en-US" sz="1000" dirty="0" err="1" smtClean="0"/>
              <a:t>dbh</a:t>
            </a:r>
            <a:r>
              <a:rPr lang="en-US" sz="1000" dirty="0" smtClean="0"/>
              <a:t>/snowy/redo1/red09a.log' size 50M;</a:t>
            </a:r>
          </a:p>
          <a:p>
            <a:pPr marL="0" lvl="1"/>
            <a:endParaRPr lang="en-US" sz="1000" dirty="0" smtClean="0"/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183880" cy="2438400"/>
          </a:xfrm>
        </p:spPr>
        <p:txBody>
          <a:bodyPr>
            <a:normAutofit fontScale="92500"/>
          </a:bodyPr>
          <a:lstStyle/>
          <a:p>
            <a:pPr lvl="0">
              <a:defRPr/>
            </a:pPr>
            <a:r>
              <a:rPr lang="en-US" dirty="0" smtClean="0"/>
              <a:t>Add Standby Redo (</a:t>
            </a:r>
            <a:r>
              <a:rPr lang="en-US" dirty="0" smtClean="0"/>
              <a:t>Primary &amp; </a:t>
            </a:r>
            <a:r>
              <a:rPr lang="en-US" dirty="0" smtClean="0"/>
              <a:t>Standby</a:t>
            </a:r>
            <a:r>
              <a:rPr lang="en-US" dirty="0" smtClean="0"/>
              <a:t>)</a:t>
            </a:r>
          </a:p>
          <a:p>
            <a:pPr lvl="0">
              <a:defRPr/>
            </a:pPr>
            <a:r>
              <a:rPr lang="en-US" dirty="0" smtClean="0"/>
              <a:t>Three online groups in example</a:t>
            </a:r>
          </a:p>
          <a:p>
            <a:pPr lvl="0">
              <a:defRPr/>
            </a:pPr>
            <a:r>
              <a:rPr lang="en-US" dirty="0" smtClean="0"/>
              <a:t>Need at least 3+1 = 4 standby groups</a:t>
            </a:r>
          </a:p>
          <a:p>
            <a:pPr lvl="0">
              <a:defRPr/>
            </a:pPr>
            <a:r>
              <a:rPr lang="en-US" dirty="0" smtClean="0"/>
              <a:t>Have 3 file systems in example</a:t>
            </a:r>
          </a:p>
          <a:p>
            <a:pPr lvl="0">
              <a:defRPr/>
            </a:pPr>
            <a:r>
              <a:rPr lang="en-US" dirty="0" smtClean="0"/>
              <a:t>Adding 6 standby groups </a:t>
            </a:r>
            <a:r>
              <a:rPr lang="en-US" dirty="0" smtClean="0">
                <a:latin typeface="Arial"/>
                <a:cs typeface="Arial"/>
              </a:rPr>
              <a:t>&gt;</a:t>
            </a:r>
            <a:r>
              <a:rPr lang="en-US" dirty="0" smtClean="0">
                <a:latin typeface="Arial"/>
                <a:cs typeface="Arial"/>
              </a:rPr>
              <a:t> 4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183880" cy="594360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chemeClr val="accent3"/>
                </a:solidFill>
              </a:rPr>
              <a:t>Flashback Database</a:t>
            </a:r>
            <a:endParaRPr lang="en-US" dirty="0">
              <a:solidFill>
                <a:schemeClr val="accent3"/>
              </a:solidFill>
            </a:endParaRPr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183880" cy="4800600"/>
          </a:xfrm>
        </p:spPr>
        <p:txBody>
          <a:bodyPr>
            <a:normAutofit fontScale="85000" lnSpcReduction="20000"/>
          </a:bodyPr>
          <a:lstStyle/>
          <a:p>
            <a:pPr lvl="0">
              <a:defRPr/>
            </a:pPr>
            <a:r>
              <a:rPr lang="en-US" dirty="0" smtClean="0"/>
              <a:t>Parameters</a:t>
            </a:r>
          </a:p>
          <a:p>
            <a:pPr lvl="1">
              <a:defRPr/>
            </a:pPr>
            <a:r>
              <a:rPr lang="en-US" i="1" dirty="0" err="1" smtClean="0"/>
              <a:t>db_recovery_file_dest</a:t>
            </a:r>
            <a:r>
              <a:rPr lang="en-US" dirty="0" smtClean="0"/>
              <a:t>=/</a:t>
            </a:r>
            <a:r>
              <a:rPr lang="en-US" dirty="0" err="1" smtClean="0"/>
              <a:t>dbh</a:t>
            </a:r>
            <a:r>
              <a:rPr lang="en-US" dirty="0" smtClean="0"/>
              <a:t>/flashback</a:t>
            </a:r>
          </a:p>
          <a:p>
            <a:pPr lvl="1">
              <a:defRPr/>
            </a:pPr>
            <a:r>
              <a:rPr lang="en-US" i="1" dirty="0" err="1" smtClean="0"/>
              <a:t>db_recovery_file_dest_size</a:t>
            </a:r>
            <a:r>
              <a:rPr lang="en-US" dirty="0" smtClean="0"/>
              <a:t>=3G</a:t>
            </a:r>
          </a:p>
          <a:p>
            <a:pPr lvl="1">
              <a:defRPr/>
            </a:pPr>
            <a:r>
              <a:rPr lang="en-US" i="1" dirty="0" err="1" smtClean="0"/>
              <a:t>db_flashback_retention_target</a:t>
            </a:r>
            <a:r>
              <a:rPr lang="en-US" dirty="0" smtClean="0"/>
              <a:t>=60</a:t>
            </a:r>
          </a:p>
          <a:p>
            <a:pPr lvl="1">
              <a:buNone/>
              <a:defRPr/>
            </a:pPr>
            <a:endParaRPr lang="en-US" dirty="0" smtClean="0"/>
          </a:p>
          <a:p>
            <a:pPr lvl="0">
              <a:defRPr/>
            </a:pPr>
            <a:r>
              <a:rPr lang="en-US" dirty="0" smtClean="0"/>
              <a:t>Flashback Sizing</a:t>
            </a:r>
          </a:p>
          <a:p>
            <a:pPr lvl="1">
              <a:defRPr/>
            </a:pPr>
            <a:r>
              <a:rPr lang="en-US" dirty="0" smtClean="0"/>
              <a:t>Redo generated in </a:t>
            </a:r>
            <a:r>
              <a:rPr lang="en-US" i="1" dirty="0" err="1" smtClean="0"/>
              <a:t>db_flashback_retention</a:t>
            </a:r>
            <a:r>
              <a:rPr lang="en-US" dirty="0" err="1" smtClean="0"/>
              <a:t>_target</a:t>
            </a:r>
            <a:r>
              <a:rPr lang="en-US" dirty="0" smtClean="0"/>
              <a:t> seconds</a:t>
            </a:r>
          </a:p>
          <a:p>
            <a:pPr lvl="1">
              <a:defRPr/>
            </a:pPr>
            <a:r>
              <a:rPr lang="en-US" dirty="0" smtClean="0"/>
              <a:t>Sufficient space in</a:t>
            </a:r>
            <a:r>
              <a:rPr lang="en-US" i="1" dirty="0" smtClean="0"/>
              <a:t> </a:t>
            </a:r>
            <a:r>
              <a:rPr lang="en-US" i="1" dirty="0" err="1" smtClean="0"/>
              <a:t>db_recovery_file_dest_size</a:t>
            </a:r>
            <a:r>
              <a:rPr lang="en-US" dirty="0" smtClean="0"/>
              <a:t> </a:t>
            </a:r>
          </a:p>
          <a:p>
            <a:pPr lvl="1">
              <a:defRPr/>
            </a:pPr>
            <a:r>
              <a:rPr lang="en-US" i="1" dirty="0" err="1" smtClean="0"/>
              <a:t>db_unique_name</a:t>
            </a:r>
            <a:r>
              <a:rPr lang="en-US" i="1" dirty="0" smtClean="0"/>
              <a:t> </a:t>
            </a:r>
            <a:r>
              <a:rPr lang="en-US" dirty="0" smtClean="0"/>
              <a:t>sub-directory automatically created under </a:t>
            </a:r>
            <a:r>
              <a:rPr lang="en-US" i="1" dirty="0" err="1" smtClean="0"/>
              <a:t>db_recovery_file_dest</a:t>
            </a:r>
            <a:endParaRPr lang="en-US" i="1" dirty="0" smtClean="0"/>
          </a:p>
          <a:p>
            <a:pPr lvl="0">
              <a:buNone/>
              <a:defRPr/>
            </a:pPr>
            <a:endParaRPr lang="en-US" dirty="0" smtClean="0"/>
          </a:p>
          <a:p>
            <a:pPr lvl="0">
              <a:defRPr/>
            </a:pPr>
            <a:r>
              <a:rPr lang="en-US" dirty="0" smtClean="0"/>
              <a:t>V$DATABASE </a:t>
            </a:r>
          </a:p>
          <a:p>
            <a:pPr lvl="1">
              <a:defRPr/>
            </a:pPr>
            <a:r>
              <a:rPr lang="en-US" dirty="0" smtClean="0"/>
              <a:t>FLASHBACK_ON</a:t>
            </a:r>
          </a:p>
          <a:p>
            <a:pPr lvl="1">
              <a:buNone/>
              <a:defRPr/>
            </a:pPr>
            <a:endParaRPr lang="en-US" dirty="0" smtClean="0"/>
          </a:p>
          <a:p>
            <a:pPr lvl="0">
              <a:defRPr/>
            </a:pPr>
            <a:r>
              <a:rPr lang="en-US" dirty="0" smtClean="0"/>
              <a:t>Enable Flashback Primary / Standby</a:t>
            </a:r>
          </a:p>
          <a:p>
            <a:pPr lvl="1">
              <a:defRPr/>
            </a:pPr>
            <a:r>
              <a:rPr lang="en-US" dirty="0" smtClean="0"/>
              <a:t>STARTUP MOUNT</a:t>
            </a:r>
          </a:p>
          <a:p>
            <a:pPr lvl="1">
              <a:defRPr/>
            </a:pPr>
            <a:r>
              <a:rPr lang="en-US" dirty="0" smtClean="0"/>
              <a:t>ALTER DATABASE FLASHBACK ON</a:t>
            </a:r>
          </a:p>
          <a:p>
            <a:pPr lvl="1">
              <a:defRPr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2000"/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2000"/>
                                        <p:tgtEl>
                                          <p:spTgt spid="6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2000"/>
                                        <p:tgtEl>
                                          <p:spTgt spid="6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2000"/>
                                        <p:tgtEl>
                                          <p:spTgt spid="6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183880" cy="594360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chemeClr val="accent3"/>
                </a:solidFill>
              </a:rPr>
              <a:t>Prot. Level: MAX AVAILABILITY</a:t>
            </a:r>
            <a:endParaRPr lang="en-US" dirty="0">
              <a:solidFill>
                <a:schemeClr val="accent3"/>
              </a:solidFill>
            </a:endParaRPr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183880" cy="3124200"/>
          </a:xfrm>
        </p:spPr>
        <p:txBody>
          <a:bodyPr>
            <a:normAutofit fontScale="92500"/>
          </a:bodyPr>
          <a:lstStyle/>
          <a:p>
            <a:pPr lvl="0">
              <a:defRPr/>
            </a:pPr>
            <a:r>
              <a:rPr lang="en-US" dirty="0" smtClean="0"/>
              <a:t>Destination Options Primary &amp; Standby</a:t>
            </a:r>
          </a:p>
          <a:p>
            <a:pPr lvl="1">
              <a:defRPr/>
            </a:pPr>
            <a:r>
              <a:rPr lang="en-US" dirty="0" smtClean="0"/>
              <a:t>LGWR</a:t>
            </a:r>
          </a:p>
          <a:p>
            <a:pPr lvl="1">
              <a:defRPr/>
            </a:pPr>
            <a:r>
              <a:rPr lang="en-US" dirty="0" smtClean="0"/>
              <a:t>SYNC</a:t>
            </a:r>
          </a:p>
          <a:p>
            <a:pPr lvl="1">
              <a:defRPr/>
            </a:pPr>
            <a:r>
              <a:rPr lang="en-US" dirty="0" smtClean="0"/>
              <a:t>AFFIRM</a:t>
            </a:r>
          </a:p>
          <a:p>
            <a:pPr lvl="0">
              <a:defRPr/>
            </a:pPr>
            <a:r>
              <a:rPr lang="en-US" dirty="0" smtClean="0"/>
              <a:t>V$ARCHIVE_DEST</a:t>
            </a:r>
          </a:p>
          <a:p>
            <a:pPr lvl="1">
              <a:defRPr/>
            </a:pPr>
            <a:r>
              <a:rPr lang="en-US" dirty="0" smtClean="0"/>
              <a:t>ARCHIVER</a:t>
            </a:r>
          </a:p>
          <a:p>
            <a:pPr lvl="1">
              <a:defRPr/>
            </a:pPr>
            <a:r>
              <a:rPr lang="en-US" dirty="0" smtClean="0"/>
              <a:t>TRANSMIT_MODE</a:t>
            </a:r>
          </a:p>
          <a:p>
            <a:pPr lvl="1">
              <a:defRPr/>
            </a:pPr>
            <a:r>
              <a:rPr lang="en-US" dirty="0" smtClean="0"/>
              <a:t>AFFIRM</a:t>
            </a:r>
          </a:p>
          <a:p>
            <a:pPr lvl="0">
              <a:buNone/>
              <a:defRPr/>
            </a:pPr>
            <a:endParaRPr lang="en-US" dirty="0" smtClean="0"/>
          </a:p>
        </p:txBody>
      </p:sp>
      <p:sp>
        <p:nvSpPr>
          <p:cNvPr id="5" name="TextBox 4"/>
          <p:cNvSpPr txBox="1"/>
          <p:nvPr/>
        </p:nvSpPr>
        <p:spPr>
          <a:xfrm>
            <a:off x="609600" y="5083314"/>
            <a:ext cx="7848600" cy="707886"/>
          </a:xfrm>
          <a:prstGeom prst="rect">
            <a:avLst/>
          </a:prstGeom>
          <a:solidFill>
            <a:srgbClr val="FFFFE1"/>
          </a:solidFill>
        </p:spPr>
        <p:txBody>
          <a:bodyPr wrap="square" rtlCol="0">
            <a:spAutoFit/>
          </a:bodyPr>
          <a:lstStyle/>
          <a:p>
            <a:pPr marL="0" lvl="1"/>
            <a:r>
              <a:rPr lang="en-US" sz="1000" dirty="0" err="1" smtClean="0"/>
              <a:t>db_unique_name</a:t>
            </a:r>
            <a:r>
              <a:rPr lang="en-US" sz="1000" dirty="0" smtClean="0"/>
              <a:t>=</a:t>
            </a:r>
            <a:r>
              <a:rPr lang="en-US" sz="1000" dirty="0" err="1" smtClean="0"/>
              <a:t>snowy_a</a:t>
            </a:r>
            <a:endParaRPr lang="en-US" sz="1000" dirty="0" smtClean="0"/>
          </a:p>
          <a:p>
            <a:pPr marL="0" lvl="1"/>
            <a:endParaRPr lang="en-US" sz="1000" dirty="0" smtClean="0"/>
          </a:p>
          <a:p>
            <a:pPr marL="0" lvl="1"/>
            <a:r>
              <a:rPr lang="en-US" sz="1000" dirty="0" smtClean="0"/>
              <a:t>log_archive_dest_2 </a:t>
            </a:r>
            <a:r>
              <a:rPr lang="en-US" sz="1000" dirty="0" smtClean="0"/>
              <a:t>= '</a:t>
            </a:r>
            <a:r>
              <a:rPr lang="en-US" sz="1000" dirty="0" err="1" smtClean="0"/>
              <a:t>db_unique_name</a:t>
            </a:r>
            <a:r>
              <a:rPr lang="en-US" sz="1000" dirty="0" smtClean="0"/>
              <a:t>=</a:t>
            </a:r>
            <a:r>
              <a:rPr lang="en-US" sz="1000" b="1" dirty="0" err="1" smtClean="0">
                <a:solidFill>
                  <a:srgbClr val="FF0000"/>
                </a:solidFill>
              </a:rPr>
              <a:t>snowy_b</a:t>
            </a:r>
            <a:r>
              <a:rPr lang="en-US" sz="1000" dirty="0" smtClean="0"/>
              <a:t> SERVICE=</a:t>
            </a:r>
            <a:r>
              <a:rPr lang="en-US" sz="1000" b="1" dirty="0" err="1" smtClean="0">
                <a:solidFill>
                  <a:srgbClr val="FF0000"/>
                </a:solidFill>
              </a:rPr>
              <a:t>snowy_b</a:t>
            </a:r>
            <a:r>
              <a:rPr lang="en-US" sz="1000" dirty="0" smtClean="0"/>
              <a:t> </a:t>
            </a:r>
            <a:r>
              <a:rPr lang="en-US" sz="1000" dirty="0" err="1" smtClean="0"/>
              <a:t>valid_for</a:t>
            </a:r>
            <a:r>
              <a:rPr lang="en-US" sz="1000" dirty="0" smtClean="0"/>
              <a:t>=(</a:t>
            </a:r>
            <a:r>
              <a:rPr lang="en-US" sz="1000" dirty="0" err="1" smtClean="0"/>
              <a:t>online_logfile</a:t>
            </a:r>
            <a:r>
              <a:rPr lang="en-US" sz="1000" dirty="0" smtClean="0"/>
              <a:t>, </a:t>
            </a:r>
            <a:r>
              <a:rPr lang="en-US" sz="1000" dirty="0" err="1" smtClean="0"/>
              <a:t>primary_role</a:t>
            </a:r>
            <a:r>
              <a:rPr lang="en-US" sz="1000" dirty="0" smtClean="0"/>
              <a:t>) REOPEN=60 OPTIONAL </a:t>
            </a:r>
            <a:r>
              <a:rPr lang="en-US" sz="1000" b="1" dirty="0" smtClean="0"/>
              <a:t>LGWR SYNC AFFIRM</a:t>
            </a:r>
            <a:r>
              <a:rPr lang="en-US" sz="1000" dirty="0" smtClean="0"/>
              <a:t>'</a:t>
            </a:r>
            <a:endParaRPr lang="en-US" sz="1000" dirty="0" smtClean="0"/>
          </a:p>
        </p:txBody>
      </p:sp>
      <p:sp>
        <p:nvSpPr>
          <p:cNvPr id="7" name="TextBox 6"/>
          <p:cNvSpPr txBox="1"/>
          <p:nvPr/>
        </p:nvSpPr>
        <p:spPr>
          <a:xfrm>
            <a:off x="609600" y="4191000"/>
            <a:ext cx="7848600" cy="707886"/>
          </a:xfrm>
          <a:prstGeom prst="rect">
            <a:avLst/>
          </a:prstGeom>
          <a:solidFill>
            <a:srgbClr val="FFFFE1"/>
          </a:solidFill>
        </p:spPr>
        <p:txBody>
          <a:bodyPr wrap="square" rtlCol="0">
            <a:spAutoFit/>
          </a:bodyPr>
          <a:lstStyle/>
          <a:p>
            <a:pPr marL="0" lvl="1"/>
            <a:r>
              <a:rPr lang="en-US" sz="1000" dirty="0" err="1" smtClean="0"/>
              <a:t>db_unique_name</a:t>
            </a:r>
            <a:r>
              <a:rPr lang="en-US" sz="1000" dirty="0" smtClean="0"/>
              <a:t>=</a:t>
            </a:r>
            <a:r>
              <a:rPr lang="en-US" sz="1000" dirty="0" err="1" smtClean="0"/>
              <a:t>snowy_b</a:t>
            </a:r>
            <a:endParaRPr lang="en-US" sz="1000" dirty="0" smtClean="0"/>
          </a:p>
          <a:p>
            <a:pPr marL="0" lvl="1"/>
            <a:endParaRPr lang="en-US" sz="1000" dirty="0" smtClean="0"/>
          </a:p>
          <a:p>
            <a:pPr marL="0" lvl="1"/>
            <a:r>
              <a:rPr lang="en-US" sz="1000" dirty="0" smtClean="0"/>
              <a:t>log_archive_dest_2 </a:t>
            </a:r>
            <a:r>
              <a:rPr lang="en-US" sz="1000" dirty="0" smtClean="0"/>
              <a:t>= '</a:t>
            </a:r>
            <a:r>
              <a:rPr lang="en-US" sz="1000" dirty="0" err="1" smtClean="0"/>
              <a:t>db_unique_name</a:t>
            </a:r>
            <a:r>
              <a:rPr lang="en-US" sz="1000" dirty="0" smtClean="0"/>
              <a:t>=</a:t>
            </a:r>
            <a:r>
              <a:rPr lang="en-US" sz="1000" b="1" dirty="0" err="1" smtClean="0">
                <a:solidFill>
                  <a:srgbClr val="0070C0"/>
                </a:solidFill>
              </a:rPr>
              <a:t>snowy_a</a:t>
            </a:r>
            <a:r>
              <a:rPr lang="en-US" sz="1000" dirty="0" smtClean="0"/>
              <a:t> SERVICE=</a:t>
            </a:r>
            <a:r>
              <a:rPr lang="en-US" sz="1000" b="1" dirty="0" err="1" smtClean="0">
                <a:solidFill>
                  <a:srgbClr val="0070C0"/>
                </a:solidFill>
              </a:rPr>
              <a:t>snowy_a</a:t>
            </a:r>
            <a:r>
              <a:rPr lang="en-US" sz="1000" dirty="0" smtClean="0"/>
              <a:t> </a:t>
            </a:r>
            <a:r>
              <a:rPr lang="en-US" sz="1000" dirty="0" err="1" smtClean="0"/>
              <a:t>valid_for</a:t>
            </a:r>
            <a:r>
              <a:rPr lang="en-US" sz="1000" dirty="0" smtClean="0"/>
              <a:t>=(</a:t>
            </a:r>
            <a:r>
              <a:rPr lang="en-US" sz="1000" dirty="0" err="1" smtClean="0"/>
              <a:t>online_logfile</a:t>
            </a:r>
            <a:r>
              <a:rPr lang="en-US" sz="1000" dirty="0" smtClean="0"/>
              <a:t>, </a:t>
            </a:r>
            <a:r>
              <a:rPr lang="en-US" sz="1000" dirty="0" err="1" smtClean="0"/>
              <a:t>primary_role</a:t>
            </a:r>
            <a:r>
              <a:rPr lang="en-US" sz="1000" dirty="0" smtClean="0"/>
              <a:t>) REOPEN=60 OPTIONAL </a:t>
            </a:r>
            <a:r>
              <a:rPr lang="en-US" sz="1000" b="1" dirty="0" smtClean="0"/>
              <a:t>LGWR SYNC AFFIRM</a:t>
            </a:r>
            <a:r>
              <a:rPr lang="en-US" sz="1000" dirty="0" smtClean="0"/>
              <a:t>'</a:t>
            </a:r>
            <a:endParaRPr lang="en-US" sz="1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20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2000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183880" cy="594360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chemeClr val="accent3"/>
                </a:solidFill>
              </a:rPr>
              <a:t>Prot. Level: MAX AVAILABILITY</a:t>
            </a:r>
            <a:endParaRPr lang="en-US" dirty="0">
              <a:solidFill>
                <a:schemeClr val="accent3"/>
              </a:solidFill>
            </a:endParaRPr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183880" cy="2895600"/>
          </a:xfrm>
        </p:spPr>
        <p:txBody>
          <a:bodyPr>
            <a:normAutofit/>
          </a:bodyPr>
          <a:lstStyle/>
          <a:p>
            <a:pPr lvl="0">
              <a:defRPr/>
            </a:pPr>
            <a:r>
              <a:rPr lang="en-US" dirty="0" smtClean="0"/>
              <a:t>Primary &amp; Standby</a:t>
            </a:r>
          </a:p>
          <a:p>
            <a:pPr lvl="1">
              <a:defRPr/>
            </a:pPr>
            <a:r>
              <a:rPr lang="en-US" dirty="0" smtClean="0"/>
              <a:t>STARTUP MOUNT</a:t>
            </a:r>
          </a:p>
          <a:p>
            <a:pPr lvl="1">
              <a:defRPr/>
            </a:pPr>
            <a:r>
              <a:rPr lang="en-US" dirty="0" smtClean="0"/>
              <a:t>ALTER DATABASE SET STANDBY DATABASE TO MAXIMIZE AVAILABILITY</a:t>
            </a:r>
            <a:r>
              <a:rPr lang="en-US" dirty="0" smtClean="0"/>
              <a:t>;</a:t>
            </a:r>
          </a:p>
          <a:p>
            <a:pPr lvl="1">
              <a:defRPr/>
            </a:pPr>
            <a:endParaRPr lang="en-US" dirty="0" smtClean="0"/>
          </a:p>
          <a:p>
            <a:pPr lvl="0">
              <a:defRPr/>
            </a:pPr>
            <a:r>
              <a:rPr lang="en-US" dirty="0" smtClean="0"/>
              <a:t>V$DATABASE</a:t>
            </a:r>
          </a:p>
          <a:p>
            <a:pPr lvl="1">
              <a:defRPr/>
            </a:pPr>
            <a:r>
              <a:rPr lang="en-US" dirty="0" smtClean="0"/>
              <a:t>PROTECTION_MODE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183880" cy="594360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chemeClr val="accent3"/>
                </a:solidFill>
              </a:rPr>
              <a:t>Real Time Apply</a:t>
            </a:r>
            <a:endParaRPr lang="en-US" dirty="0">
              <a:solidFill>
                <a:schemeClr val="accent3"/>
              </a:solidFill>
            </a:endParaRPr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183880" cy="4800600"/>
          </a:xfrm>
        </p:spPr>
        <p:txBody>
          <a:bodyPr>
            <a:normAutofit/>
          </a:bodyPr>
          <a:lstStyle/>
          <a:p>
            <a:pPr lvl="0">
              <a:defRPr/>
            </a:pPr>
            <a:r>
              <a:rPr lang="en-US" dirty="0" smtClean="0"/>
              <a:t>Started on Standby</a:t>
            </a:r>
          </a:p>
          <a:p>
            <a:pPr lvl="0">
              <a:defRPr/>
            </a:pPr>
            <a:r>
              <a:rPr lang="en-US" dirty="0" smtClean="0"/>
              <a:t>Redo applied directly </a:t>
            </a:r>
          </a:p>
          <a:p>
            <a:pPr lvl="0">
              <a:defRPr/>
            </a:pPr>
            <a:r>
              <a:rPr lang="en-US" dirty="0" smtClean="0"/>
              <a:t>FSFO Starts Automatically</a:t>
            </a:r>
          </a:p>
          <a:p>
            <a:pPr lvl="0">
              <a:defRPr/>
            </a:pPr>
            <a:r>
              <a:rPr lang="en-US" dirty="0" smtClean="0"/>
              <a:t>SYNTAX</a:t>
            </a:r>
          </a:p>
          <a:p>
            <a:pPr lvl="1">
              <a:defRPr/>
            </a:pPr>
            <a:r>
              <a:rPr lang="en-US" dirty="0" smtClean="0"/>
              <a:t>ALTER DATABASE RECOVER MANAGED STANDBY DATABASE PARALLEL </a:t>
            </a:r>
            <a:r>
              <a:rPr lang="en-US" i="1" dirty="0" smtClean="0"/>
              <a:t>n </a:t>
            </a:r>
            <a:r>
              <a:rPr lang="en-US" b="1" dirty="0" smtClean="0">
                <a:solidFill>
                  <a:srgbClr val="FF0000"/>
                </a:solidFill>
              </a:rPr>
              <a:t>USING </a:t>
            </a:r>
            <a:r>
              <a:rPr lang="en-US" b="1" dirty="0" smtClean="0">
                <a:solidFill>
                  <a:srgbClr val="FF0000"/>
                </a:solidFill>
              </a:rPr>
              <a:t>CURRENT LOGFILE</a:t>
            </a:r>
            <a:r>
              <a:rPr lang="en-US" b="1" dirty="0" smtClean="0"/>
              <a:t> </a:t>
            </a:r>
            <a:r>
              <a:rPr lang="en-US" dirty="0" smtClean="0"/>
              <a:t>DISCONNECT FROM SESSION;</a:t>
            </a:r>
            <a:endParaRPr lang="en-US" dirty="0" smtClean="0"/>
          </a:p>
          <a:p>
            <a:pPr lvl="0">
              <a:defRPr/>
            </a:pPr>
            <a:r>
              <a:rPr lang="en-US" dirty="0" smtClean="0"/>
              <a:t>Archive Log Entries:</a:t>
            </a:r>
          </a:p>
          <a:p>
            <a:pPr lvl="1">
              <a:defRPr/>
            </a:pPr>
            <a:r>
              <a:rPr lang="en-US" dirty="0" smtClean="0"/>
              <a:t>“Managed Standby Recovery not using Real Time </a:t>
            </a:r>
            <a:r>
              <a:rPr lang="en-US" dirty="0" smtClean="0"/>
              <a:t>Apply”</a:t>
            </a:r>
          </a:p>
          <a:p>
            <a:pPr lvl="1">
              <a:defRPr/>
            </a:pPr>
            <a:r>
              <a:rPr lang="en-US" dirty="0" smtClean="0"/>
              <a:t>“Managed </a:t>
            </a:r>
            <a:r>
              <a:rPr lang="en-US" dirty="0" smtClean="0"/>
              <a:t>Standby Recovery </a:t>
            </a:r>
            <a:r>
              <a:rPr lang="en-US" dirty="0" smtClean="0"/>
              <a:t>starting </a:t>
            </a:r>
            <a:r>
              <a:rPr lang="en-US" dirty="0" smtClean="0"/>
              <a:t>Real Time </a:t>
            </a:r>
            <a:r>
              <a:rPr lang="en-US" dirty="0" smtClean="0"/>
              <a:t>Apply”</a:t>
            </a:r>
            <a:endParaRPr lang="en-US" dirty="0" smtClean="0"/>
          </a:p>
          <a:p>
            <a:pPr lvl="0">
              <a:buNone/>
              <a:defRPr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2000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183880" cy="594360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chemeClr val="accent3"/>
                </a:solidFill>
              </a:rPr>
              <a:t>Broker Configuration</a:t>
            </a:r>
            <a:endParaRPr lang="en-US" dirty="0">
              <a:solidFill>
                <a:schemeClr val="accent3"/>
              </a:solidFill>
            </a:endParaRPr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305800" cy="4724400"/>
          </a:xfrm>
        </p:spPr>
        <p:txBody>
          <a:bodyPr>
            <a:normAutofit fontScale="92500"/>
          </a:bodyPr>
          <a:lstStyle/>
          <a:p>
            <a:pPr lvl="0">
              <a:defRPr/>
            </a:pPr>
            <a:r>
              <a:rPr lang="en-US" dirty="0" smtClean="0"/>
              <a:t>Primary &amp; Standby</a:t>
            </a:r>
          </a:p>
          <a:p>
            <a:pPr lvl="1">
              <a:defRPr/>
            </a:pPr>
            <a:r>
              <a:rPr lang="en-US" i="1" dirty="0" err="1" smtClean="0"/>
              <a:t>dg_broker_start</a:t>
            </a:r>
            <a:r>
              <a:rPr lang="en-US" i="1" dirty="0" smtClean="0"/>
              <a:t>=false</a:t>
            </a:r>
          </a:p>
          <a:p>
            <a:pPr lvl="1">
              <a:defRPr/>
            </a:pPr>
            <a:r>
              <a:rPr lang="en-US" dirty="0" smtClean="0"/>
              <a:t>Change to true after </a:t>
            </a:r>
            <a:r>
              <a:rPr lang="en-US" dirty="0" err="1" smtClean="0"/>
              <a:t>spfile</a:t>
            </a:r>
            <a:r>
              <a:rPr lang="en-US" dirty="0" smtClean="0"/>
              <a:t> conversion and restart</a:t>
            </a:r>
          </a:p>
          <a:p>
            <a:pPr lvl="1">
              <a:defRPr/>
            </a:pPr>
            <a:r>
              <a:rPr lang="en-US" dirty="0" smtClean="0"/>
              <a:t>Setting to true starts DMON process</a:t>
            </a:r>
          </a:p>
          <a:p>
            <a:pPr lvl="1">
              <a:defRPr/>
            </a:pPr>
            <a:r>
              <a:rPr lang="en-US" dirty="0" smtClean="0"/>
              <a:t>DMON log in </a:t>
            </a:r>
            <a:r>
              <a:rPr lang="en-US" i="1" dirty="0" err="1" smtClean="0"/>
              <a:t>background_dump_dest</a:t>
            </a:r>
            <a:r>
              <a:rPr lang="en-US" dirty="0" smtClean="0"/>
              <a:t> </a:t>
            </a:r>
            <a:r>
              <a:rPr lang="en-US" i="1" dirty="0" smtClean="0"/>
              <a:t>-&gt; </a:t>
            </a:r>
            <a:r>
              <a:rPr lang="en-US" i="1" dirty="0" err="1" smtClean="0"/>
              <a:t>drc</a:t>
            </a:r>
            <a:r>
              <a:rPr lang="en-US" i="1" dirty="0" smtClean="0"/>
              <a:t>&lt;SID&gt;.log</a:t>
            </a:r>
          </a:p>
          <a:p>
            <a:pPr lvl="1">
              <a:defRPr/>
            </a:pPr>
            <a:r>
              <a:rPr lang="en-US" dirty="0" smtClean="0"/>
              <a:t>snowy -&gt; drcsnowy.log</a:t>
            </a:r>
          </a:p>
          <a:p>
            <a:pPr lvl="0">
              <a:defRPr/>
            </a:pPr>
            <a:r>
              <a:rPr lang="en-US" dirty="0" smtClean="0"/>
              <a:t>Primary</a:t>
            </a:r>
          </a:p>
          <a:p>
            <a:pPr lvl="1">
              <a:defRPr/>
            </a:pPr>
            <a:r>
              <a:rPr lang="en-US" sz="1500" i="1" dirty="0" smtClean="0"/>
              <a:t>dg_broker_config_file1</a:t>
            </a:r>
            <a:r>
              <a:rPr lang="en-US" sz="1500" dirty="0" smtClean="0"/>
              <a:t>='/</a:t>
            </a:r>
            <a:r>
              <a:rPr lang="en-US" sz="1500" dirty="0" err="1" smtClean="0"/>
              <a:t>orah</a:t>
            </a:r>
            <a:r>
              <a:rPr lang="en-US" sz="1500" dirty="0" smtClean="0"/>
              <a:t>/oracle/admin/snowy/</a:t>
            </a:r>
            <a:r>
              <a:rPr lang="en-US" sz="1500" dirty="0" err="1" smtClean="0"/>
              <a:t>pfile</a:t>
            </a:r>
            <a:r>
              <a:rPr lang="en-US" sz="1500" dirty="0" smtClean="0"/>
              <a:t>/</a:t>
            </a:r>
            <a:r>
              <a:rPr lang="en-US" sz="1500" b="1" dirty="0" smtClean="0">
                <a:solidFill>
                  <a:schemeClr val="accent3"/>
                </a:solidFill>
              </a:rPr>
              <a:t>snowy_a</a:t>
            </a:r>
            <a:r>
              <a:rPr lang="en-US" sz="1500" dirty="0" smtClean="0"/>
              <a:t>_broker_1.dat‘</a:t>
            </a:r>
          </a:p>
          <a:p>
            <a:pPr lvl="1">
              <a:defRPr/>
            </a:pPr>
            <a:r>
              <a:rPr lang="en-US" sz="1500" i="1" dirty="0" smtClean="0"/>
              <a:t>dg_broker_config_file2</a:t>
            </a:r>
            <a:r>
              <a:rPr lang="en-US" sz="1500" dirty="0" smtClean="0"/>
              <a:t>='/</a:t>
            </a:r>
            <a:r>
              <a:rPr lang="en-US" sz="1500" dirty="0" err="1" smtClean="0"/>
              <a:t>orah</a:t>
            </a:r>
            <a:r>
              <a:rPr lang="en-US" sz="1500" dirty="0" smtClean="0"/>
              <a:t>/oracle/admin/snowy/</a:t>
            </a:r>
            <a:r>
              <a:rPr lang="en-US" sz="1500" dirty="0" err="1" smtClean="0"/>
              <a:t>pfile</a:t>
            </a:r>
            <a:r>
              <a:rPr lang="en-US" sz="1500" dirty="0" smtClean="0"/>
              <a:t>/</a:t>
            </a:r>
            <a:r>
              <a:rPr lang="en-US" sz="1500" b="1" dirty="0" smtClean="0">
                <a:solidFill>
                  <a:schemeClr val="accent3"/>
                </a:solidFill>
              </a:rPr>
              <a:t>snowy_a</a:t>
            </a:r>
            <a:r>
              <a:rPr lang="en-US" sz="1500" dirty="0" smtClean="0"/>
              <a:t>_broker_2.dat'</a:t>
            </a:r>
            <a:endParaRPr lang="en-US" sz="1500" dirty="0" smtClean="0"/>
          </a:p>
          <a:p>
            <a:pPr lvl="0">
              <a:defRPr/>
            </a:pPr>
            <a:r>
              <a:rPr lang="en-US" dirty="0" smtClean="0"/>
              <a:t>Standby</a:t>
            </a:r>
          </a:p>
          <a:p>
            <a:pPr lvl="1">
              <a:defRPr/>
            </a:pPr>
            <a:r>
              <a:rPr lang="en-US" sz="1500" i="1" dirty="0" smtClean="0"/>
              <a:t>dg_broker_config_file1</a:t>
            </a:r>
            <a:r>
              <a:rPr lang="en-US" sz="1500" dirty="0" smtClean="0"/>
              <a:t>='/</a:t>
            </a:r>
            <a:r>
              <a:rPr lang="en-US" sz="1500" dirty="0" err="1" smtClean="0"/>
              <a:t>orah</a:t>
            </a:r>
            <a:r>
              <a:rPr lang="en-US" sz="1500" dirty="0" smtClean="0"/>
              <a:t>/oracle/admin/snowy/</a:t>
            </a:r>
            <a:r>
              <a:rPr lang="en-US" sz="1500" dirty="0" err="1" smtClean="0"/>
              <a:t>pfile</a:t>
            </a:r>
            <a:r>
              <a:rPr lang="en-US" sz="1500" dirty="0" smtClean="0"/>
              <a:t>/</a:t>
            </a:r>
            <a:r>
              <a:rPr lang="en-US" sz="1500" b="1" dirty="0" smtClean="0">
                <a:solidFill>
                  <a:srgbClr val="FF0000"/>
                </a:solidFill>
              </a:rPr>
              <a:t>snowy_b</a:t>
            </a:r>
            <a:r>
              <a:rPr lang="en-US" sz="1500" dirty="0" smtClean="0"/>
              <a:t>_broker_1.dat‘</a:t>
            </a:r>
          </a:p>
          <a:p>
            <a:pPr lvl="1">
              <a:defRPr/>
            </a:pPr>
            <a:r>
              <a:rPr lang="en-US" sz="1500" i="1" dirty="0" smtClean="0"/>
              <a:t>dg_broker_config_file2</a:t>
            </a:r>
            <a:r>
              <a:rPr lang="en-US" sz="1500" dirty="0" smtClean="0"/>
              <a:t>='/</a:t>
            </a:r>
            <a:r>
              <a:rPr lang="en-US" sz="1500" dirty="0" err="1" smtClean="0"/>
              <a:t>orah</a:t>
            </a:r>
            <a:r>
              <a:rPr lang="en-US" sz="1500" dirty="0" smtClean="0"/>
              <a:t>/oracle/admin/snowy/</a:t>
            </a:r>
            <a:r>
              <a:rPr lang="en-US" sz="1500" dirty="0" err="1" smtClean="0"/>
              <a:t>pfile</a:t>
            </a:r>
            <a:r>
              <a:rPr lang="en-US" sz="1500" dirty="0" smtClean="0"/>
              <a:t>/</a:t>
            </a:r>
            <a:r>
              <a:rPr lang="en-US" sz="1500" b="1" dirty="0" smtClean="0">
                <a:solidFill>
                  <a:srgbClr val="FF0000"/>
                </a:solidFill>
              </a:rPr>
              <a:t>snowy_b</a:t>
            </a:r>
            <a:r>
              <a:rPr lang="en-US" sz="1500" dirty="0" smtClean="0"/>
              <a:t>_broker_2.dat'</a:t>
            </a:r>
            <a:endParaRPr lang="en-US" sz="15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2000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2000"/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2000"/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2000"/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183880" cy="594360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chemeClr val="accent3"/>
                </a:solidFill>
              </a:rPr>
              <a:t>Conversion to </a:t>
            </a:r>
            <a:r>
              <a:rPr lang="en-US" dirty="0" err="1" smtClean="0">
                <a:solidFill>
                  <a:schemeClr val="accent3"/>
                </a:solidFill>
              </a:rPr>
              <a:t>spfile</a:t>
            </a:r>
            <a:endParaRPr lang="en-US" dirty="0">
              <a:solidFill>
                <a:schemeClr val="accent3"/>
              </a:solidFill>
            </a:endParaRPr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305800" cy="2590800"/>
          </a:xfrm>
        </p:spPr>
        <p:txBody>
          <a:bodyPr>
            <a:normAutofit fontScale="92500" lnSpcReduction="10000"/>
          </a:bodyPr>
          <a:lstStyle/>
          <a:p>
            <a:pPr lvl="0">
              <a:defRPr/>
            </a:pPr>
            <a:r>
              <a:rPr lang="en-US" dirty="0" smtClean="0"/>
              <a:t>Observer updates db parameters via. DMON process on Primary &amp; Standby </a:t>
            </a:r>
          </a:p>
          <a:p>
            <a:pPr lvl="0">
              <a:defRPr/>
            </a:pPr>
            <a:r>
              <a:rPr lang="en-US" dirty="0" err="1" smtClean="0"/>
              <a:t>spfile</a:t>
            </a:r>
            <a:r>
              <a:rPr lang="en-US" dirty="0" smtClean="0"/>
              <a:t> required</a:t>
            </a:r>
          </a:p>
          <a:p>
            <a:pPr lvl="0">
              <a:defRPr/>
            </a:pPr>
            <a:r>
              <a:rPr lang="en-US" dirty="0" smtClean="0"/>
              <a:t>Keep last known good </a:t>
            </a:r>
            <a:r>
              <a:rPr lang="en-US" dirty="0" err="1" smtClean="0"/>
              <a:t>pfile</a:t>
            </a:r>
            <a:endParaRPr lang="en-US" dirty="0" smtClean="0"/>
          </a:p>
          <a:p>
            <a:pPr>
              <a:defRPr/>
            </a:pPr>
            <a:r>
              <a:rPr lang="en-US" dirty="0" smtClean="0"/>
              <a:t>V$SPPARAMETER</a:t>
            </a:r>
          </a:p>
          <a:p>
            <a:pPr lvl="0">
              <a:defRPr/>
            </a:pPr>
            <a:r>
              <a:rPr lang="en-US" dirty="0" smtClean="0"/>
              <a:t>Primary &amp; Standby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09600" y="3637002"/>
            <a:ext cx="7848600" cy="400110"/>
          </a:xfrm>
          <a:prstGeom prst="rect">
            <a:avLst/>
          </a:prstGeom>
          <a:solidFill>
            <a:srgbClr val="FFFFE1"/>
          </a:solidFill>
        </p:spPr>
        <p:txBody>
          <a:bodyPr wrap="square" rtlCol="0">
            <a:spAutoFit/>
          </a:bodyPr>
          <a:lstStyle/>
          <a:p>
            <a:pPr marL="0" lvl="1"/>
            <a:r>
              <a:rPr lang="en-US" sz="1000" dirty="0" smtClean="0"/>
              <a:t>SQL&gt; create </a:t>
            </a:r>
            <a:r>
              <a:rPr lang="en-US" sz="1000" dirty="0" err="1" smtClean="0"/>
              <a:t>spfile</a:t>
            </a:r>
            <a:r>
              <a:rPr lang="en-US" sz="1000" dirty="0" smtClean="0"/>
              <a:t>=‘/</a:t>
            </a:r>
            <a:r>
              <a:rPr lang="en-US" sz="1000" dirty="0" err="1" smtClean="0"/>
              <a:t>orah</a:t>
            </a:r>
            <a:r>
              <a:rPr lang="en-US" sz="1000" dirty="0" smtClean="0"/>
              <a:t>/oracle/admin/snowy/</a:t>
            </a:r>
            <a:r>
              <a:rPr lang="en-US" sz="1000" dirty="0" err="1" smtClean="0"/>
              <a:t>pfile</a:t>
            </a:r>
            <a:r>
              <a:rPr lang="en-US" sz="1000" dirty="0" smtClean="0"/>
              <a:t>/spfilesnowy.ora’ from </a:t>
            </a:r>
            <a:r>
              <a:rPr lang="en-US" sz="1000" dirty="0" err="1" smtClean="0"/>
              <a:t>pfile</a:t>
            </a:r>
            <a:r>
              <a:rPr lang="en-US" sz="1000" dirty="0" smtClean="0"/>
              <a:t>;</a:t>
            </a:r>
          </a:p>
          <a:p>
            <a:pPr marL="0" lvl="1"/>
            <a:r>
              <a:rPr lang="en-US" sz="1000" dirty="0" smtClean="0"/>
              <a:t>SQL&gt; SHUTDOWN IMMEDIATE;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09600" y="4167426"/>
            <a:ext cx="7848600" cy="861774"/>
          </a:xfrm>
          <a:prstGeom prst="rect">
            <a:avLst/>
          </a:prstGeom>
          <a:solidFill>
            <a:srgbClr val="FFFFE1"/>
          </a:solidFill>
        </p:spPr>
        <p:txBody>
          <a:bodyPr wrap="square" rtlCol="0">
            <a:spAutoFit/>
          </a:bodyPr>
          <a:lstStyle/>
          <a:p>
            <a:pPr marL="0" lvl="1"/>
            <a:endParaRPr lang="en-US" sz="1000" dirty="0" smtClean="0"/>
          </a:p>
          <a:p>
            <a:pPr marL="0" lvl="1"/>
            <a:r>
              <a:rPr lang="en-US" sz="1000" dirty="0" smtClean="0"/>
              <a:t>$ </a:t>
            </a:r>
            <a:r>
              <a:rPr lang="en-US" sz="1000" dirty="0" err="1" smtClean="0"/>
              <a:t>cd</a:t>
            </a:r>
            <a:r>
              <a:rPr lang="en-US" sz="1000" dirty="0" smtClean="0"/>
              <a:t> $ORACLE_HOME/</a:t>
            </a:r>
            <a:r>
              <a:rPr lang="en-US" sz="1000" dirty="0" err="1" smtClean="0"/>
              <a:t>dbs</a:t>
            </a:r>
            <a:endParaRPr lang="en-US" sz="1000" dirty="0" smtClean="0"/>
          </a:p>
          <a:p>
            <a:pPr marL="0" lvl="1"/>
            <a:r>
              <a:rPr lang="en-US" sz="1000" dirty="0" smtClean="0"/>
              <a:t>$ </a:t>
            </a:r>
            <a:r>
              <a:rPr lang="en-US" sz="1000" dirty="0" err="1" smtClean="0"/>
              <a:t>mv</a:t>
            </a:r>
            <a:r>
              <a:rPr lang="en-US" sz="1000" dirty="0" smtClean="0"/>
              <a:t> initsnowy.ora </a:t>
            </a:r>
            <a:r>
              <a:rPr lang="en-US" sz="1000" dirty="0" err="1" smtClean="0"/>
              <a:t>initsnowy.pfile</a:t>
            </a:r>
            <a:endParaRPr lang="en-US" sz="1000" dirty="0" smtClean="0"/>
          </a:p>
          <a:p>
            <a:pPr marL="0" lvl="1"/>
            <a:r>
              <a:rPr lang="en-US" sz="1000" dirty="0" smtClean="0"/>
              <a:t>$ </a:t>
            </a:r>
            <a:r>
              <a:rPr lang="en-US" sz="1000" dirty="0" smtClean="0"/>
              <a:t>echo “</a:t>
            </a:r>
            <a:r>
              <a:rPr lang="en-US" sz="1000" dirty="0" err="1" smtClean="0"/>
              <a:t>spfile</a:t>
            </a:r>
            <a:r>
              <a:rPr lang="en-US" sz="1000" dirty="0" smtClean="0"/>
              <a:t>=/</a:t>
            </a:r>
            <a:r>
              <a:rPr lang="en-US" sz="1000" dirty="0" err="1" smtClean="0"/>
              <a:t>orah</a:t>
            </a:r>
            <a:r>
              <a:rPr lang="en-US" sz="1000" dirty="0" smtClean="0"/>
              <a:t>/oracle/admin/snowy/</a:t>
            </a:r>
            <a:r>
              <a:rPr lang="en-US" sz="1000" dirty="0" err="1" smtClean="0"/>
              <a:t>pfile</a:t>
            </a:r>
            <a:r>
              <a:rPr lang="en-US" sz="1000" dirty="0" smtClean="0"/>
              <a:t>/spfilesnowy.ora” &gt; initsnowy.ora</a:t>
            </a:r>
          </a:p>
          <a:p>
            <a:pPr marL="0" lvl="1"/>
            <a:endParaRPr lang="en-US" sz="1000" dirty="0" smtClean="0"/>
          </a:p>
        </p:txBody>
      </p:sp>
      <p:sp>
        <p:nvSpPr>
          <p:cNvPr id="9" name="TextBox 8"/>
          <p:cNvSpPr txBox="1"/>
          <p:nvPr/>
        </p:nvSpPr>
        <p:spPr>
          <a:xfrm>
            <a:off x="609600" y="5161002"/>
            <a:ext cx="7848600" cy="707886"/>
          </a:xfrm>
          <a:prstGeom prst="rect">
            <a:avLst/>
          </a:prstGeom>
          <a:solidFill>
            <a:srgbClr val="FFFFE1"/>
          </a:solidFill>
        </p:spPr>
        <p:txBody>
          <a:bodyPr wrap="square" rtlCol="0">
            <a:spAutoFit/>
          </a:bodyPr>
          <a:lstStyle/>
          <a:p>
            <a:pPr marL="0" lvl="1"/>
            <a:endParaRPr lang="en-US" sz="1000" dirty="0" smtClean="0"/>
          </a:p>
          <a:p>
            <a:pPr marL="0" lvl="1"/>
            <a:r>
              <a:rPr lang="en-US" sz="1000" dirty="0" smtClean="0"/>
              <a:t>SQL&gt; /* STARTUP OPEN on PRIMARY, STARTUP MOUNT on STANDBY */</a:t>
            </a:r>
          </a:p>
          <a:p>
            <a:pPr marL="0" lvl="1"/>
            <a:r>
              <a:rPr lang="en-US" sz="1000" dirty="0" smtClean="0"/>
              <a:t>SQL&gt; </a:t>
            </a:r>
            <a:r>
              <a:rPr lang="en-US" sz="1000" dirty="0" smtClean="0"/>
              <a:t>alter system set </a:t>
            </a:r>
            <a:r>
              <a:rPr lang="en-US" sz="1000" dirty="0" err="1" smtClean="0"/>
              <a:t>dg_broker_start</a:t>
            </a:r>
            <a:r>
              <a:rPr lang="en-US" sz="1000" dirty="0" smtClean="0"/>
              <a:t>= true scope=both;</a:t>
            </a:r>
          </a:p>
          <a:p>
            <a:pPr marL="0" lvl="1"/>
            <a:endParaRPr lang="en-US" sz="1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  <p:bldP spid="9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183880" cy="594360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chemeClr val="accent3"/>
                </a:solidFill>
              </a:rPr>
              <a:t>Create DGMGRL Configuration</a:t>
            </a:r>
            <a:endParaRPr lang="en-US" dirty="0">
              <a:solidFill>
                <a:schemeClr val="accent3"/>
              </a:solidFill>
            </a:endParaRPr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305800" cy="914400"/>
          </a:xfrm>
        </p:spPr>
        <p:txBody>
          <a:bodyPr>
            <a:normAutofit fontScale="92500" lnSpcReduction="10000"/>
          </a:bodyPr>
          <a:lstStyle/>
          <a:p>
            <a:pPr lvl="0">
              <a:defRPr/>
            </a:pPr>
            <a:r>
              <a:rPr lang="en-US" dirty="0" err="1" smtClean="0"/>
              <a:t>spfile</a:t>
            </a:r>
            <a:r>
              <a:rPr lang="en-US" dirty="0" smtClean="0"/>
              <a:t> in use &amp; </a:t>
            </a:r>
            <a:r>
              <a:rPr lang="en-US" dirty="0" err="1" smtClean="0"/>
              <a:t>dg_broker_start</a:t>
            </a:r>
            <a:r>
              <a:rPr lang="en-US" dirty="0" smtClean="0"/>
              <a:t>=true</a:t>
            </a:r>
          </a:p>
          <a:p>
            <a:pPr lvl="0">
              <a:defRPr/>
            </a:pPr>
            <a:r>
              <a:rPr lang="en-US" dirty="0" smtClean="0"/>
              <a:t>Primary: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09600" y="2029361"/>
            <a:ext cx="7848600" cy="1323439"/>
          </a:xfrm>
          <a:prstGeom prst="rect">
            <a:avLst/>
          </a:prstGeom>
          <a:solidFill>
            <a:srgbClr val="FFFFE1"/>
          </a:solidFill>
        </p:spPr>
        <p:txBody>
          <a:bodyPr wrap="square" rtlCol="0">
            <a:spAutoFit/>
          </a:bodyPr>
          <a:lstStyle/>
          <a:p>
            <a:pPr marL="0" lvl="1"/>
            <a:endParaRPr lang="en-US" sz="1000" dirty="0" smtClean="0"/>
          </a:p>
          <a:p>
            <a:pPr marL="0" lvl="1"/>
            <a:r>
              <a:rPr lang="en-US" sz="1000" dirty="0" smtClean="0"/>
              <a:t>$ORACLE_HOME/bin/</a:t>
            </a:r>
            <a:r>
              <a:rPr lang="en-US" sz="1000" dirty="0" err="1" smtClean="0"/>
              <a:t>dgmgrl</a:t>
            </a:r>
            <a:r>
              <a:rPr lang="en-US" sz="1000" dirty="0" smtClean="0"/>
              <a:t> /</a:t>
            </a:r>
          </a:p>
          <a:p>
            <a:pPr marL="0" lvl="1"/>
            <a:r>
              <a:rPr lang="en-US" sz="1000" dirty="0" smtClean="0"/>
              <a:t>DGMGRL for Linux: Version 10.2.0.4.0 </a:t>
            </a:r>
            <a:r>
              <a:rPr lang="en-US" sz="1000" dirty="0" smtClean="0"/>
              <a:t>– </a:t>
            </a:r>
            <a:r>
              <a:rPr lang="en-US" sz="1000" dirty="0" smtClean="0"/>
              <a:t>Production</a:t>
            </a:r>
          </a:p>
          <a:p>
            <a:pPr marL="0" lvl="1"/>
            <a:r>
              <a:rPr lang="en-US" sz="1000" dirty="0" smtClean="0"/>
              <a:t>Copyright </a:t>
            </a:r>
            <a:r>
              <a:rPr lang="en-US" sz="1000" dirty="0" smtClean="0"/>
              <a:t>(c) 2000, 2005, Oracle. All rights reserved.</a:t>
            </a:r>
          </a:p>
          <a:p>
            <a:pPr marL="0" lvl="1"/>
            <a:endParaRPr lang="en-US" sz="1000" dirty="0" smtClean="0"/>
          </a:p>
          <a:p>
            <a:pPr marL="0" lvl="1"/>
            <a:r>
              <a:rPr lang="en-US" sz="1000" dirty="0" smtClean="0"/>
              <a:t>Welcome to DGMGRL, type "help" for information.</a:t>
            </a:r>
          </a:p>
          <a:p>
            <a:pPr marL="0" lvl="1"/>
            <a:r>
              <a:rPr lang="en-US" sz="1000" dirty="0" smtClean="0"/>
              <a:t>Connected</a:t>
            </a:r>
            <a:r>
              <a:rPr lang="en-US" sz="1000" dirty="0" smtClean="0"/>
              <a:t>.</a:t>
            </a:r>
          </a:p>
          <a:p>
            <a:pPr marL="0" lvl="1"/>
            <a:endParaRPr lang="en-US" sz="1000" dirty="0" smtClean="0"/>
          </a:p>
        </p:txBody>
      </p:sp>
      <p:sp>
        <p:nvSpPr>
          <p:cNvPr id="8" name="TextBox 7"/>
          <p:cNvSpPr txBox="1"/>
          <p:nvPr/>
        </p:nvSpPr>
        <p:spPr>
          <a:xfrm>
            <a:off x="609600" y="3505200"/>
            <a:ext cx="7848600" cy="1015663"/>
          </a:xfrm>
          <a:prstGeom prst="rect">
            <a:avLst/>
          </a:prstGeom>
          <a:solidFill>
            <a:srgbClr val="FFFFE1"/>
          </a:solidFill>
        </p:spPr>
        <p:txBody>
          <a:bodyPr wrap="square" rtlCol="0">
            <a:spAutoFit/>
          </a:bodyPr>
          <a:lstStyle/>
          <a:p>
            <a:pPr marL="0" lvl="1"/>
            <a:endParaRPr lang="en-US" sz="1000" dirty="0" smtClean="0"/>
          </a:p>
          <a:p>
            <a:pPr marL="0" lvl="1"/>
            <a:r>
              <a:rPr lang="en-US" sz="1000" dirty="0" smtClean="0"/>
              <a:t>DGMGRL</a:t>
            </a:r>
            <a:r>
              <a:rPr lang="en-US" sz="1000" dirty="0" smtClean="0"/>
              <a:t>&gt; create configuration '</a:t>
            </a:r>
            <a:r>
              <a:rPr lang="en-US" sz="1000" dirty="0" err="1" smtClean="0"/>
              <a:t>FSFOsnowy</a:t>
            </a:r>
            <a:r>
              <a:rPr lang="en-US" sz="1000" dirty="0" smtClean="0"/>
              <a:t>' as</a:t>
            </a:r>
          </a:p>
          <a:p>
            <a:pPr marL="0" lvl="1"/>
            <a:r>
              <a:rPr lang="en-US" sz="1000" dirty="0" smtClean="0"/>
              <a:t>&gt; primary database is '</a:t>
            </a:r>
            <a:r>
              <a:rPr lang="en-US" sz="1000" dirty="0" err="1" smtClean="0"/>
              <a:t>snowy_a</a:t>
            </a:r>
            <a:r>
              <a:rPr lang="en-US" sz="1000" dirty="0" smtClean="0"/>
              <a:t>'</a:t>
            </a:r>
          </a:p>
          <a:p>
            <a:pPr marL="0" lvl="1"/>
            <a:r>
              <a:rPr lang="en-US" sz="1000" dirty="0" smtClean="0"/>
              <a:t>&gt; connect identifier is </a:t>
            </a:r>
            <a:r>
              <a:rPr lang="en-US" sz="1000" dirty="0" err="1" smtClean="0"/>
              <a:t>snowy_a.ahgvm</a:t>
            </a:r>
            <a:r>
              <a:rPr lang="en-US" sz="1000" dirty="0" smtClean="0"/>
              <a:t>;</a:t>
            </a:r>
          </a:p>
          <a:p>
            <a:pPr marL="0" lvl="1"/>
            <a:r>
              <a:rPr lang="en-US" sz="1000" dirty="0" smtClean="0"/>
              <a:t>Configuration "</a:t>
            </a:r>
            <a:r>
              <a:rPr lang="en-US" sz="1000" dirty="0" err="1" smtClean="0"/>
              <a:t>FSFOsnowy</a:t>
            </a:r>
            <a:r>
              <a:rPr lang="en-US" sz="1000" dirty="0" smtClean="0"/>
              <a:t>" created with primary database "</a:t>
            </a:r>
            <a:r>
              <a:rPr lang="en-US" sz="1000" dirty="0" err="1" smtClean="0"/>
              <a:t>snowy_a</a:t>
            </a:r>
            <a:r>
              <a:rPr lang="en-US" sz="1000" dirty="0" smtClean="0"/>
              <a:t>"</a:t>
            </a:r>
          </a:p>
          <a:p>
            <a:pPr marL="0" lvl="1"/>
            <a:endParaRPr lang="en-US" sz="1000" dirty="0" smtClean="0"/>
          </a:p>
        </p:txBody>
      </p:sp>
      <p:sp>
        <p:nvSpPr>
          <p:cNvPr id="10" name="TextBox 9"/>
          <p:cNvSpPr txBox="1"/>
          <p:nvPr/>
        </p:nvSpPr>
        <p:spPr>
          <a:xfrm>
            <a:off x="609600" y="4648200"/>
            <a:ext cx="7848600" cy="1015663"/>
          </a:xfrm>
          <a:prstGeom prst="rect">
            <a:avLst/>
          </a:prstGeom>
          <a:solidFill>
            <a:srgbClr val="FFFFE1"/>
          </a:solidFill>
        </p:spPr>
        <p:txBody>
          <a:bodyPr wrap="square" rtlCol="0">
            <a:spAutoFit/>
          </a:bodyPr>
          <a:lstStyle/>
          <a:p>
            <a:pPr marL="0" lvl="1"/>
            <a:endParaRPr lang="en-US" sz="1000" dirty="0" smtClean="0"/>
          </a:p>
          <a:p>
            <a:pPr marL="0" lvl="1"/>
            <a:r>
              <a:rPr lang="en-US" sz="1000" dirty="0" smtClean="0"/>
              <a:t>DGMGRL</a:t>
            </a:r>
            <a:r>
              <a:rPr lang="en-US" sz="1000" dirty="0" smtClean="0"/>
              <a:t>&gt; add database '</a:t>
            </a:r>
            <a:r>
              <a:rPr lang="en-US" sz="1000" dirty="0" err="1" smtClean="0"/>
              <a:t>snowy_b</a:t>
            </a:r>
            <a:r>
              <a:rPr lang="en-US" sz="1000" dirty="0" smtClean="0"/>
              <a:t>' as</a:t>
            </a:r>
          </a:p>
          <a:p>
            <a:pPr marL="0" lvl="1"/>
            <a:r>
              <a:rPr lang="en-US" sz="1000" dirty="0" smtClean="0"/>
              <a:t>&gt; connect identifier is </a:t>
            </a:r>
            <a:r>
              <a:rPr lang="en-US" sz="1000" dirty="0" err="1" smtClean="0"/>
              <a:t>snowy_b.ahgvm</a:t>
            </a:r>
            <a:endParaRPr lang="en-US" sz="1000" dirty="0" smtClean="0"/>
          </a:p>
          <a:p>
            <a:pPr marL="0" lvl="1"/>
            <a:r>
              <a:rPr lang="en-US" sz="1000" dirty="0" smtClean="0"/>
              <a:t>&gt; maintained as physical;</a:t>
            </a:r>
          </a:p>
          <a:p>
            <a:pPr marL="0" lvl="1"/>
            <a:r>
              <a:rPr lang="en-US" sz="1000" dirty="0" smtClean="0"/>
              <a:t>Database "</a:t>
            </a:r>
            <a:r>
              <a:rPr lang="en-US" sz="1000" dirty="0" err="1" smtClean="0"/>
              <a:t>snowy_b</a:t>
            </a:r>
            <a:r>
              <a:rPr lang="en-US" sz="1000" dirty="0" smtClean="0"/>
              <a:t>" </a:t>
            </a:r>
            <a:r>
              <a:rPr lang="en-US" sz="1000" dirty="0" smtClean="0"/>
              <a:t>added</a:t>
            </a:r>
          </a:p>
          <a:p>
            <a:pPr marL="0" lvl="1"/>
            <a:endParaRPr lang="en-US" sz="1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8" grpId="0" animBg="1"/>
      <p:bldP spid="10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183880" cy="594360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chemeClr val="accent3"/>
                </a:solidFill>
              </a:rPr>
              <a:t>Show DGMGRL Configuration</a:t>
            </a:r>
            <a:endParaRPr lang="en-US" dirty="0">
              <a:solidFill>
                <a:schemeClr val="accent3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09600" y="1066800"/>
            <a:ext cx="7848600" cy="2400657"/>
          </a:xfrm>
          <a:prstGeom prst="rect">
            <a:avLst/>
          </a:prstGeom>
          <a:solidFill>
            <a:srgbClr val="FFFFE1"/>
          </a:solidFill>
        </p:spPr>
        <p:txBody>
          <a:bodyPr wrap="square" rtlCol="0">
            <a:spAutoFit/>
          </a:bodyPr>
          <a:lstStyle/>
          <a:p>
            <a:pPr marL="0" lvl="1"/>
            <a:endParaRPr lang="en-US" sz="1000" dirty="0" smtClean="0"/>
          </a:p>
          <a:p>
            <a:pPr marL="0" lvl="1"/>
            <a:r>
              <a:rPr lang="en-US" sz="1000" dirty="0" smtClean="0"/>
              <a:t>DGMGRL</a:t>
            </a:r>
            <a:r>
              <a:rPr lang="en-US" sz="1000" dirty="0" smtClean="0"/>
              <a:t>&gt; show configuration</a:t>
            </a:r>
          </a:p>
          <a:p>
            <a:pPr marL="0" lvl="1"/>
            <a:endParaRPr lang="en-US" sz="1000" dirty="0" smtClean="0"/>
          </a:p>
          <a:p>
            <a:pPr marL="0" lvl="1"/>
            <a:r>
              <a:rPr lang="en-US" sz="1000" dirty="0" smtClean="0"/>
              <a:t>Configuration</a:t>
            </a:r>
          </a:p>
          <a:p>
            <a:pPr marL="0" lvl="1"/>
            <a:r>
              <a:rPr lang="en-US" sz="1000" dirty="0" smtClean="0"/>
              <a:t>  Name:                </a:t>
            </a:r>
            <a:r>
              <a:rPr lang="en-US" sz="1000" dirty="0" err="1" smtClean="0"/>
              <a:t>FSFOsnowy</a:t>
            </a:r>
            <a:endParaRPr lang="en-US" sz="1000" dirty="0" smtClean="0"/>
          </a:p>
          <a:p>
            <a:pPr marL="0" lvl="1"/>
            <a:r>
              <a:rPr lang="en-US" sz="1000" dirty="0" smtClean="0"/>
              <a:t>  Enabled:             NO</a:t>
            </a:r>
          </a:p>
          <a:p>
            <a:pPr marL="0" lvl="1"/>
            <a:r>
              <a:rPr lang="en-US" sz="1000" dirty="0" smtClean="0"/>
              <a:t>  Protection Mode:     </a:t>
            </a:r>
            <a:r>
              <a:rPr lang="en-US" sz="1000" dirty="0" err="1" smtClean="0"/>
              <a:t>MaxPerformance</a:t>
            </a:r>
            <a:endParaRPr lang="en-US" sz="1000" dirty="0" smtClean="0"/>
          </a:p>
          <a:p>
            <a:pPr marL="0" lvl="1"/>
            <a:r>
              <a:rPr lang="en-US" sz="1000" dirty="0" smtClean="0"/>
              <a:t>  Fast-Start Failover: DISABLED</a:t>
            </a:r>
          </a:p>
          <a:p>
            <a:pPr marL="0" lvl="1"/>
            <a:r>
              <a:rPr lang="en-US" sz="1000" dirty="0" smtClean="0"/>
              <a:t>  Databases:</a:t>
            </a:r>
          </a:p>
          <a:p>
            <a:pPr marL="0" lvl="1"/>
            <a:r>
              <a:rPr lang="en-US" sz="1000" dirty="0" smtClean="0"/>
              <a:t>    </a:t>
            </a:r>
            <a:r>
              <a:rPr lang="en-US" sz="1000" dirty="0" err="1" smtClean="0"/>
              <a:t>snowy_a</a:t>
            </a:r>
            <a:r>
              <a:rPr lang="en-US" sz="1000" dirty="0" smtClean="0"/>
              <a:t> - Primary database</a:t>
            </a:r>
          </a:p>
          <a:p>
            <a:pPr marL="0" lvl="1"/>
            <a:r>
              <a:rPr lang="en-US" sz="1000" dirty="0" smtClean="0"/>
              <a:t>    </a:t>
            </a:r>
            <a:r>
              <a:rPr lang="en-US" sz="1000" dirty="0" err="1" smtClean="0"/>
              <a:t>snowy_b</a:t>
            </a:r>
            <a:r>
              <a:rPr lang="en-US" sz="1000" dirty="0" smtClean="0"/>
              <a:t> - Physical standby database</a:t>
            </a:r>
          </a:p>
          <a:p>
            <a:pPr marL="0" lvl="1"/>
            <a:endParaRPr lang="en-US" sz="1000" dirty="0" smtClean="0"/>
          </a:p>
          <a:p>
            <a:pPr marL="0" lvl="1"/>
            <a:r>
              <a:rPr lang="en-US" sz="1000" dirty="0" smtClean="0"/>
              <a:t>Current status for "</a:t>
            </a:r>
            <a:r>
              <a:rPr lang="en-US" sz="1000" dirty="0" err="1" smtClean="0"/>
              <a:t>FSFOsnowy</a:t>
            </a:r>
            <a:r>
              <a:rPr lang="en-US" sz="1000" dirty="0" smtClean="0"/>
              <a:t>":</a:t>
            </a:r>
          </a:p>
          <a:p>
            <a:pPr marL="0" lvl="1"/>
            <a:r>
              <a:rPr lang="en-US" sz="1000" dirty="0" smtClean="0"/>
              <a:t>DISABLED</a:t>
            </a:r>
          </a:p>
          <a:p>
            <a:pPr marL="0" lvl="1"/>
            <a:endParaRPr lang="en-US" sz="1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183880" cy="594360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chemeClr val="accent3"/>
                </a:solidFill>
              </a:rPr>
              <a:t>Show </a:t>
            </a:r>
            <a:r>
              <a:rPr lang="en-US" dirty="0" err="1" smtClean="0">
                <a:solidFill>
                  <a:schemeClr val="accent3"/>
                </a:solidFill>
              </a:rPr>
              <a:t>snowy_a</a:t>
            </a:r>
            <a:r>
              <a:rPr lang="en-US" dirty="0" smtClean="0">
                <a:solidFill>
                  <a:schemeClr val="accent3"/>
                </a:solidFill>
              </a:rPr>
              <a:t> Configuration I</a:t>
            </a:r>
            <a:endParaRPr lang="en-US" dirty="0">
              <a:solidFill>
                <a:schemeClr val="accent3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09600" y="1066800"/>
            <a:ext cx="7848600" cy="4555093"/>
          </a:xfrm>
          <a:prstGeom prst="rect">
            <a:avLst/>
          </a:prstGeom>
          <a:solidFill>
            <a:srgbClr val="FFFFE1"/>
          </a:solidFill>
        </p:spPr>
        <p:txBody>
          <a:bodyPr wrap="square" rtlCol="0">
            <a:spAutoFit/>
          </a:bodyPr>
          <a:lstStyle/>
          <a:p>
            <a:pPr marL="0" lvl="1"/>
            <a:r>
              <a:rPr lang="en-US" sz="1000" dirty="0" smtClean="0"/>
              <a:t>DGMGRL&gt; show database verbose </a:t>
            </a:r>
            <a:r>
              <a:rPr lang="en-US" sz="1000" dirty="0" err="1" smtClean="0"/>
              <a:t>snowy_a</a:t>
            </a:r>
            <a:endParaRPr lang="en-US" sz="1000" dirty="0" smtClean="0"/>
          </a:p>
          <a:p>
            <a:pPr marL="0" lvl="1"/>
            <a:endParaRPr lang="en-US" sz="1000" dirty="0" smtClean="0"/>
          </a:p>
          <a:p>
            <a:pPr marL="0" lvl="1"/>
            <a:r>
              <a:rPr lang="en-US" sz="1000" dirty="0" smtClean="0"/>
              <a:t>Database</a:t>
            </a:r>
          </a:p>
          <a:p>
            <a:pPr marL="0" lvl="1"/>
            <a:r>
              <a:rPr lang="en-US" sz="1000" dirty="0" smtClean="0"/>
              <a:t>  Name:            </a:t>
            </a:r>
            <a:r>
              <a:rPr lang="en-US" sz="1000" dirty="0" err="1" smtClean="0"/>
              <a:t>snowy_a</a:t>
            </a:r>
            <a:endParaRPr lang="en-US" sz="1000" dirty="0" smtClean="0"/>
          </a:p>
          <a:p>
            <a:pPr marL="0" lvl="1"/>
            <a:r>
              <a:rPr lang="en-US" sz="1000" dirty="0" smtClean="0"/>
              <a:t>  Role:            PRIMARY</a:t>
            </a:r>
          </a:p>
          <a:p>
            <a:pPr marL="0" lvl="1"/>
            <a:r>
              <a:rPr lang="en-US" sz="1000" dirty="0" smtClean="0"/>
              <a:t>  Enabled:         NO</a:t>
            </a:r>
          </a:p>
          <a:p>
            <a:pPr marL="0" lvl="1"/>
            <a:r>
              <a:rPr lang="en-US" sz="1000" dirty="0" smtClean="0"/>
              <a:t>  Intended State:  OFFLINE</a:t>
            </a:r>
          </a:p>
          <a:p>
            <a:pPr marL="0" lvl="1"/>
            <a:r>
              <a:rPr lang="en-US" sz="1000" dirty="0" smtClean="0"/>
              <a:t>  Instance(s):</a:t>
            </a:r>
          </a:p>
          <a:p>
            <a:pPr marL="0" lvl="1"/>
            <a:r>
              <a:rPr lang="en-US" sz="1000" dirty="0" smtClean="0"/>
              <a:t>    snowy</a:t>
            </a:r>
          </a:p>
          <a:p>
            <a:pPr marL="0" lvl="1"/>
            <a:endParaRPr lang="en-US" sz="1000" dirty="0" smtClean="0"/>
          </a:p>
          <a:p>
            <a:pPr marL="0" lvl="1"/>
            <a:r>
              <a:rPr lang="en-US" sz="1000" dirty="0" smtClean="0"/>
              <a:t>  Properties:</a:t>
            </a:r>
          </a:p>
          <a:p>
            <a:pPr marL="0" lvl="1"/>
            <a:r>
              <a:rPr lang="en-US" sz="1000" dirty="0" smtClean="0"/>
              <a:t>    </a:t>
            </a:r>
            <a:r>
              <a:rPr lang="en-US" sz="1000" dirty="0" err="1" smtClean="0"/>
              <a:t>InitialConnectIdentifier</a:t>
            </a:r>
            <a:r>
              <a:rPr lang="en-US" sz="1000" dirty="0" smtClean="0"/>
              <a:t>        = '</a:t>
            </a:r>
            <a:r>
              <a:rPr lang="en-US" sz="1000" dirty="0" err="1" smtClean="0"/>
              <a:t>snowy_a.ahgvm</a:t>
            </a:r>
            <a:r>
              <a:rPr lang="en-US" sz="1000" dirty="0" smtClean="0"/>
              <a:t>'</a:t>
            </a:r>
          </a:p>
          <a:p>
            <a:pPr marL="0" lvl="1"/>
            <a:r>
              <a:rPr lang="en-US" sz="1000" dirty="0" smtClean="0"/>
              <a:t>    </a:t>
            </a:r>
            <a:r>
              <a:rPr lang="en-US" sz="1000" dirty="0" err="1" smtClean="0"/>
              <a:t>ObserverConnectIdentifier</a:t>
            </a:r>
            <a:r>
              <a:rPr lang="en-US" sz="1000" dirty="0" smtClean="0"/>
              <a:t>       = ''</a:t>
            </a:r>
          </a:p>
          <a:p>
            <a:pPr marL="0" lvl="1"/>
            <a:r>
              <a:rPr lang="en-US" sz="1000" dirty="0" smtClean="0"/>
              <a:t>    </a:t>
            </a:r>
            <a:r>
              <a:rPr lang="en-US" sz="1000" b="1" dirty="0" err="1" smtClean="0">
                <a:solidFill>
                  <a:srgbClr val="FF0000"/>
                </a:solidFill>
              </a:rPr>
              <a:t>LogXptMode</a:t>
            </a:r>
            <a:r>
              <a:rPr lang="en-US" sz="1000" b="1" dirty="0" smtClean="0">
                <a:solidFill>
                  <a:srgbClr val="FF0000"/>
                </a:solidFill>
              </a:rPr>
              <a:t>                      = 'ASYNC'</a:t>
            </a:r>
          </a:p>
          <a:p>
            <a:pPr marL="0" lvl="1"/>
            <a:r>
              <a:rPr lang="en-US" sz="1000" dirty="0" smtClean="0"/>
              <a:t>    Dependency                      = ''</a:t>
            </a:r>
          </a:p>
          <a:p>
            <a:pPr marL="0" lvl="1"/>
            <a:r>
              <a:rPr lang="en-US" sz="1000" dirty="0" smtClean="0"/>
              <a:t>    </a:t>
            </a:r>
            <a:r>
              <a:rPr lang="en-US" sz="1000" dirty="0" err="1" smtClean="0"/>
              <a:t>DelayMins</a:t>
            </a:r>
            <a:r>
              <a:rPr lang="en-US" sz="1000" dirty="0" smtClean="0"/>
              <a:t>                       = '0'</a:t>
            </a:r>
          </a:p>
          <a:p>
            <a:pPr marL="0" lvl="1"/>
            <a:r>
              <a:rPr lang="en-US" sz="1000" dirty="0" smtClean="0"/>
              <a:t>    Binding                         = 'OPTIONAL'</a:t>
            </a:r>
          </a:p>
          <a:p>
            <a:pPr marL="0" lvl="1"/>
            <a:r>
              <a:rPr lang="en-US" sz="1000" dirty="0" smtClean="0"/>
              <a:t>    </a:t>
            </a:r>
            <a:r>
              <a:rPr lang="en-US" sz="1000" dirty="0" err="1" smtClean="0"/>
              <a:t>MaxFailure</a:t>
            </a:r>
            <a:r>
              <a:rPr lang="en-US" sz="1000" dirty="0" smtClean="0"/>
              <a:t>                      = '0'</a:t>
            </a:r>
          </a:p>
          <a:p>
            <a:pPr marL="0" lvl="1"/>
            <a:r>
              <a:rPr lang="en-US" sz="1000" dirty="0" smtClean="0"/>
              <a:t>    </a:t>
            </a:r>
            <a:r>
              <a:rPr lang="en-US" sz="1000" dirty="0" err="1" smtClean="0"/>
              <a:t>MaxConnections</a:t>
            </a:r>
            <a:r>
              <a:rPr lang="en-US" sz="1000" dirty="0" smtClean="0"/>
              <a:t>                  = '1'</a:t>
            </a:r>
          </a:p>
          <a:p>
            <a:pPr marL="0" lvl="1"/>
            <a:r>
              <a:rPr lang="en-US" sz="1000" dirty="0" smtClean="0"/>
              <a:t>    </a:t>
            </a:r>
            <a:r>
              <a:rPr lang="en-US" sz="1000" dirty="0" err="1" smtClean="0"/>
              <a:t>ReopenSecs</a:t>
            </a:r>
            <a:r>
              <a:rPr lang="en-US" sz="1000" dirty="0" smtClean="0"/>
              <a:t>                      = '300'</a:t>
            </a:r>
          </a:p>
          <a:p>
            <a:pPr marL="0" lvl="1"/>
            <a:r>
              <a:rPr lang="en-US" sz="1000" dirty="0" smtClean="0"/>
              <a:t>    </a:t>
            </a:r>
            <a:r>
              <a:rPr lang="en-US" sz="1000" b="1" dirty="0" err="1" smtClean="0">
                <a:solidFill>
                  <a:srgbClr val="FF0000"/>
                </a:solidFill>
              </a:rPr>
              <a:t>NetTimeout</a:t>
            </a:r>
            <a:r>
              <a:rPr lang="en-US" sz="1000" b="1" dirty="0" smtClean="0">
                <a:solidFill>
                  <a:srgbClr val="FF0000"/>
                </a:solidFill>
              </a:rPr>
              <a:t>                      = '180'</a:t>
            </a:r>
          </a:p>
          <a:p>
            <a:pPr marL="0" lvl="1"/>
            <a:r>
              <a:rPr lang="en-US" sz="1000" dirty="0" smtClean="0"/>
              <a:t>    </a:t>
            </a:r>
            <a:r>
              <a:rPr lang="en-US" sz="1000" dirty="0" err="1" smtClean="0"/>
              <a:t>LogShipping</a:t>
            </a:r>
            <a:r>
              <a:rPr lang="en-US" sz="1000" dirty="0" smtClean="0"/>
              <a:t>                     = 'ON'</a:t>
            </a:r>
          </a:p>
          <a:p>
            <a:pPr marL="0" lvl="1"/>
            <a:r>
              <a:rPr lang="en-US" sz="1000" dirty="0" smtClean="0"/>
              <a:t>    </a:t>
            </a:r>
            <a:r>
              <a:rPr lang="en-US" sz="1000" dirty="0" err="1" smtClean="0"/>
              <a:t>PreferredApplyInstance</a:t>
            </a:r>
            <a:r>
              <a:rPr lang="en-US" sz="1000" dirty="0" smtClean="0"/>
              <a:t>          = ''</a:t>
            </a:r>
          </a:p>
          <a:p>
            <a:pPr marL="0" lvl="1"/>
            <a:r>
              <a:rPr lang="en-US" sz="1000" dirty="0" smtClean="0"/>
              <a:t>    </a:t>
            </a:r>
            <a:r>
              <a:rPr lang="en-US" sz="1000" dirty="0" err="1" smtClean="0"/>
              <a:t>ApplyInstanceTimeout</a:t>
            </a:r>
            <a:r>
              <a:rPr lang="en-US" sz="1000" dirty="0" smtClean="0"/>
              <a:t>            = '0'</a:t>
            </a:r>
          </a:p>
          <a:p>
            <a:pPr marL="0" lvl="1"/>
            <a:r>
              <a:rPr lang="en-US" sz="1000" dirty="0" smtClean="0"/>
              <a:t>    </a:t>
            </a:r>
            <a:r>
              <a:rPr lang="en-US" sz="1000" dirty="0" err="1" smtClean="0"/>
              <a:t>ApplyParallel</a:t>
            </a:r>
            <a:r>
              <a:rPr lang="en-US" sz="1000" dirty="0" smtClean="0"/>
              <a:t>                   = 'AUTO'</a:t>
            </a:r>
          </a:p>
          <a:p>
            <a:pPr marL="0" lvl="1"/>
            <a:r>
              <a:rPr lang="en-US" sz="1000" dirty="0" smtClean="0"/>
              <a:t>    </a:t>
            </a:r>
            <a:r>
              <a:rPr lang="en-US" sz="1000" dirty="0" err="1" smtClean="0"/>
              <a:t>StandbyFileManagement</a:t>
            </a:r>
            <a:r>
              <a:rPr lang="en-US" sz="1000" dirty="0" smtClean="0"/>
              <a:t>           = 'auto'</a:t>
            </a:r>
          </a:p>
          <a:p>
            <a:pPr marL="0" lvl="1"/>
            <a:r>
              <a:rPr lang="en-US" sz="1000" dirty="0" smtClean="0"/>
              <a:t>    </a:t>
            </a:r>
            <a:r>
              <a:rPr lang="en-US" sz="1000" dirty="0" err="1" smtClean="0"/>
              <a:t>ArchiveLagTarget</a:t>
            </a:r>
            <a:r>
              <a:rPr lang="en-US" sz="1000" dirty="0" smtClean="0"/>
              <a:t>                = </a:t>
            </a:r>
            <a:r>
              <a:rPr lang="en-US" sz="1000" dirty="0" smtClean="0"/>
              <a:t>'0’</a:t>
            </a:r>
          </a:p>
          <a:p>
            <a:pPr marL="0" lvl="1"/>
            <a:endParaRPr lang="en-US" sz="1000" dirty="0" smtClean="0"/>
          </a:p>
        </p:txBody>
      </p:sp>
      <p:sp>
        <p:nvSpPr>
          <p:cNvPr id="5" name="TextBox 4"/>
          <p:cNvSpPr txBox="1"/>
          <p:nvPr/>
        </p:nvSpPr>
        <p:spPr>
          <a:xfrm>
            <a:off x="6553200" y="5329535"/>
            <a:ext cx="2057400" cy="461665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1200" b="1" dirty="0" smtClean="0">
                <a:solidFill>
                  <a:schemeClr val="bg1"/>
                </a:solidFill>
              </a:rPr>
              <a:t>Continues  on </a:t>
            </a:r>
            <a:endParaRPr lang="en-US" sz="1200" b="1" dirty="0" smtClean="0">
              <a:solidFill>
                <a:schemeClr val="bg1"/>
              </a:solidFill>
            </a:endParaRPr>
          </a:p>
          <a:p>
            <a:pPr algn="ctr"/>
            <a:r>
              <a:rPr lang="en-US" sz="1200" b="1" dirty="0" smtClean="0">
                <a:solidFill>
                  <a:schemeClr val="bg1"/>
                </a:solidFill>
              </a:rPr>
              <a:t>Next </a:t>
            </a:r>
            <a:r>
              <a:rPr lang="en-US" sz="1200" b="1" dirty="0" smtClean="0">
                <a:solidFill>
                  <a:schemeClr val="bg1"/>
                </a:solidFill>
              </a:rPr>
              <a:t>Slide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tabLst>
                <a:tab pos="6059488" algn="l"/>
              </a:tabLst>
            </a:pPr>
            <a:r>
              <a:rPr lang="en-US" sz="2000" dirty="0" smtClean="0"/>
              <a:t>Redo</a:t>
            </a:r>
          </a:p>
          <a:p>
            <a:r>
              <a:rPr lang="en-US" sz="2000" dirty="0" smtClean="0"/>
              <a:t>Archive Logs</a:t>
            </a:r>
          </a:p>
          <a:p>
            <a:r>
              <a:rPr lang="en-US" sz="2000" dirty="0" smtClean="0"/>
              <a:t>Transport</a:t>
            </a:r>
          </a:p>
          <a:p>
            <a:r>
              <a:rPr lang="en-US" sz="2000" dirty="0" smtClean="0"/>
              <a:t>Manual Recovery</a:t>
            </a:r>
          </a:p>
          <a:p>
            <a:r>
              <a:rPr lang="en-US" sz="2000" dirty="0" smtClean="0"/>
              <a:t>Manual Switch/Fail Over</a:t>
            </a:r>
          </a:p>
        </p:txBody>
      </p:sp>
      <p:grpSp>
        <p:nvGrpSpPr>
          <p:cNvPr id="82" name="Group 81"/>
          <p:cNvGrpSpPr/>
          <p:nvPr/>
        </p:nvGrpSpPr>
        <p:grpSpPr>
          <a:xfrm>
            <a:off x="685800" y="3048000"/>
            <a:ext cx="4038600" cy="2590800"/>
            <a:chOff x="685800" y="3048000"/>
            <a:chExt cx="4038600" cy="2590800"/>
          </a:xfrm>
        </p:grpSpPr>
        <p:sp>
          <p:nvSpPr>
            <p:cNvPr id="23" name="Rounded Rectangle 22"/>
            <p:cNvSpPr/>
            <p:nvPr/>
          </p:nvSpPr>
          <p:spPr>
            <a:xfrm>
              <a:off x="685800" y="3048000"/>
              <a:ext cx="4038600" cy="2590800"/>
            </a:xfrm>
            <a:prstGeom prst="round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" name="Flowchart: Magnetic Disk 3"/>
            <p:cNvSpPr/>
            <p:nvPr/>
          </p:nvSpPr>
          <p:spPr>
            <a:xfrm>
              <a:off x="838200" y="3962400"/>
              <a:ext cx="685800" cy="762000"/>
            </a:xfrm>
            <a:prstGeom prst="flowChartMagneticDisk">
              <a:avLst/>
            </a:prstGeom>
          </p:spPr>
          <p:style>
            <a:lnRef idx="3">
              <a:schemeClr val="lt1"/>
            </a:lnRef>
            <a:fillRef idx="1">
              <a:schemeClr val="accent4"/>
            </a:fillRef>
            <a:effectRef idx="1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DB</a:t>
              </a:r>
              <a:endParaRPr lang="en-US" dirty="0"/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1066800" y="5257800"/>
              <a:ext cx="28956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 smtClean="0"/>
                <a:t>PRIMARY DB</a:t>
              </a:r>
              <a:endParaRPr lang="en-US" b="1" dirty="0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solidFill>
                  <a:schemeClr val="accent3"/>
                </a:solidFill>
              </a:rPr>
              <a:t>Standby Database</a:t>
            </a:r>
            <a:endParaRPr lang="en-US" dirty="0">
              <a:solidFill>
                <a:schemeClr val="accent3"/>
              </a:solidFill>
            </a:endParaRPr>
          </a:p>
        </p:txBody>
      </p:sp>
      <p:grpSp>
        <p:nvGrpSpPr>
          <p:cNvPr id="86" name="Group 85"/>
          <p:cNvGrpSpPr/>
          <p:nvPr/>
        </p:nvGrpSpPr>
        <p:grpSpPr>
          <a:xfrm>
            <a:off x="4648200" y="838200"/>
            <a:ext cx="4038600" cy="2590800"/>
            <a:chOff x="4572000" y="914400"/>
            <a:chExt cx="4038600" cy="2590800"/>
          </a:xfrm>
        </p:grpSpPr>
        <p:sp>
          <p:nvSpPr>
            <p:cNvPr id="33" name="Rounded Rectangle 32"/>
            <p:cNvSpPr/>
            <p:nvPr/>
          </p:nvSpPr>
          <p:spPr>
            <a:xfrm>
              <a:off x="4572000" y="914400"/>
              <a:ext cx="4038600" cy="2590800"/>
            </a:xfrm>
            <a:prstGeom prst="round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Flowchart: Magnetic Disk 33"/>
            <p:cNvSpPr/>
            <p:nvPr/>
          </p:nvSpPr>
          <p:spPr>
            <a:xfrm>
              <a:off x="7620000" y="1752600"/>
              <a:ext cx="685800" cy="762000"/>
            </a:xfrm>
            <a:prstGeom prst="flowChartMagneticDisk">
              <a:avLst/>
            </a:prstGeom>
          </p:spPr>
          <p:style>
            <a:lnRef idx="3">
              <a:schemeClr val="lt1"/>
            </a:lnRef>
            <a:fillRef idx="1">
              <a:schemeClr val="accent5"/>
            </a:fillRef>
            <a:effectRef idx="1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DB</a:t>
              </a:r>
              <a:endParaRPr lang="en-US" dirty="0"/>
            </a:p>
          </p:txBody>
        </p:sp>
        <p:sp>
          <p:nvSpPr>
            <p:cNvPr id="35" name="TextBox 34"/>
            <p:cNvSpPr txBox="1"/>
            <p:nvPr/>
          </p:nvSpPr>
          <p:spPr>
            <a:xfrm>
              <a:off x="4953000" y="3124200"/>
              <a:ext cx="28956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 smtClean="0"/>
                <a:t>STANDBY DB</a:t>
              </a:r>
              <a:endParaRPr lang="en-US" b="1" dirty="0"/>
            </a:p>
          </p:txBody>
        </p:sp>
      </p:grpSp>
      <p:grpSp>
        <p:nvGrpSpPr>
          <p:cNvPr id="48" name="Group 47"/>
          <p:cNvGrpSpPr/>
          <p:nvPr/>
        </p:nvGrpSpPr>
        <p:grpSpPr>
          <a:xfrm>
            <a:off x="6629400" y="2057400"/>
            <a:ext cx="1066800" cy="429399"/>
            <a:chOff x="6629400" y="2057400"/>
            <a:chExt cx="1066800" cy="429399"/>
          </a:xfrm>
        </p:grpSpPr>
        <p:cxnSp>
          <p:nvCxnSpPr>
            <p:cNvPr id="42" name="Straight Arrow Connector 41"/>
            <p:cNvCxnSpPr>
              <a:endCxn id="34" idx="2"/>
            </p:cNvCxnSpPr>
            <p:nvPr/>
          </p:nvCxnSpPr>
          <p:spPr>
            <a:xfrm>
              <a:off x="6705600" y="2057400"/>
              <a:ext cx="990600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44" name="TextBox 43"/>
            <p:cNvSpPr txBox="1"/>
            <p:nvPr/>
          </p:nvSpPr>
          <p:spPr>
            <a:xfrm>
              <a:off x="6629400" y="2209800"/>
              <a:ext cx="91440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b="1" dirty="0" smtClean="0"/>
                <a:t>apply</a:t>
              </a:r>
              <a:endParaRPr lang="en-US" sz="1200" b="1" dirty="0"/>
            </a:p>
          </p:txBody>
        </p:sp>
      </p:grpSp>
      <p:grpSp>
        <p:nvGrpSpPr>
          <p:cNvPr id="87" name="Group 86"/>
          <p:cNvGrpSpPr/>
          <p:nvPr/>
        </p:nvGrpSpPr>
        <p:grpSpPr>
          <a:xfrm>
            <a:off x="4038600" y="1676400"/>
            <a:ext cx="3657600" cy="3429000"/>
            <a:chOff x="4038600" y="1676400"/>
            <a:chExt cx="3657600" cy="3429000"/>
          </a:xfrm>
        </p:grpSpPr>
        <p:sp>
          <p:nvSpPr>
            <p:cNvPr id="37" name="TextBox 36"/>
            <p:cNvSpPr txBox="1"/>
            <p:nvPr/>
          </p:nvSpPr>
          <p:spPr>
            <a:xfrm>
              <a:off x="5715000" y="1676400"/>
              <a:ext cx="144780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b="1" dirty="0" smtClean="0"/>
                <a:t>Archive Logs</a:t>
              </a:r>
              <a:endParaRPr lang="en-US" sz="1200" b="1" dirty="0"/>
            </a:p>
          </p:txBody>
        </p:sp>
        <p:sp>
          <p:nvSpPr>
            <p:cNvPr id="40" name="Rounded Rectangle 39"/>
            <p:cNvSpPr/>
            <p:nvPr/>
          </p:nvSpPr>
          <p:spPr>
            <a:xfrm>
              <a:off x="6172200" y="1981200"/>
              <a:ext cx="457200" cy="304800"/>
            </a:xfrm>
            <a:prstGeom prst="roundRect">
              <a:avLst/>
            </a:prstGeom>
          </p:spPr>
          <p:style>
            <a:lnRef idx="3">
              <a:schemeClr val="lt1"/>
            </a:lnRef>
            <a:fillRef idx="1">
              <a:schemeClr val="accent3"/>
            </a:fillRef>
            <a:effectRef idx="1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 smtClean="0"/>
                <a:t>a</a:t>
              </a:r>
              <a:r>
                <a:rPr lang="en-US" sz="1400" baseline="-25000" dirty="0" smtClean="0"/>
                <a:t>1</a:t>
              </a:r>
              <a:endParaRPr lang="en-US" sz="1400" baseline="-25000" dirty="0"/>
            </a:p>
          </p:txBody>
        </p:sp>
        <p:sp>
          <p:nvSpPr>
            <p:cNvPr id="41" name="Rounded Rectangle 40"/>
            <p:cNvSpPr/>
            <p:nvPr/>
          </p:nvSpPr>
          <p:spPr>
            <a:xfrm>
              <a:off x="6172200" y="2438400"/>
              <a:ext cx="457200" cy="304800"/>
            </a:xfrm>
            <a:prstGeom prst="roundRect">
              <a:avLst/>
            </a:prstGeom>
          </p:spPr>
          <p:style>
            <a:lnRef idx="3">
              <a:schemeClr val="lt1"/>
            </a:lnRef>
            <a:fillRef idx="1">
              <a:schemeClr val="accent2"/>
            </a:fillRef>
            <a:effectRef idx="1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 smtClean="0"/>
                <a:t>a</a:t>
              </a:r>
              <a:r>
                <a:rPr lang="en-US" sz="1400" baseline="-25000" dirty="0" smtClean="0"/>
                <a:t>2</a:t>
              </a:r>
              <a:endParaRPr lang="en-US" sz="1400" baseline="-25000" dirty="0"/>
            </a:p>
          </p:txBody>
        </p:sp>
        <p:grpSp>
          <p:nvGrpSpPr>
            <p:cNvPr id="85" name="Group 84"/>
            <p:cNvGrpSpPr/>
            <p:nvPr/>
          </p:nvGrpSpPr>
          <p:grpSpPr>
            <a:xfrm>
              <a:off x="4038600" y="2590800"/>
              <a:ext cx="3657600" cy="2514600"/>
              <a:chOff x="4038600" y="2590800"/>
              <a:chExt cx="3657600" cy="2514600"/>
            </a:xfrm>
          </p:grpSpPr>
          <p:cxnSp>
            <p:nvCxnSpPr>
              <p:cNvPr id="54" name="Elbow Connector 53"/>
              <p:cNvCxnSpPr>
                <a:stCxn id="20" idx="3"/>
              </p:cNvCxnSpPr>
              <p:nvPr/>
            </p:nvCxnSpPr>
            <p:spPr>
              <a:xfrm>
                <a:off x="4038600" y="4114800"/>
                <a:ext cx="1676400" cy="762000"/>
              </a:xfrm>
              <a:prstGeom prst="bentConnector3">
                <a:avLst>
                  <a:gd name="adj1" fmla="val 30059"/>
                </a:avLst>
              </a:prstGeom>
              <a:ln>
                <a:tailEnd type="arrow"/>
              </a:ln>
            </p:spPr>
            <p:style>
              <a:lnRef idx="2">
                <a:schemeClr val="accent2"/>
              </a:lnRef>
              <a:fillRef idx="0">
                <a:schemeClr val="accent2"/>
              </a:fillRef>
              <a:effectRef idx="1">
                <a:schemeClr val="accent2"/>
              </a:effectRef>
              <a:fontRef idx="minor">
                <a:schemeClr val="tx1"/>
              </a:fontRef>
            </p:style>
          </p:cxnSp>
          <p:sp>
            <p:nvSpPr>
              <p:cNvPr id="63" name="Rounded Rectangle 62"/>
              <p:cNvSpPr/>
              <p:nvPr/>
            </p:nvSpPr>
            <p:spPr>
              <a:xfrm>
                <a:off x="5715000" y="3886200"/>
                <a:ext cx="1981200" cy="1219200"/>
              </a:xfrm>
              <a:prstGeom prst="roundRect">
                <a:avLst/>
              </a:prstGeom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b="1" dirty="0" smtClean="0"/>
                  <a:t>TRANSPORT</a:t>
                </a:r>
              </a:p>
              <a:p>
                <a:pPr algn="ctr"/>
                <a:r>
                  <a:rPr lang="en-US" dirty="0" err="1" smtClean="0"/>
                  <a:t>scp</a:t>
                </a:r>
                <a:r>
                  <a:rPr lang="en-US" dirty="0" smtClean="0"/>
                  <a:t>, ftp, </a:t>
                </a:r>
                <a:r>
                  <a:rPr lang="en-US" dirty="0" err="1" smtClean="0"/>
                  <a:t>nfs</a:t>
                </a:r>
                <a:endParaRPr lang="en-US" dirty="0"/>
              </a:p>
            </p:txBody>
          </p:sp>
          <p:cxnSp>
            <p:nvCxnSpPr>
              <p:cNvPr id="67" name="Elbow Connector 66"/>
              <p:cNvCxnSpPr>
                <a:stCxn id="63" idx="1"/>
              </p:cNvCxnSpPr>
              <p:nvPr/>
            </p:nvCxnSpPr>
            <p:spPr>
              <a:xfrm rot="10800000" flipH="1">
                <a:off x="5715000" y="2590800"/>
                <a:ext cx="457200" cy="1905000"/>
              </a:xfrm>
              <a:prstGeom prst="bentConnector4">
                <a:avLst>
                  <a:gd name="adj1" fmla="val -181183"/>
                  <a:gd name="adj2" fmla="val 100065"/>
                </a:avLst>
              </a:prstGeom>
              <a:ln>
                <a:tailEnd type="arrow"/>
              </a:ln>
            </p:spPr>
            <p:style>
              <a:lnRef idx="2">
                <a:schemeClr val="accent2"/>
              </a:lnRef>
              <a:fillRef idx="0">
                <a:schemeClr val="accent2"/>
              </a:fillRef>
              <a:effectRef idx="1">
                <a:schemeClr val="accent2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84" name="Group 83"/>
          <p:cNvGrpSpPr/>
          <p:nvPr/>
        </p:nvGrpSpPr>
        <p:grpSpPr>
          <a:xfrm>
            <a:off x="2590800" y="3200400"/>
            <a:ext cx="1981200" cy="1524000"/>
            <a:chOff x="2590800" y="3200400"/>
            <a:chExt cx="1981200" cy="1524000"/>
          </a:xfrm>
        </p:grpSpPr>
        <p:sp>
          <p:nvSpPr>
            <p:cNvPr id="19" name="TextBox 18"/>
            <p:cNvSpPr txBox="1"/>
            <p:nvPr/>
          </p:nvSpPr>
          <p:spPr>
            <a:xfrm>
              <a:off x="3124200" y="3200400"/>
              <a:ext cx="144780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b="1" dirty="0" smtClean="0"/>
                <a:t>Archive Logs</a:t>
              </a:r>
              <a:endParaRPr lang="en-US" sz="1200" b="1" dirty="0"/>
            </a:p>
          </p:txBody>
        </p:sp>
        <p:cxnSp>
          <p:nvCxnSpPr>
            <p:cNvPr id="14" name="Straight Arrow Connector 13"/>
            <p:cNvCxnSpPr/>
            <p:nvPr/>
          </p:nvCxnSpPr>
          <p:spPr>
            <a:xfrm>
              <a:off x="2590800" y="4572000"/>
              <a:ext cx="990600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17" name="TextBox 16"/>
            <p:cNvSpPr txBox="1"/>
            <p:nvPr/>
          </p:nvSpPr>
          <p:spPr>
            <a:xfrm>
              <a:off x="2667000" y="4267200"/>
              <a:ext cx="60960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b="1" dirty="0" smtClean="0"/>
                <a:t>arc0</a:t>
              </a:r>
              <a:endParaRPr lang="en-US" sz="1200" b="1" dirty="0"/>
            </a:p>
          </p:txBody>
        </p:sp>
        <p:sp>
          <p:nvSpPr>
            <p:cNvPr id="18" name="Rounded Rectangle 17"/>
            <p:cNvSpPr/>
            <p:nvPr/>
          </p:nvSpPr>
          <p:spPr>
            <a:xfrm>
              <a:off x="3581400" y="3505200"/>
              <a:ext cx="457200" cy="304800"/>
            </a:xfrm>
            <a:prstGeom prst="roundRect">
              <a:avLst/>
            </a:prstGeom>
          </p:spPr>
          <p:style>
            <a:lnRef idx="3">
              <a:schemeClr val="lt1"/>
            </a:lnRef>
            <a:fillRef idx="1">
              <a:schemeClr val="accent3"/>
            </a:fillRef>
            <a:effectRef idx="1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 smtClean="0"/>
                <a:t>a</a:t>
              </a:r>
              <a:r>
                <a:rPr lang="en-US" sz="1400" baseline="-25000" dirty="0" smtClean="0"/>
                <a:t>1</a:t>
              </a:r>
              <a:endParaRPr lang="en-US" sz="1400" baseline="-25000" dirty="0"/>
            </a:p>
          </p:txBody>
        </p:sp>
        <p:sp>
          <p:nvSpPr>
            <p:cNvPr id="20" name="Rounded Rectangle 19"/>
            <p:cNvSpPr/>
            <p:nvPr/>
          </p:nvSpPr>
          <p:spPr>
            <a:xfrm>
              <a:off x="3581400" y="3962400"/>
              <a:ext cx="457200" cy="304800"/>
            </a:xfrm>
            <a:prstGeom prst="roundRect">
              <a:avLst/>
            </a:prstGeom>
          </p:spPr>
          <p:style>
            <a:lnRef idx="3">
              <a:schemeClr val="lt1"/>
            </a:lnRef>
            <a:fillRef idx="1">
              <a:schemeClr val="accent2"/>
            </a:fillRef>
            <a:effectRef idx="1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 smtClean="0"/>
                <a:t>a</a:t>
              </a:r>
              <a:r>
                <a:rPr lang="en-US" sz="1400" baseline="-25000" dirty="0" smtClean="0"/>
                <a:t>2</a:t>
              </a:r>
              <a:endParaRPr lang="en-US" sz="1400" baseline="-25000" dirty="0"/>
            </a:p>
          </p:txBody>
        </p:sp>
        <p:sp>
          <p:nvSpPr>
            <p:cNvPr id="77" name="Rounded Rectangle 76"/>
            <p:cNvSpPr/>
            <p:nvPr/>
          </p:nvSpPr>
          <p:spPr>
            <a:xfrm>
              <a:off x="3581400" y="4419600"/>
              <a:ext cx="457200" cy="304800"/>
            </a:xfrm>
            <a:prstGeom prst="roundRect">
              <a:avLst/>
            </a:prstGeom>
          </p:spPr>
          <p:style>
            <a:lnRef idx="3">
              <a:schemeClr val="lt1"/>
            </a:lnRef>
            <a:fillRef idx="1">
              <a:schemeClr val="accent4"/>
            </a:fillRef>
            <a:effectRef idx="1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 smtClean="0"/>
                <a:t>a</a:t>
              </a:r>
              <a:r>
                <a:rPr lang="en-US" sz="1400" baseline="-25000" dirty="0" smtClean="0"/>
                <a:t>3</a:t>
              </a:r>
              <a:endParaRPr lang="en-US" sz="1400" baseline="-25000" dirty="0"/>
            </a:p>
          </p:txBody>
        </p:sp>
      </p:grpSp>
      <p:grpSp>
        <p:nvGrpSpPr>
          <p:cNvPr id="83" name="Group 82"/>
          <p:cNvGrpSpPr/>
          <p:nvPr/>
        </p:nvGrpSpPr>
        <p:grpSpPr>
          <a:xfrm>
            <a:off x="1447800" y="3200400"/>
            <a:ext cx="1524000" cy="1981200"/>
            <a:chOff x="1447800" y="3200400"/>
            <a:chExt cx="1524000" cy="1981200"/>
          </a:xfrm>
        </p:grpSpPr>
        <p:sp>
          <p:nvSpPr>
            <p:cNvPr id="13" name="TextBox 12"/>
            <p:cNvSpPr txBox="1"/>
            <p:nvPr/>
          </p:nvSpPr>
          <p:spPr>
            <a:xfrm>
              <a:off x="1828800" y="3200400"/>
              <a:ext cx="114300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b="1" dirty="0" smtClean="0"/>
                <a:t>Redo logs</a:t>
              </a:r>
              <a:endParaRPr lang="en-US" sz="1200" b="1" dirty="0"/>
            </a:p>
          </p:txBody>
        </p:sp>
        <p:sp>
          <p:nvSpPr>
            <p:cNvPr id="6" name="Rounded Rectangle 5"/>
            <p:cNvSpPr/>
            <p:nvPr/>
          </p:nvSpPr>
          <p:spPr>
            <a:xfrm>
              <a:off x="2209800" y="3505200"/>
              <a:ext cx="381000" cy="304800"/>
            </a:xfrm>
            <a:prstGeom prst="roundRect">
              <a:avLst/>
            </a:prstGeom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 smtClean="0"/>
                <a:t>r</a:t>
              </a:r>
              <a:r>
                <a:rPr lang="en-US" sz="1400" baseline="-25000" dirty="0" smtClean="0"/>
                <a:t>1</a:t>
              </a:r>
              <a:endParaRPr lang="en-US" sz="1400" baseline="-25000" dirty="0"/>
            </a:p>
          </p:txBody>
        </p:sp>
        <p:cxnSp>
          <p:nvCxnSpPr>
            <p:cNvPr id="11" name="Straight Arrow Connector 10"/>
            <p:cNvCxnSpPr>
              <a:stCxn id="4" idx="4"/>
              <a:endCxn id="75" idx="1"/>
            </p:cNvCxnSpPr>
            <p:nvPr/>
          </p:nvCxnSpPr>
          <p:spPr>
            <a:xfrm>
              <a:off x="1524000" y="4343400"/>
              <a:ext cx="685800" cy="685800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12" name="TextBox 11"/>
            <p:cNvSpPr txBox="1"/>
            <p:nvPr/>
          </p:nvSpPr>
          <p:spPr>
            <a:xfrm>
              <a:off x="1447800" y="4800600"/>
              <a:ext cx="60960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b="1" dirty="0" err="1" smtClean="0"/>
                <a:t>lgwr</a:t>
              </a:r>
              <a:endParaRPr lang="en-US" sz="1200" b="1" dirty="0"/>
            </a:p>
          </p:txBody>
        </p:sp>
        <p:sp>
          <p:nvSpPr>
            <p:cNvPr id="75" name="Rounded Rectangle 74"/>
            <p:cNvSpPr/>
            <p:nvPr/>
          </p:nvSpPr>
          <p:spPr>
            <a:xfrm>
              <a:off x="2209800" y="4876800"/>
              <a:ext cx="381000" cy="304800"/>
            </a:xfrm>
            <a:prstGeom prst="roundRect">
              <a:avLst/>
            </a:prstGeom>
          </p:spPr>
          <p:style>
            <a:lnRef idx="3">
              <a:schemeClr val="lt1"/>
            </a:lnRef>
            <a:fillRef idx="1">
              <a:schemeClr val="accent4"/>
            </a:fillRef>
            <a:effectRef idx="1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 smtClean="0"/>
                <a:t>r</a:t>
              </a:r>
              <a:r>
                <a:rPr lang="en-US" sz="1400" baseline="-25000" dirty="0" smtClean="0"/>
                <a:t>4</a:t>
              </a:r>
              <a:endParaRPr lang="en-US" sz="1400" baseline="-25000" dirty="0"/>
            </a:p>
          </p:txBody>
        </p:sp>
        <p:sp>
          <p:nvSpPr>
            <p:cNvPr id="78" name="Rounded Rectangle 77"/>
            <p:cNvSpPr/>
            <p:nvPr/>
          </p:nvSpPr>
          <p:spPr>
            <a:xfrm>
              <a:off x="2209800" y="4419600"/>
              <a:ext cx="381000" cy="304800"/>
            </a:xfrm>
            <a:prstGeom prst="roundRect">
              <a:avLst/>
            </a:prstGeom>
          </p:spPr>
          <p:style>
            <a:lnRef idx="3">
              <a:schemeClr val="lt1"/>
            </a:lnRef>
            <a:fillRef idx="1">
              <a:schemeClr val="accent3"/>
            </a:fillRef>
            <a:effectRef idx="1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 smtClean="0"/>
                <a:t>r</a:t>
              </a:r>
              <a:r>
                <a:rPr lang="en-US" sz="1400" baseline="-25000" dirty="0" smtClean="0"/>
                <a:t>3</a:t>
              </a:r>
              <a:endParaRPr lang="en-US" sz="1400" baseline="-25000" dirty="0"/>
            </a:p>
          </p:txBody>
        </p:sp>
        <p:sp>
          <p:nvSpPr>
            <p:cNvPr id="79" name="Rounded Rectangle 78"/>
            <p:cNvSpPr/>
            <p:nvPr/>
          </p:nvSpPr>
          <p:spPr>
            <a:xfrm>
              <a:off x="2209800" y="3962400"/>
              <a:ext cx="381000" cy="304800"/>
            </a:xfrm>
            <a:prstGeom prst="roundRect">
              <a:avLst/>
            </a:prstGeom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 smtClean="0"/>
                <a:t>r</a:t>
              </a:r>
              <a:r>
                <a:rPr lang="en-US" sz="1400" baseline="-25000" dirty="0" smtClean="0"/>
                <a:t>2</a:t>
              </a:r>
              <a:endParaRPr lang="en-US" sz="1400" baseline="-25000" dirty="0"/>
            </a:p>
          </p:txBody>
        </p:sp>
      </p:grp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26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5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29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5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32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5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35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417 -0.01111 L 0.43333 -0.32222 " pathEditMode="relative" rAng="0" ptsTypes="AA">
                                      <p:cBhvr>
                                        <p:cTn id="38" dur="20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19" y="-156"/>
                                    </p:animMotion>
                                  </p:childTnLst>
                                </p:cTn>
                              </p:par>
                              <p:par>
                                <p:cTn id="39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3.33333E-6 L -0.42917 0.3 " pathEditMode="relative" rAng="0" ptsTypes="AA">
                                      <p:cBhvr>
                                        <p:cTn id="40" dur="20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15" y="15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183880" cy="594360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chemeClr val="accent3"/>
                </a:solidFill>
              </a:rPr>
              <a:t>Show </a:t>
            </a:r>
            <a:r>
              <a:rPr lang="en-US" dirty="0" err="1" smtClean="0">
                <a:solidFill>
                  <a:schemeClr val="accent3"/>
                </a:solidFill>
              </a:rPr>
              <a:t>snowy_a</a:t>
            </a:r>
            <a:r>
              <a:rPr lang="en-US" dirty="0" smtClean="0">
                <a:solidFill>
                  <a:schemeClr val="accent3"/>
                </a:solidFill>
              </a:rPr>
              <a:t> Configuration II</a:t>
            </a:r>
            <a:endParaRPr lang="en-US" dirty="0">
              <a:solidFill>
                <a:schemeClr val="accent3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09600" y="1066800"/>
            <a:ext cx="7848600" cy="3785652"/>
          </a:xfrm>
          <a:prstGeom prst="rect">
            <a:avLst/>
          </a:prstGeom>
          <a:solidFill>
            <a:srgbClr val="FFFFE1"/>
          </a:solidFill>
        </p:spPr>
        <p:txBody>
          <a:bodyPr wrap="square" rtlCol="0">
            <a:spAutoFit/>
          </a:bodyPr>
          <a:lstStyle/>
          <a:p>
            <a:pPr marL="0" lvl="1"/>
            <a:r>
              <a:rPr lang="en-US" sz="1000" dirty="0" smtClean="0"/>
              <a:t>    </a:t>
            </a:r>
            <a:r>
              <a:rPr lang="en-US" sz="1000" dirty="0" err="1" smtClean="0"/>
              <a:t>ArchiveLagTarget</a:t>
            </a:r>
            <a:r>
              <a:rPr lang="en-US" sz="1000" dirty="0" smtClean="0"/>
              <a:t>                = '0'</a:t>
            </a:r>
          </a:p>
          <a:p>
            <a:pPr marL="0" lvl="1"/>
            <a:r>
              <a:rPr lang="en-US" sz="1000" dirty="0" smtClean="0"/>
              <a:t>    </a:t>
            </a:r>
            <a:r>
              <a:rPr lang="en-US" sz="1000" dirty="0" err="1" smtClean="0"/>
              <a:t>LogArchiveMaxProcesses</a:t>
            </a:r>
            <a:r>
              <a:rPr lang="en-US" sz="1000" dirty="0" smtClean="0"/>
              <a:t>          = '2'</a:t>
            </a:r>
          </a:p>
          <a:p>
            <a:pPr marL="0" lvl="1"/>
            <a:r>
              <a:rPr lang="en-US" sz="1000" dirty="0" smtClean="0"/>
              <a:t>    </a:t>
            </a:r>
            <a:r>
              <a:rPr lang="en-US" sz="1000" dirty="0" err="1" smtClean="0"/>
              <a:t>LogArchiveMinSucceedDest</a:t>
            </a:r>
            <a:r>
              <a:rPr lang="en-US" sz="1000" dirty="0" smtClean="0"/>
              <a:t>        = '1'</a:t>
            </a:r>
          </a:p>
          <a:p>
            <a:pPr marL="0" lvl="1"/>
            <a:r>
              <a:rPr lang="en-US" sz="1000" dirty="0" smtClean="0"/>
              <a:t>    </a:t>
            </a:r>
            <a:r>
              <a:rPr lang="en-US" sz="1000" dirty="0" err="1" smtClean="0"/>
              <a:t>DbFileNameConvert</a:t>
            </a:r>
            <a:r>
              <a:rPr lang="en-US" sz="1000" dirty="0" smtClean="0"/>
              <a:t>               = ''</a:t>
            </a:r>
          </a:p>
          <a:p>
            <a:pPr marL="0" lvl="1"/>
            <a:r>
              <a:rPr lang="en-US" sz="1000" dirty="0" smtClean="0"/>
              <a:t>    </a:t>
            </a:r>
            <a:r>
              <a:rPr lang="en-US" sz="1000" dirty="0" err="1" smtClean="0"/>
              <a:t>LogFileNameConvert</a:t>
            </a:r>
            <a:r>
              <a:rPr lang="en-US" sz="1000" dirty="0" smtClean="0"/>
              <a:t>              = ' ,  '</a:t>
            </a:r>
          </a:p>
          <a:p>
            <a:pPr marL="0" lvl="1"/>
            <a:r>
              <a:rPr lang="en-US" sz="1000" dirty="0" smtClean="0"/>
              <a:t>    </a:t>
            </a:r>
            <a:r>
              <a:rPr lang="en-US" sz="1000" b="1" dirty="0" err="1" smtClean="0">
                <a:solidFill>
                  <a:srgbClr val="FF0000"/>
                </a:solidFill>
              </a:rPr>
              <a:t>FastStartFailoverTarget</a:t>
            </a:r>
            <a:r>
              <a:rPr lang="en-US" sz="1000" b="1" dirty="0" smtClean="0">
                <a:solidFill>
                  <a:srgbClr val="FF0000"/>
                </a:solidFill>
              </a:rPr>
              <a:t>         = ''</a:t>
            </a:r>
          </a:p>
          <a:p>
            <a:pPr marL="0" lvl="1"/>
            <a:r>
              <a:rPr lang="en-US" sz="1000" dirty="0" smtClean="0"/>
              <a:t>    </a:t>
            </a:r>
            <a:r>
              <a:rPr lang="en-US" sz="1000" b="1" dirty="0" err="1" smtClean="0">
                <a:solidFill>
                  <a:srgbClr val="0070C0"/>
                </a:solidFill>
              </a:rPr>
              <a:t>StatusReport</a:t>
            </a:r>
            <a:r>
              <a:rPr lang="en-US" sz="1000" b="1" dirty="0" smtClean="0">
                <a:solidFill>
                  <a:srgbClr val="0070C0"/>
                </a:solidFill>
              </a:rPr>
              <a:t>                    = '(monitor)'</a:t>
            </a:r>
          </a:p>
          <a:p>
            <a:pPr marL="0" lvl="1"/>
            <a:r>
              <a:rPr lang="en-US" sz="1000" b="1" dirty="0" smtClean="0">
                <a:solidFill>
                  <a:srgbClr val="0070C0"/>
                </a:solidFill>
              </a:rPr>
              <a:t>    </a:t>
            </a:r>
            <a:r>
              <a:rPr lang="en-US" sz="1000" b="1" dirty="0" err="1" smtClean="0">
                <a:solidFill>
                  <a:srgbClr val="0070C0"/>
                </a:solidFill>
              </a:rPr>
              <a:t>InconsistentProperties</a:t>
            </a:r>
            <a:r>
              <a:rPr lang="en-US" sz="1000" b="1" dirty="0" smtClean="0">
                <a:solidFill>
                  <a:srgbClr val="0070C0"/>
                </a:solidFill>
              </a:rPr>
              <a:t>          = '(monitor)'</a:t>
            </a:r>
          </a:p>
          <a:p>
            <a:pPr marL="0" lvl="1"/>
            <a:r>
              <a:rPr lang="en-US" sz="1000" b="1" dirty="0" smtClean="0">
                <a:solidFill>
                  <a:srgbClr val="0070C0"/>
                </a:solidFill>
              </a:rPr>
              <a:t>    </a:t>
            </a:r>
            <a:r>
              <a:rPr lang="en-US" sz="1000" b="1" dirty="0" err="1" smtClean="0">
                <a:solidFill>
                  <a:srgbClr val="0070C0"/>
                </a:solidFill>
              </a:rPr>
              <a:t>InconsistentLogXptProps</a:t>
            </a:r>
            <a:r>
              <a:rPr lang="en-US" sz="1000" b="1" dirty="0" smtClean="0">
                <a:solidFill>
                  <a:srgbClr val="0070C0"/>
                </a:solidFill>
              </a:rPr>
              <a:t>         = '(monitor)'</a:t>
            </a:r>
          </a:p>
          <a:p>
            <a:pPr marL="0" lvl="1"/>
            <a:r>
              <a:rPr lang="en-US" sz="1000" b="1" dirty="0" smtClean="0">
                <a:solidFill>
                  <a:srgbClr val="0070C0"/>
                </a:solidFill>
              </a:rPr>
              <a:t>    </a:t>
            </a:r>
            <a:r>
              <a:rPr lang="en-US" sz="1000" b="1" dirty="0" err="1" smtClean="0">
                <a:solidFill>
                  <a:srgbClr val="0070C0"/>
                </a:solidFill>
              </a:rPr>
              <a:t>SendQEntries</a:t>
            </a:r>
            <a:r>
              <a:rPr lang="en-US" sz="1000" b="1" dirty="0" smtClean="0">
                <a:solidFill>
                  <a:srgbClr val="0070C0"/>
                </a:solidFill>
              </a:rPr>
              <a:t>                    = '(monitor)'</a:t>
            </a:r>
          </a:p>
          <a:p>
            <a:pPr marL="0" lvl="1"/>
            <a:r>
              <a:rPr lang="en-US" sz="1000" b="1" dirty="0" smtClean="0">
                <a:solidFill>
                  <a:srgbClr val="0070C0"/>
                </a:solidFill>
              </a:rPr>
              <a:t>    </a:t>
            </a:r>
            <a:r>
              <a:rPr lang="en-US" sz="1000" b="1" dirty="0" err="1" smtClean="0">
                <a:solidFill>
                  <a:srgbClr val="0070C0"/>
                </a:solidFill>
              </a:rPr>
              <a:t>LogXptStatus</a:t>
            </a:r>
            <a:r>
              <a:rPr lang="en-US" sz="1000" b="1" dirty="0" smtClean="0">
                <a:solidFill>
                  <a:srgbClr val="0070C0"/>
                </a:solidFill>
              </a:rPr>
              <a:t>                    = '(monitor)'</a:t>
            </a:r>
          </a:p>
          <a:p>
            <a:pPr marL="0" lvl="1"/>
            <a:r>
              <a:rPr lang="en-US" sz="1000" b="1" dirty="0" smtClean="0">
                <a:solidFill>
                  <a:srgbClr val="0070C0"/>
                </a:solidFill>
              </a:rPr>
              <a:t>    </a:t>
            </a:r>
            <a:r>
              <a:rPr lang="en-US" sz="1000" b="1" dirty="0" err="1" smtClean="0">
                <a:solidFill>
                  <a:srgbClr val="0070C0"/>
                </a:solidFill>
              </a:rPr>
              <a:t>RecvQEntries</a:t>
            </a:r>
            <a:r>
              <a:rPr lang="en-US" sz="1000" b="1" dirty="0" smtClean="0">
                <a:solidFill>
                  <a:srgbClr val="0070C0"/>
                </a:solidFill>
              </a:rPr>
              <a:t>                    = '(monitor)'</a:t>
            </a:r>
          </a:p>
          <a:p>
            <a:pPr marL="0" lvl="1"/>
            <a:r>
              <a:rPr lang="en-US" sz="1000" dirty="0" smtClean="0"/>
              <a:t>    </a:t>
            </a:r>
            <a:r>
              <a:rPr lang="en-US" sz="1000" dirty="0" err="1" smtClean="0"/>
              <a:t>HostName</a:t>
            </a:r>
            <a:r>
              <a:rPr lang="en-US" sz="1000" dirty="0" smtClean="0"/>
              <a:t>                        = '</a:t>
            </a:r>
            <a:r>
              <a:rPr lang="en-US" sz="1000" dirty="0" err="1" smtClean="0"/>
              <a:t>tintin.ahgvm.me</a:t>
            </a:r>
            <a:r>
              <a:rPr lang="en-US" sz="1000" dirty="0" smtClean="0"/>
              <a:t>'</a:t>
            </a:r>
          </a:p>
          <a:p>
            <a:pPr marL="0" lvl="1"/>
            <a:r>
              <a:rPr lang="en-US" sz="1000" dirty="0" smtClean="0"/>
              <a:t>    </a:t>
            </a:r>
            <a:r>
              <a:rPr lang="en-US" sz="1000" dirty="0" err="1" smtClean="0"/>
              <a:t>SidName</a:t>
            </a:r>
            <a:r>
              <a:rPr lang="en-US" sz="1000" dirty="0" smtClean="0"/>
              <a:t>                         = 'snowy'</a:t>
            </a:r>
          </a:p>
          <a:p>
            <a:pPr marL="0" lvl="1"/>
            <a:r>
              <a:rPr lang="en-US" sz="1000" dirty="0" smtClean="0"/>
              <a:t>    </a:t>
            </a:r>
            <a:r>
              <a:rPr lang="en-US" sz="1000" b="1" dirty="0" err="1" smtClean="0">
                <a:solidFill>
                  <a:srgbClr val="FF0000"/>
                </a:solidFill>
              </a:rPr>
              <a:t>LocalListenerAddress</a:t>
            </a:r>
            <a:r>
              <a:rPr lang="en-US" sz="1000" b="1" dirty="0" smtClean="0">
                <a:solidFill>
                  <a:srgbClr val="FF0000"/>
                </a:solidFill>
              </a:rPr>
              <a:t>            = '(address=(protocol=</a:t>
            </a:r>
            <a:r>
              <a:rPr lang="en-US" sz="1000" b="1" dirty="0" err="1" smtClean="0">
                <a:solidFill>
                  <a:srgbClr val="FF0000"/>
                </a:solidFill>
              </a:rPr>
              <a:t>tcp</a:t>
            </a:r>
            <a:r>
              <a:rPr lang="en-US" sz="1000" b="1" dirty="0" smtClean="0">
                <a:solidFill>
                  <a:srgbClr val="FF0000"/>
                </a:solidFill>
              </a:rPr>
              <a:t>)(host=snowy-</a:t>
            </a:r>
            <a:r>
              <a:rPr lang="en-US" sz="1000" b="1" dirty="0" err="1" smtClean="0">
                <a:solidFill>
                  <a:srgbClr val="FF0000"/>
                </a:solidFill>
              </a:rPr>
              <a:t>a.ahgvm.me</a:t>
            </a:r>
            <a:r>
              <a:rPr lang="en-US" sz="1000" b="1" dirty="0" smtClean="0">
                <a:solidFill>
                  <a:srgbClr val="FF0000"/>
                </a:solidFill>
              </a:rPr>
              <a:t>)(port=5701))'</a:t>
            </a:r>
          </a:p>
          <a:p>
            <a:pPr marL="0" lvl="1"/>
            <a:r>
              <a:rPr lang="en-US" sz="1000" dirty="0" smtClean="0">
                <a:solidFill>
                  <a:srgbClr val="FF0000"/>
                </a:solidFill>
              </a:rPr>
              <a:t>    </a:t>
            </a:r>
            <a:r>
              <a:rPr lang="en-US" sz="1000" b="1" dirty="0" err="1" smtClean="0">
                <a:solidFill>
                  <a:srgbClr val="FF0000"/>
                </a:solidFill>
              </a:rPr>
              <a:t>StandbyArchiveLocation</a:t>
            </a:r>
            <a:r>
              <a:rPr lang="en-US" sz="1000" b="1" dirty="0" smtClean="0">
                <a:solidFill>
                  <a:srgbClr val="FF0000"/>
                </a:solidFill>
              </a:rPr>
              <a:t>          = '</a:t>
            </a:r>
            <a:r>
              <a:rPr lang="en-US" sz="1000" b="1" dirty="0" err="1" smtClean="0">
                <a:solidFill>
                  <a:srgbClr val="FF0000"/>
                </a:solidFill>
              </a:rPr>
              <a:t>dgsby_snowy_a</a:t>
            </a:r>
            <a:r>
              <a:rPr lang="en-US" sz="1000" b="1" dirty="0" smtClean="0">
                <a:solidFill>
                  <a:srgbClr val="FF0000"/>
                </a:solidFill>
              </a:rPr>
              <a:t>'</a:t>
            </a:r>
          </a:p>
          <a:p>
            <a:pPr marL="0" lvl="1"/>
            <a:r>
              <a:rPr lang="en-US" sz="1000" dirty="0" smtClean="0"/>
              <a:t>    </a:t>
            </a:r>
            <a:r>
              <a:rPr lang="en-US" sz="1000" dirty="0" err="1" smtClean="0"/>
              <a:t>AlternateLocation</a:t>
            </a:r>
            <a:r>
              <a:rPr lang="en-US" sz="1000" dirty="0" smtClean="0"/>
              <a:t>               = ''</a:t>
            </a:r>
          </a:p>
          <a:p>
            <a:pPr marL="0" lvl="1"/>
            <a:r>
              <a:rPr lang="en-US" sz="1000" dirty="0" smtClean="0"/>
              <a:t>    </a:t>
            </a:r>
            <a:r>
              <a:rPr lang="en-US" sz="1000" dirty="0" err="1" smtClean="0"/>
              <a:t>LogArchiveTrace</a:t>
            </a:r>
            <a:r>
              <a:rPr lang="en-US" sz="1000" dirty="0" smtClean="0"/>
              <a:t>                 = '0'</a:t>
            </a:r>
          </a:p>
          <a:p>
            <a:pPr marL="0" lvl="1"/>
            <a:r>
              <a:rPr lang="en-US" sz="1000" dirty="0" smtClean="0"/>
              <a:t>    </a:t>
            </a:r>
            <a:r>
              <a:rPr lang="en-US" sz="1000" dirty="0" err="1" smtClean="0"/>
              <a:t>LogArchiveFormat</a:t>
            </a:r>
            <a:r>
              <a:rPr lang="en-US" sz="1000" dirty="0" smtClean="0"/>
              <a:t>                = 'snowy-%</a:t>
            </a:r>
            <a:r>
              <a:rPr lang="en-US" sz="1000" dirty="0" err="1" smtClean="0"/>
              <a:t>t_%s_%r.arc</a:t>
            </a:r>
            <a:r>
              <a:rPr lang="en-US" sz="1000" dirty="0" smtClean="0"/>
              <a:t>'</a:t>
            </a:r>
          </a:p>
          <a:p>
            <a:pPr marL="0" lvl="1"/>
            <a:r>
              <a:rPr lang="en-US" sz="1000" dirty="0" smtClean="0"/>
              <a:t>    </a:t>
            </a:r>
            <a:r>
              <a:rPr lang="en-US" sz="1000" b="1" dirty="0" err="1" smtClean="0">
                <a:solidFill>
                  <a:srgbClr val="0070C0"/>
                </a:solidFill>
              </a:rPr>
              <a:t>LatestLog</a:t>
            </a:r>
            <a:r>
              <a:rPr lang="en-US" sz="1000" b="1" dirty="0" smtClean="0">
                <a:solidFill>
                  <a:srgbClr val="0070C0"/>
                </a:solidFill>
              </a:rPr>
              <a:t>                       = '(monitor)'</a:t>
            </a:r>
          </a:p>
          <a:p>
            <a:pPr marL="0" lvl="1"/>
            <a:r>
              <a:rPr lang="en-US" sz="1000" b="1" dirty="0" smtClean="0">
                <a:solidFill>
                  <a:srgbClr val="0070C0"/>
                </a:solidFill>
              </a:rPr>
              <a:t>    </a:t>
            </a:r>
            <a:r>
              <a:rPr lang="en-US" sz="1000" b="1" dirty="0" err="1" smtClean="0">
                <a:solidFill>
                  <a:srgbClr val="0070C0"/>
                </a:solidFill>
              </a:rPr>
              <a:t>TopWaitEvents</a:t>
            </a:r>
            <a:r>
              <a:rPr lang="en-US" sz="1000" b="1" dirty="0" smtClean="0">
                <a:solidFill>
                  <a:srgbClr val="0070C0"/>
                </a:solidFill>
              </a:rPr>
              <a:t>                   = '(monitor)'</a:t>
            </a:r>
          </a:p>
          <a:p>
            <a:pPr marL="0" lvl="1"/>
            <a:endParaRPr lang="en-US" sz="1000" dirty="0" smtClean="0"/>
          </a:p>
          <a:p>
            <a:pPr marL="0" lvl="1"/>
            <a:r>
              <a:rPr lang="en-US" sz="1000" dirty="0" smtClean="0"/>
              <a:t>Current status for "</a:t>
            </a:r>
            <a:r>
              <a:rPr lang="en-US" sz="1000" dirty="0" err="1" smtClean="0"/>
              <a:t>snowy_a</a:t>
            </a:r>
            <a:r>
              <a:rPr lang="en-US" sz="1000" dirty="0" smtClean="0"/>
              <a:t>":</a:t>
            </a:r>
          </a:p>
          <a:p>
            <a:pPr marL="0" lvl="1"/>
            <a:r>
              <a:rPr lang="en-US" sz="1000" dirty="0" smtClean="0"/>
              <a:t>DISABLED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248400" y="4567535"/>
            <a:ext cx="2286000" cy="461665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1200" b="1" dirty="0" smtClean="0">
                <a:solidFill>
                  <a:schemeClr val="bg1"/>
                </a:solidFill>
              </a:rPr>
              <a:t>Continued  from </a:t>
            </a:r>
          </a:p>
          <a:p>
            <a:pPr algn="ctr"/>
            <a:r>
              <a:rPr lang="en-US" sz="1200" b="1" dirty="0" smtClean="0">
                <a:solidFill>
                  <a:schemeClr val="bg1"/>
                </a:solidFill>
              </a:rPr>
              <a:t>Last Slide</a:t>
            </a:r>
            <a:endParaRPr lang="en-US" sz="12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5" grpId="0" animBg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183880" cy="594360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chemeClr val="accent3"/>
                </a:solidFill>
              </a:rPr>
              <a:t>Edit </a:t>
            </a:r>
            <a:r>
              <a:rPr lang="en-US" dirty="0" err="1" smtClean="0">
                <a:solidFill>
                  <a:schemeClr val="accent3"/>
                </a:solidFill>
              </a:rPr>
              <a:t>snowy_a</a:t>
            </a:r>
            <a:r>
              <a:rPr lang="en-US" dirty="0" smtClean="0">
                <a:solidFill>
                  <a:schemeClr val="accent3"/>
                </a:solidFill>
              </a:rPr>
              <a:t> Properties</a:t>
            </a:r>
            <a:endParaRPr lang="en-US" dirty="0">
              <a:solidFill>
                <a:schemeClr val="accent3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09600" y="1066800"/>
            <a:ext cx="7848600" cy="4708981"/>
          </a:xfrm>
          <a:prstGeom prst="rect">
            <a:avLst/>
          </a:prstGeom>
          <a:solidFill>
            <a:srgbClr val="FFFFE1"/>
          </a:solidFill>
        </p:spPr>
        <p:txBody>
          <a:bodyPr wrap="square" rtlCol="0">
            <a:spAutoFit/>
          </a:bodyPr>
          <a:lstStyle/>
          <a:p>
            <a:pPr marL="0" lvl="1"/>
            <a:r>
              <a:rPr lang="en-US" sz="1000" dirty="0" smtClean="0"/>
              <a:t>DGMGRL&gt; edit database </a:t>
            </a:r>
            <a:r>
              <a:rPr lang="en-US" sz="1000" dirty="0" err="1" smtClean="0"/>
              <a:t>snowy_a</a:t>
            </a:r>
            <a:r>
              <a:rPr lang="en-US" sz="1000" dirty="0" smtClean="0"/>
              <a:t> set property '</a:t>
            </a:r>
            <a:r>
              <a:rPr lang="en-US" sz="1000" dirty="0" err="1" smtClean="0"/>
              <a:t>LogXptMode</a:t>
            </a:r>
            <a:r>
              <a:rPr lang="en-US" sz="1000" dirty="0" smtClean="0"/>
              <a:t>'='SYNC';</a:t>
            </a:r>
          </a:p>
          <a:p>
            <a:pPr marL="0" lvl="1"/>
            <a:r>
              <a:rPr lang="en-US" sz="1000" dirty="0" smtClean="0"/>
              <a:t>Property "</a:t>
            </a:r>
            <a:r>
              <a:rPr lang="en-US" sz="1000" dirty="0" err="1" smtClean="0"/>
              <a:t>LogXptMode</a:t>
            </a:r>
            <a:r>
              <a:rPr lang="en-US" sz="1000" dirty="0" smtClean="0"/>
              <a:t>" updated</a:t>
            </a:r>
          </a:p>
          <a:p>
            <a:pPr marL="0" lvl="1"/>
            <a:r>
              <a:rPr lang="en-US" sz="1000" dirty="0" smtClean="0"/>
              <a:t>DGMGRL&gt; edit database </a:t>
            </a:r>
            <a:r>
              <a:rPr lang="en-US" sz="1000" dirty="0" err="1" smtClean="0"/>
              <a:t>snowy_a</a:t>
            </a:r>
            <a:r>
              <a:rPr lang="en-US" sz="1000" dirty="0" smtClean="0"/>
              <a:t> set property '</a:t>
            </a:r>
            <a:r>
              <a:rPr lang="en-US" sz="1000" dirty="0" err="1" smtClean="0"/>
              <a:t>NetTimeout</a:t>
            </a:r>
            <a:r>
              <a:rPr lang="en-US" sz="1000" dirty="0" smtClean="0"/>
              <a:t>'='10';</a:t>
            </a:r>
          </a:p>
          <a:p>
            <a:pPr marL="0" lvl="1"/>
            <a:r>
              <a:rPr lang="en-US" sz="1000" dirty="0" smtClean="0"/>
              <a:t>Property "</a:t>
            </a:r>
            <a:r>
              <a:rPr lang="en-US" sz="1000" dirty="0" err="1" smtClean="0"/>
              <a:t>NetTimeout</a:t>
            </a:r>
            <a:r>
              <a:rPr lang="en-US" sz="1000" dirty="0" smtClean="0"/>
              <a:t>" updated</a:t>
            </a:r>
          </a:p>
          <a:p>
            <a:pPr marL="0" lvl="1"/>
            <a:r>
              <a:rPr lang="en-US" sz="1000" dirty="0" smtClean="0"/>
              <a:t>DGMGRL&gt; edit database </a:t>
            </a:r>
            <a:r>
              <a:rPr lang="en-US" sz="1000" dirty="0" err="1" smtClean="0"/>
              <a:t>snowy_a</a:t>
            </a:r>
            <a:r>
              <a:rPr lang="en-US" sz="1000" dirty="0" smtClean="0"/>
              <a:t> set property '</a:t>
            </a:r>
            <a:r>
              <a:rPr lang="en-US" sz="1000" dirty="0" err="1" smtClean="0"/>
              <a:t>StandbyArchiveLocation</a:t>
            </a:r>
            <a:r>
              <a:rPr lang="en-US" sz="1000" dirty="0" smtClean="0"/>
              <a:t>'='/</a:t>
            </a:r>
            <a:r>
              <a:rPr lang="en-US" sz="1000" dirty="0" err="1" smtClean="0"/>
              <a:t>dbh</a:t>
            </a:r>
            <a:r>
              <a:rPr lang="en-US" sz="1000" dirty="0" smtClean="0"/>
              <a:t>/snowy/arch';</a:t>
            </a:r>
          </a:p>
          <a:p>
            <a:pPr marL="0" lvl="1"/>
            <a:r>
              <a:rPr lang="en-US" sz="1000" dirty="0" smtClean="0"/>
              <a:t>Property "</a:t>
            </a:r>
            <a:r>
              <a:rPr lang="en-US" sz="1000" dirty="0" err="1" smtClean="0"/>
              <a:t>StandbyArchiveLocation</a:t>
            </a:r>
            <a:r>
              <a:rPr lang="en-US" sz="1000" dirty="0" smtClean="0"/>
              <a:t>" updated</a:t>
            </a:r>
          </a:p>
          <a:p>
            <a:pPr marL="0" lvl="1"/>
            <a:endParaRPr lang="en-US" sz="1000" dirty="0" smtClean="0"/>
          </a:p>
          <a:p>
            <a:pPr marL="0" lvl="1"/>
            <a:r>
              <a:rPr lang="en-US" sz="1000" dirty="0" smtClean="0"/>
              <a:t>DGMGRL&gt; show database verbose </a:t>
            </a:r>
            <a:r>
              <a:rPr lang="en-US" sz="1000" dirty="0" err="1" smtClean="0"/>
              <a:t>snowy_a</a:t>
            </a:r>
            <a:endParaRPr lang="en-US" sz="1000" dirty="0" smtClean="0"/>
          </a:p>
          <a:p>
            <a:pPr marL="0" lvl="1"/>
            <a:endParaRPr lang="en-US" sz="1000" dirty="0" smtClean="0"/>
          </a:p>
          <a:p>
            <a:pPr marL="0" lvl="1"/>
            <a:r>
              <a:rPr lang="en-US" sz="1000" dirty="0" smtClean="0"/>
              <a:t>Database</a:t>
            </a:r>
          </a:p>
          <a:p>
            <a:pPr marL="0" lvl="1"/>
            <a:r>
              <a:rPr lang="en-US" sz="1000" dirty="0" smtClean="0"/>
              <a:t>  Name:            </a:t>
            </a:r>
            <a:r>
              <a:rPr lang="en-US" sz="1000" dirty="0" err="1" smtClean="0"/>
              <a:t>snowy_a</a:t>
            </a:r>
            <a:endParaRPr lang="en-US" sz="1000" dirty="0" smtClean="0"/>
          </a:p>
          <a:p>
            <a:pPr marL="0" lvl="1"/>
            <a:r>
              <a:rPr lang="en-US" sz="1000" dirty="0" smtClean="0"/>
              <a:t>  Role:            PRIMARY</a:t>
            </a:r>
          </a:p>
          <a:p>
            <a:pPr marL="0" lvl="1"/>
            <a:r>
              <a:rPr lang="en-US" sz="1000" dirty="0" smtClean="0"/>
              <a:t>  Enabled:         NO</a:t>
            </a:r>
          </a:p>
          <a:p>
            <a:pPr marL="0" lvl="1"/>
            <a:r>
              <a:rPr lang="en-US" sz="1000" dirty="0" smtClean="0"/>
              <a:t>  Intended State:  OFFLINE</a:t>
            </a:r>
          </a:p>
          <a:p>
            <a:pPr marL="0" lvl="1"/>
            <a:r>
              <a:rPr lang="en-US" sz="1000" dirty="0" smtClean="0"/>
              <a:t>  Instance(s):</a:t>
            </a:r>
          </a:p>
          <a:p>
            <a:pPr marL="0" lvl="1"/>
            <a:r>
              <a:rPr lang="en-US" sz="1000" dirty="0" smtClean="0"/>
              <a:t>    snowy</a:t>
            </a:r>
          </a:p>
          <a:p>
            <a:pPr marL="0" lvl="1"/>
            <a:endParaRPr lang="en-US" sz="1000" dirty="0" smtClean="0"/>
          </a:p>
          <a:p>
            <a:pPr marL="0" lvl="1"/>
            <a:r>
              <a:rPr lang="en-US" sz="1000" dirty="0" smtClean="0"/>
              <a:t>  Properties:</a:t>
            </a:r>
          </a:p>
          <a:p>
            <a:pPr marL="0" lvl="1"/>
            <a:r>
              <a:rPr lang="en-US" sz="1000" dirty="0" smtClean="0"/>
              <a:t>    ....</a:t>
            </a:r>
          </a:p>
          <a:p>
            <a:pPr marL="0" lvl="1"/>
            <a:r>
              <a:rPr lang="en-US" sz="1000" dirty="0" smtClean="0"/>
              <a:t>    </a:t>
            </a:r>
            <a:r>
              <a:rPr lang="en-US" sz="1000" dirty="0" err="1" smtClean="0"/>
              <a:t>LogXptMode</a:t>
            </a:r>
            <a:r>
              <a:rPr lang="en-US" sz="1000" dirty="0" smtClean="0"/>
              <a:t>                      = </a:t>
            </a:r>
            <a:r>
              <a:rPr lang="en-US" sz="1000" dirty="0" smtClean="0"/>
              <a:t>'SYNC‘</a:t>
            </a:r>
            <a:endParaRPr lang="en-US" sz="1000" dirty="0" smtClean="0"/>
          </a:p>
          <a:p>
            <a:pPr marL="0" lvl="1"/>
            <a:r>
              <a:rPr lang="en-US" sz="1000" dirty="0" smtClean="0"/>
              <a:t>    ....</a:t>
            </a:r>
            <a:endParaRPr lang="en-US" sz="1000" dirty="0" smtClean="0"/>
          </a:p>
          <a:p>
            <a:pPr marL="0" lvl="1"/>
            <a:r>
              <a:rPr lang="en-US" sz="1000" dirty="0" smtClean="0"/>
              <a:t>    </a:t>
            </a:r>
            <a:r>
              <a:rPr lang="en-US" sz="1000" dirty="0" err="1" smtClean="0"/>
              <a:t>NetTimeout</a:t>
            </a:r>
            <a:r>
              <a:rPr lang="en-US" sz="1000" dirty="0" smtClean="0"/>
              <a:t>                      = </a:t>
            </a:r>
            <a:r>
              <a:rPr lang="en-US" sz="1000" dirty="0" smtClean="0"/>
              <a:t>'10‘</a:t>
            </a:r>
            <a:endParaRPr lang="en-US" sz="1000" dirty="0" smtClean="0"/>
          </a:p>
          <a:p>
            <a:pPr marL="0" lvl="1"/>
            <a:r>
              <a:rPr lang="en-US" sz="1000" dirty="0" smtClean="0"/>
              <a:t>    ....</a:t>
            </a:r>
          </a:p>
          <a:p>
            <a:pPr marL="0" lvl="1"/>
            <a:r>
              <a:rPr lang="en-US" sz="1000" dirty="0" smtClean="0"/>
              <a:t>    </a:t>
            </a:r>
            <a:r>
              <a:rPr lang="en-US" sz="1000" dirty="0" err="1" smtClean="0"/>
              <a:t>StandbyArchiveLocation</a:t>
            </a:r>
            <a:r>
              <a:rPr lang="en-US" sz="1000" dirty="0" smtClean="0"/>
              <a:t>          </a:t>
            </a:r>
            <a:r>
              <a:rPr lang="en-US" sz="1000" dirty="0" smtClean="0"/>
              <a:t>= '/</a:t>
            </a:r>
            <a:r>
              <a:rPr lang="en-US" sz="1000" dirty="0" err="1" smtClean="0"/>
              <a:t>dbh</a:t>
            </a:r>
            <a:r>
              <a:rPr lang="en-US" sz="1000" dirty="0" smtClean="0"/>
              <a:t>/snowy/arch‘</a:t>
            </a:r>
            <a:endParaRPr lang="en-US" sz="1000" dirty="0" smtClean="0"/>
          </a:p>
          <a:p>
            <a:pPr marL="0" lvl="1"/>
            <a:r>
              <a:rPr lang="en-US" sz="1000" dirty="0" smtClean="0"/>
              <a:t>    </a:t>
            </a:r>
            <a:r>
              <a:rPr lang="en-US" sz="1000" dirty="0" smtClean="0"/>
              <a:t>....</a:t>
            </a:r>
          </a:p>
          <a:p>
            <a:pPr marL="0" lvl="1"/>
            <a:endParaRPr lang="en-US" sz="1000" dirty="0" smtClean="0"/>
          </a:p>
          <a:p>
            <a:pPr marL="0" lvl="1"/>
            <a:r>
              <a:rPr lang="en-US" sz="1000" dirty="0" smtClean="0"/>
              <a:t>Current status for "</a:t>
            </a:r>
            <a:r>
              <a:rPr lang="en-US" sz="1000" dirty="0" err="1" smtClean="0"/>
              <a:t>snowy_a</a:t>
            </a:r>
            <a:r>
              <a:rPr lang="en-US" sz="1000" dirty="0" smtClean="0"/>
              <a:t>":</a:t>
            </a:r>
          </a:p>
          <a:p>
            <a:pPr marL="0" lvl="1"/>
            <a:r>
              <a:rPr lang="en-US" sz="1000" dirty="0" smtClean="0"/>
              <a:t>DISABLED</a:t>
            </a:r>
          </a:p>
          <a:p>
            <a:pPr marL="0" lvl="1"/>
            <a:endParaRPr lang="en-US" sz="1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183880" cy="594360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chemeClr val="accent3"/>
                </a:solidFill>
              </a:rPr>
              <a:t>Edit </a:t>
            </a:r>
            <a:r>
              <a:rPr lang="en-US" dirty="0" err="1" smtClean="0">
                <a:solidFill>
                  <a:schemeClr val="accent3"/>
                </a:solidFill>
              </a:rPr>
              <a:t>snowy_b</a:t>
            </a:r>
            <a:r>
              <a:rPr lang="en-US" dirty="0" smtClean="0">
                <a:solidFill>
                  <a:schemeClr val="accent3"/>
                </a:solidFill>
              </a:rPr>
              <a:t> Properties</a:t>
            </a:r>
            <a:endParaRPr lang="en-US" dirty="0">
              <a:solidFill>
                <a:schemeClr val="accent3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09600" y="1066800"/>
            <a:ext cx="7848600" cy="4093428"/>
          </a:xfrm>
          <a:prstGeom prst="rect">
            <a:avLst/>
          </a:prstGeom>
          <a:solidFill>
            <a:srgbClr val="FFFFE1"/>
          </a:solidFill>
        </p:spPr>
        <p:txBody>
          <a:bodyPr wrap="square" rtlCol="0">
            <a:spAutoFit/>
          </a:bodyPr>
          <a:lstStyle/>
          <a:p>
            <a:pPr marL="0" lvl="1"/>
            <a:r>
              <a:rPr lang="en-US" sz="1000" dirty="0" smtClean="0"/>
              <a:t>DGMGRL&gt; edit database </a:t>
            </a:r>
            <a:r>
              <a:rPr lang="en-US" sz="1000" dirty="0" err="1" smtClean="0"/>
              <a:t>snowy_b</a:t>
            </a:r>
            <a:r>
              <a:rPr lang="en-US" sz="1000" dirty="0" smtClean="0"/>
              <a:t> set property '</a:t>
            </a:r>
            <a:r>
              <a:rPr lang="en-US" sz="1000" dirty="0" err="1" smtClean="0"/>
              <a:t>LogXptMode</a:t>
            </a:r>
            <a:r>
              <a:rPr lang="en-US" sz="1000" dirty="0" smtClean="0"/>
              <a:t>'='SYNC';</a:t>
            </a:r>
          </a:p>
          <a:p>
            <a:pPr marL="0" lvl="1"/>
            <a:r>
              <a:rPr lang="en-US" sz="1000" dirty="0" smtClean="0"/>
              <a:t>Property "</a:t>
            </a:r>
            <a:r>
              <a:rPr lang="en-US" sz="1000" dirty="0" err="1" smtClean="0"/>
              <a:t>LogXptMode</a:t>
            </a:r>
            <a:r>
              <a:rPr lang="en-US" sz="1000" dirty="0" smtClean="0"/>
              <a:t>" updated</a:t>
            </a:r>
          </a:p>
          <a:p>
            <a:pPr marL="0" lvl="1"/>
            <a:r>
              <a:rPr lang="en-US" sz="1000" dirty="0" smtClean="0"/>
              <a:t>DGMGRL&gt; edit database </a:t>
            </a:r>
            <a:r>
              <a:rPr lang="en-US" sz="1000" dirty="0" err="1" smtClean="0"/>
              <a:t>snowy_b</a:t>
            </a:r>
            <a:r>
              <a:rPr lang="en-US" sz="1000" dirty="0" smtClean="0"/>
              <a:t> set property '</a:t>
            </a:r>
            <a:r>
              <a:rPr lang="en-US" sz="1000" dirty="0" err="1" smtClean="0"/>
              <a:t>NetTimeout</a:t>
            </a:r>
            <a:r>
              <a:rPr lang="en-US" sz="1000" dirty="0" smtClean="0"/>
              <a:t>'='10';</a:t>
            </a:r>
          </a:p>
          <a:p>
            <a:pPr marL="0" lvl="1"/>
            <a:r>
              <a:rPr lang="en-US" sz="1000" dirty="0" smtClean="0"/>
              <a:t>Property "</a:t>
            </a:r>
            <a:r>
              <a:rPr lang="en-US" sz="1000" dirty="0" err="1" smtClean="0"/>
              <a:t>NetTimeout</a:t>
            </a:r>
            <a:r>
              <a:rPr lang="en-US" sz="1000" dirty="0" smtClean="0"/>
              <a:t>" updated</a:t>
            </a:r>
          </a:p>
          <a:p>
            <a:pPr marL="0" lvl="1"/>
            <a:endParaRPr lang="en-US" sz="1000" dirty="0" smtClean="0"/>
          </a:p>
          <a:p>
            <a:pPr marL="0" lvl="1"/>
            <a:r>
              <a:rPr lang="en-US" sz="1000" dirty="0" smtClean="0"/>
              <a:t>DGMGRL&gt; show database verbose </a:t>
            </a:r>
            <a:r>
              <a:rPr lang="en-US" sz="1000" dirty="0" err="1" smtClean="0"/>
              <a:t>snowy_b</a:t>
            </a:r>
            <a:endParaRPr lang="en-US" sz="1000" dirty="0" smtClean="0"/>
          </a:p>
          <a:p>
            <a:pPr marL="0" lvl="1"/>
            <a:endParaRPr lang="en-US" sz="1000" dirty="0" smtClean="0"/>
          </a:p>
          <a:p>
            <a:pPr marL="0" lvl="1"/>
            <a:r>
              <a:rPr lang="en-US" sz="1000" dirty="0" smtClean="0"/>
              <a:t>Database</a:t>
            </a:r>
          </a:p>
          <a:p>
            <a:pPr marL="0" lvl="1"/>
            <a:r>
              <a:rPr lang="en-US" sz="1000" dirty="0" smtClean="0"/>
              <a:t>  Name:            </a:t>
            </a:r>
            <a:r>
              <a:rPr lang="en-US" sz="1000" dirty="0" err="1" smtClean="0"/>
              <a:t>snowy_b</a:t>
            </a:r>
            <a:endParaRPr lang="en-US" sz="1000" dirty="0" smtClean="0"/>
          </a:p>
          <a:p>
            <a:pPr marL="0" lvl="1"/>
            <a:r>
              <a:rPr lang="en-US" sz="1000" dirty="0" smtClean="0"/>
              <a:t>  Role:            PHYSICAL STANDBY</a:t>
            </a:r>
          </a:p>
          <a:p>
            <a:pPr marL="0" lvl="1"/>
            <a:r>
              <a:rPr lang="en-US" sz="1000" dirty="0" smtClean="0"/>
              <a:t>  Enabled:         NO</a:t>
            </a:r>
          </a:p>
          <a:p>
            <a:pPr marL="0" lvl="1"/>
            <a:r>
              <a:rPr lang="en-US" sz="1000" dirty="0" smtClean="0"/>
              <a:t>  Intended State:  OFFLINE</a:t>
            </a:r>
          </a:p>
          <a:p>
            <a:pPr marL="0" lvl="1"/>
            <a:r>
              <a:rPr lang="en-US" sz="1000" dirty="0" smtClean="0"/>
              <a:t>  Instance(s):</a:t>
            </a:r>
          </a:p>
          <a:p>
            <a:pPr marL="0" lvl="1"/>
            <a:r>
              <a:rPr lang="en-US" sz="1000" dirty="0" smtClean="0"/>
              <a:t>    snowy</a:t>
            </a:r>
          </a:p>
          <a:p>
            <a:pPr marL="0" lvl="1"/>
            <a:endParaRPr lang="en-US" sz="1000" dirty="0" smtClean="0"/>
          </a:p>
          <a:p>
            <a:pPr marL="0" lvl="1"/>
            <a:r>
              <a:rPr lang="en-US" sz="1000" dirty="0" smtClean="0"/>
              <a:t>  Properties:</a:t>
            </a:r>
          </a:p>
          <a:p>
            <a:pPr marL="0" lvl="1"/>
            <a:r>
              <a:rPr lang="en-US" sz="1000" dirty="0" smtClean="0"/>
              <a:t>    ....</a:t>
            </a:r>
          </a:p>
          <a:p>
            <a:pPr marL="0" lvl="1"/>
            <a:r>
              <a:rPr lang="en-US" sz="1000" dirty="0" smtClean="0"/>
              <a:t>    </a:t>
            </a:r>
            <a:r>
              <a:rPr lang="en-US" sz="1000" dirty="0" err="1" smtClean="0"/>
              <a:t>LogXptMode</a:t>
            </a:r>
            <a:r>
              <a:rPr lang="en-US" sz="1000" dirty="0" smtClean="0"/>
              <a:t>                      = 'SYNC'</a:t>
            </a:r>
          </a:p>
          <a:p>
            <a:pPr marL="0" lvl="1"/>
            <a:r>
              <a:rPr lang="en-US" sz="1000" dirty="0" smtClean="0"/>
              <a:t>    ....</a:t>
            </a:r>
            <a:endParaRPr lang="en-US" sz="1000" dirty="0" smtClean="0"/>
          </a:p>
          <a:p>
            <a:pPr marL="0" lvl="1"/>
            <a:r>
              <a:rPr lang="en-US" sz="1000" dirty="0" smtClean="0"/>
              <a:t>    </a:t>
            </a:r>
            <a:r>
              <a:rPr lang="en-US" sz="1000" dirty="0" err="1" smtClean="0"/>
              <a:t>NetTimeout</a:t>
            </a:r>
            <a:r>
              <a:rPr lang="en-US" sz="1000" dirty="0" smtClean="0"/>
              <a:t>                      = </a:t>
            </a:r>
            <a:r>
              <a:rPr lang="en-US" sz="1000" dirty="0" smtClean="0"/>
              <a:t>'10‘</a:t>
            </a:r>
          </a:p>
          <a:p>
            <a:pPr marL="0" lvl="1"/>
            <a:r>
              <a:rPr lang="en-US" sz="1000" dirty="0" smtClean="0"/>
              <a:t> </a:t>
            </a:r>
            <a:r>
              <a:rPr lang="en-US" sz="1000" dirty="0" smtClean="0"/>
              <a:t>   ....</a:t>
            </a:r>
            <a:endParaRPr lang="en-US" sz="1000" dirty="0" smtClean="0"/>
          </a:p>
          <a:p>
            <a:pPr marL="0" lvl="1"/>
            <a:r>
              <a:rPr lang="en-US" sz="1000" dirty="0" smtClean="0"/>
              <a:t>    </a:t>
            </a:r>
            <a:r>
              <a:rPr lang="en-US" sz="1000" dirty="0" err="1" smtClean="0"/>
              <a:t>StandbyArchiveLocation</a:t>
            </a:r>
            <a:r>
              <a:rPr lang="en-US" sz="1000" dirty="0" smtClean="0"/>
              <a:t>          </a:t>
            </a:r>
            <a:r>
              <a:rPr lang="en-US" sz="1000" dirty="0" smtClean="0"/>
              <a:t>= '/</a:t>
            </a:r>
            <a:r>
              <a:rPr lang="en-US" sz="1000" dirty="0" err="1" smtClean="0"/>
              <a:t>dbh</a:t>
            </a:r>
            <a:r>
              <a:rPr lang="en-US" sz="1000" dirty="0" smtClean="0"/>
              <a:t>/snowy/arch/'</a:t>
            </a:r>
          </a:p>
          <a:p>
            <a:pPr marL="0" lvl="1"/>
            <a:r>
              <a:rPr lang="en-US" sz="1000" dirty="0" smtClean="0"/>
              <a:t>    </a:t>
            </a:r>
            <a:r>
              <a:rPr lang="en-US" sz="1000" dirty="0" smtClean="0"/>
              <a:t>....</a:t>
            </a:r>
          </a:p>
          <a:p>
            <a:pPr marL="0" lvl="1"/>
            <a:endParaRPr lang="en-US" sz="1000" dirty="0" smtClean="0"/>
          </a:p>
          <a:p>
            <a:pPr marL="0" lvl="1"/>
            <a:r>
              <a:rPr lang="en-US" sz="1000" dirty="0" smtClean="0"/>
              <a:t>Current status for "</a:t>
            </a:r>
            <a:r>
              <a:rPr lang="en-US" sz="1000" dirty="0" err="1" smtClean="0"/>
              <a:t>snowy_b</a:t>
            </a:r>
            <a:r>
              <a:rPr lang="en-US" sz="1000" dirty="0" smtClean="0"/>
              <a:t>":</a:t>
            </a:r>
          </a:p>
          <a:p>
            <a:pPr marL="0" lvl="1"/>
            <a:r>
              <a:rPr lang="en-US" sz="1000" dirty="0" smtClean="0"/>
              <a:t>DISABLED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183880" cy="594360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chemeClr val="accent3"/>
                </a:solidFill>
              </a:rPr>
              <a:t>Enable Configuration</a:t>
            </a:r>
            <a:endParaRPr lang="en-US" dirty="0">
              <a:solidFill>
                <a:schemeClr val="accent3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09600" y="1100078"/>
            <a:ext cx="7848600" cy="2708434"/>
          </a:xfrm>
          <a:prstGeom prst="rect">
            <a:avLst/>
          </a:prstGeom>
          <a:solidFill>
            <a:srgbClr val="FFFFE1"/>
          </a:solidFill>
        </p:spPr>
        <p:txBody>
          <a:bodyPr wrap="square" rtlCol="0">
            <a:spAutoFit/>
          </a:bodyPr>
          <a:lstStyle/>
          <a:p>
            <a:pPr marL="0" lvl="1"/>
            <a:r>
              <a:rPr lang="en-US" sz="1000" dirty="0" smtClean="0"/>
              <a:t>DGMGRL&gt; enable configuration</a:t>
            </a:r>
          </a:p>
          <a:p>
            <a:pPr marL="0" lvl="1"/>
            <a:r>
              <a:rPr lang="en-US" sz="1000" dirty="0" smtClean="0"/>
              <a:t>Enabled.</a:t>
            </a:r>
          </a:p>
          <a:p>
            <a:pPr marL="0" lvl="1"/>
            <a:endParaRPr lang="en-US" sz="1000" dirty="0" smtClean="0"/>
          </a:p>
          <a:p>
            <a:pPr marL="0" lvl="1"/>
            <a:r>
              <a:rPr lang="en-US" sz="1000" dirty="0" smtClean="0"/>
              <a:t>DGMGRL&gt; show configuration</a:t>
            </a:r>
          </a:p>
          <a:p>
            <a:pPr marL="0" lvl="1"/>
            <a:endParaRPr lang="en-US" sz="1000" dirty="0" smtClean="0"/>
          </a:p>
          <a:p>
            <a:pPr marL="0" lvl="1"/>
            <a:r>
              <a:rPr lang="en-US" sz="1000" dirty="0" smtClean="0"/>
              <a:t>Configuration</a:t>
            </a:r>
          </a:p>
          <a:p>
            <a:pPr marL="0" lvl="1"/>
            <a:r>
              <a:rPr lang="en-US" sz="1000" dirty="0" smtClean="0"/>
              <a:t>  Name:                </a:t>
            </a:r>
            <a:r>
              <a:rPr lang="en-US" sz="1000" dirty="0" err="1" smtClean="0"/>
              <a:t>FSFOsnowy</a:t>
            </a:r>
            <a:endParaRPr lang="en-US" sz="1000" dirty="0" smtClean="0"/>
          </a:p>
          <a:p>
            <a:pPr marL="0" lvl="1"/>
            <a:r>
              <a:rPr lang="en-US" sz="1000" dirty="0" smtClean="0"/>
              <a:t>  Enabled:             YES</a:t>
            </a:r>
          </a:p>
          <a:p>
            <a:pPr marL="0" lvl="1"/>
            <a:r>
              <a:rPr lang="en-US" sz="1000" dirty="0" smtClean="0"/>
              <a:t>  Protection Mode:     </a:t>
            </a:r>
            <a:r>
              <a:rPr lang="en-US" sz="1000" dirty="0" err="1" smtClean="0"/>
              <a:t>MaxAvailability</a:t>
            </a:r>
            <a:endParaRPr lang="en-US" sz="1000" dirty="0" smtClean="0"/>
          </a:p>
          <a:p>
            <a:pPr marL="0" lvl="1"/>
            <a:r>
              <a:rPr lang="en-US" sz="1000" dirty="0" smtClean="0"/>
              <a:t>  Fast-Start Failover: DISABLED</a:t>
            </a:r>
          </a:p>
          <a:p>
            <a:pPr marL="0" lvl="1"/>
            <a:r>
              <a:rPr lang="en-US" sz="1000" dirty="0" smtClean="0"/>
              <a:t>  Databases:</a:t>
            </a:r>
          </a:p>
          <a:p>
            <a:pPr marL="0" lvl="1"/>
            <a:r>
              <a:rPr lang="en-US" sz="1000" dirty="0" smtClean="0"/>
              <a:t>    </a:t>
            </a:r>
            <a:r>
              <a:rPr lang="en-US" sz="1000" dirty="0" err="1" smtClean="0"/>
              <a:t>snowy_a</a:t>
            </a:r>
            <a:r>
              <a:rPr lang="en-US" sz="1000" dirty="0" smtClean="0"/>
              <a:t> - Primary database</a:t>
            </a:r>
          </a:p>
          <a:p>
            <a:pPr marL="0" lvl="1"/>
            <a:r>
              <a:rPr lang="en-US" sz="1000" dirty="0" smtClean="0"/>
              <a:t>    </a:t>
            </a:r>
            <a:r>
              <a:rPr lang="en-US" sz="1000" dirty="0" err="1" smtClean="0"/>
              <a:t>snowy_b</a:t>
            </a:r>
            <a:r>
              <a:rPr lang="en-US" sz="1000" dirty="0" smtClean="0"/>
              <a:t> - Physical standby </a:t>
            </a:r>
            <a:r>
              <a:rPr lang="en-US" sz="1000" dirty="0" smtClean="0"/>
              <a:t>database</a:t>
            </a:r>
          </a:p>
          <a:p>
            <a:pPr marL="0" lvl="1"/>
            <a:endParaRPr lang="en-US" sz="1000" dirty="0" smtClean="0"/>
          </a:p>
          <a:p>
            <a:pPr marL="0" lvl="1"/>
            <a:endParaRPr lang="en-US" sz="1000" dirty="0" smtClean="0"/>
          </a:p>
          <a:p>
            <a:pPr marL="0" lvl="1"/>
            <a:r>
              <a:rPr lang="en-US" sz="1000" dirty="0" smtClean="0"/>
              <a:t>Current status for "</a:t>
            </a:r>
            <a:r>
              <a:rPr lang="en-US" sz="1000" dirty="0" err="1" smtClean="0"/>
              <a:t>FSFOsnowy</a:t>
            </a:r>
            <a:r>
              <a:rPr lang="en-US" sz="1000" dirty="0" smtClean="0"/>
              <a:t>":</a:t>
            </a:r>
          </a:p>
          <a:p>
            <a:pPr marL="0" lvl="1"/>
            <a:r>
              <a:rPr lang="en-US" sz="1000" dirty="0" smtClean="0"/>
              <a:t>SUCCESS</a:t>
            </a:r>
            <a:endParaRPr lang="en-US" sz="1000" dirty="0" smtClean="0"/>
          </a:p>
        </p:txBody>
      </p:sp>
      <p:sp>
        <p:nvSpPr>
          <p:cNvPr id="5" name="TextBox 4"/>
          <p:cNvSpPr txBox="1"/>
          <p:nvPr/>
        </p:nvSpPr>
        <p:spPr>
          <a:xfrm>
            <a:off x="609600" y="4038600"/>
            <a:ext cx="7848600" cy="1169551"/>
          </a:xfrm>
          <a:prstGeom prst="rect">
            <a:avLst/>
          </a:prstGeom>
          <a:solidFill>
            <a:srgbClr val="FFFFE1"/>
          </a:solidFill>
        </p:spPr>
        <p:txBody>
          <a:bodyPr wrap="square" rtlCol="0">
            <a:spAutoFit/>
          </a:bodyPr>
          <a:lstStyle/>
          <a:p>
            <a:pPr marL="0" lvl="1"/>
            <a:endParaRPr lang="en-US" sz="1000" dirty="0" smtClean="0"/>
          </a:p>
          <a:p>
            <a:pPr marL="0" lvl="1"/>
            <a:r>
              <a:rPr lang="en-US" sz="1000" dirty="0" smtClean="0"/>
              <a:t>Current status for "</a:t>
            </a:r>
            <a:r>
              <a:rPr lang="en-US" sz="1000" dirty="0" err="1" smtClean="0"/>
              <a:t>FSFOsnowy</a:t>
            </a:r>
            <a:r>
              <a:rPr lang="en-US" sz="1000" dirty="0" smtClean="0"/>
              <a:t>":</a:t>
            </a:r>
          </a:p>
          <a:p>
            <a:pPr marL="0" lvl="1"/>
            <a:r>
              <a:rPr lang="en-US" sz="1000" dirty="0" smtClean="0"/>
              <a:t>Warning: ORA-16610: command 'Broker automatic health check' in progress</a:t>
            </a:r>
          </a:p>
          <a:p>
            <a:pPr marL="0" lvl="1"/>
            <a:endParaRPr lang="en-US" sz="1000" dirty="0" smtClean="0"/>
          </a:p>
          <a:p>
            <a:pPr marL="0" lvl="1"/>
            <a:r>
              <a:rPr lang="en-US" sz="1000" dirty="0" smtClean="0"/>
              <a:t>Current </a:t>
            </a:r>
            <a:r>
              <a:rPr lang="en-US" sz="1000" dirty="0" smtClean="0"/>
              <a:t>status for "</a:t>
            </a:r>
            <a:r>
              <a:rPr lang="en-US" sz="1000" dirty="0" err="1" smtClean="0"/>
              <a:t>FSFOsnowy</a:t>
            </a:r>
            <a:r>
              <a:rPr lang="en-US" sz="1000" dirty="0" smtClean="0"/>
              <a:t>":</a:t>
            </a:r>
          </a:p>
          <a:p>
            <a:pPr marL="0" lvl="1"/>
            <a:r>
              <a:rPr lang="en-US" sz="1000" dirty="0" smtClean="0"/>
              <a:t>Warning: ORA-16610: command 'ENABLE DATABASE </a:t>
            </a:r>
            <a:r>
              <a:rPr lang="en-US" sz="1000" dirty="0" err="1" smtClean="0"/>
              <a:t>snowy_b</a:t>
            </a:r>
            <a:r>
              <a:rPr lang="en-US" sz="1000" dirty="0" smtClean="0"/>
              <a:t>' in </a:t>
            </a:r>
            <a:r>
              <a:rPr lang="en-US" sz="1000" dirty="0" smtClean="0"/>
              <a:t>progress</a:t>
            </a:r>
          </a:p>
          <a:p>
            <a:pPr marL="0" lvl="1"/>
            <a:endParaRPr lang="en-US" sz="1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5" grpId="0" animBg="1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183880" cy="594360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chemeClr val="accent3"/>
                </a:solidFill>
              </a:rPr>
              <a:t>Enable Fast Start Failover</a:t>
            </a:r>
            <a:endParaRPr lang="en-US" dirty="0">
              <a:solidFill>
                <a:schemeClr val="accent3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09600" y="1100078"/>
            <a:ext cx="7848600" cy="2708434"/>
          </a:xfrm>
          <a:prstGeom prst="rect">
            <a:avLst/>
          </a:prstGeom>
          <a:solidFill>
            <a:srgbClr val="FFFFE1"/>
          </a:solidFill>
        </p:spPr>
        <p:txBody>
          <a:bodyPr wrap="square" rtlCol="0">
            <a:spAutoFit/>
          </a:bodyPr>
          <a:lstStyle/>
          <a:p>
            <a:pPr marL="0" lvl="1"/>
            <a:r>
              <a:rPr lang="en-US" sz="1000" dirty="0" smtClean="0"/>
              <a:t>DGMGRL&gt; enable </a:t>
            </a:r>
            <a:r>
              <a:rPr lang="en-US" sz="1000" dirty="0" err="1" smtClean="0"/>
              <a:t>fast_start</a:t>
            </a:r>
            <a:r>
              <a:rPr lang="en-US" sz="1000" dirty="0" smtClean="0"/>
              <a:t> failover;</a:t>
            </a:r>
          </a:p>
          <a:p>
            <a:pPr marL="0" lvl="1"/>
            <a:r>
              <a:rPr lang="en-US" sz="1000" dirty="0" smtClean="0"/>
              <a:t>Enabled.</a:t>
            </a:r>
          </a:p>
          <a:p>
            <a:pPr marL="0" lvl="1"/>
            <a:endParaRPr lang="en-US" sz="1000" dirty="0" smtClean="0"/>
          </a:p>
          <a:p>
            <a:pPr marL="0" lvl="1"/>
            <a:r>
              <a:rPr lang="en-US" sz="1000" dirty="0" smtClean="0"/>
              <a:t>DGMGRL&gt; show configuration</a:t>
            </a:r>
          </a:p>
          <a:p>
            <a:pPr marL="0" lvl="1"/>
            <a:endParaRPr lang="en-US" sz="1000" dirty="0" smtClean="0"/>
          </a:p>
          <a:p>
            <a:pPr marL="0" lvl="1"/>
            <a:r>
              <a:rPr lang="en-US" sz="1000" dirty="0" smtClean="0"/>
              <a:t>Configuration</a:t>
            </a:r>
          </a:p>
          <a:p>
            <a:pPr marL="0" lvl="1"/>
            <a:r>
              <a:rPr lang="en-US" sz="1000" dirty="0" smtClean="0"/>
              <a:t>  Name:                </a:t>
            </a:r>
            <a:r>
              <a:rPr lang="en-US" sz="1000" dirty="0" err="1" smtClean="0"/>
              <a:t>FSFOsnowy</a:t>
            </a:r>
            <a:endParaRPr lang="en-US" sz="1000" dirty="0" smtClean="0"/>
          </a:p>
          <a:p>
            <a:pPr marL="0" lvl="1"/>
            <a:r>
              <a:rPr lang="en-US" sz="1000" dirty="0" smtClean="0"/>
              <a:t>  Enabled:             </a:t>
            </a:r>
            <a:r>
              <a:rPr lang="en-US" sz="1000" b="1" dirty="0" smtClean="0"/>
              <a:t>YES</a:t>
            </a:r>
          </a:p>
          <a:p>
            <a:pPr marL="0" lvl="1"/>
            <a:r>
              <a:rPr lang="en-US" sz="1000" dirty="0" smtClean="0"/>
              <a:t>  Protection Mode:     </a:t>
            </a:r>
            <a:r>
              <a:rPr lang="en-US" sz="1000" dirty="0" err="1" smtClean="0"/>
              <a:t>MaxAvailability</a:t>
            </a:r>
            <a:endParaRPr lang="en-US" sz="1000" dirty="0" smtClean="0"/>
          </a:p>
          <a:p>
            <a:pPr marL="0" lvl="1"/>
            <a:r>
              <a:rPr lang="en-US" sz="1000" dirty="0" smtClean="0"/>
              <a:t>  Fast-Start Failover: </a:t>
            </a:r>
            <a:r>
              <a:rPr lang="en-US" sz="1000" b="1" dirty="0" smtClean="0"/>
              <a:t>ENABLED</a:t>
            </a:r>
          </a:p>
          <a:p>
            <a:pPr marL="0" lvl="1"/>
            <a:r>
              <a:rPr lang="en-US" sz="1000" dirty="0" smtClean="0"/>
              <a:t>  Databases:</a:t>
            </a:r>
          </a:p>
          <a:p>
            <a:pPr marL="0" lvl="1"/>
            <a:r>
              <a:rPr lang="en-US" sz="1000" dirty="0" smtClean="0"/>
              <a:t>    </a:t>
            </a:r>
            <a:r>
              <a:rPr lang="en-US" sz="1000" dirty="0" err="1" smtClean="0"/>
              <a:t>snowy_a</a:t>
            </a:r>
            <a:r>
              <a:rPr lang="en-US" sz="1000" dirty="0" smtClean="0"/>
              <a:t> - Primary database</a:t>
            </a:r>
          </a:p>
          <a:p>
            <a:pPr marL="0" lvl="1"/>
            <a:r>
              <a:rPr lang="en-US" sz="1000" dirty="0" smtClean="0"/>
              <a:t>    </a:t>
            </a:r>
            <a:r>
              <a:rPr lang="en-US" sz="1000" dirty="0" err="1" smtClean="0"/>
              <a:t>snowy_b</a:t>
            </a:r>
            <a:r>
              <a:rPr lang="en-US" sz="1000" dirty="0" smtClean="0"/>
              <a:t> - Physical standby database</a:t>
            </a:r>
          </a:p>
          <a:p>
            <a:pPr marL="0" lvl="1"/>
            <a:r>
              <a:rPr lang="en-US" sz="1000" dirty="0" smtClean="0"/>
              <a:t>            - Fast-Start Failover target</a:t>
            </a:r>
          </a:p>
          <a:p>
            <a:pPr marL="0" lvl="1"/>
            <a:endParaRPr lang="en-US" sz="1000" dirty="0" smtClean="0"/>
          </a:p>
          <a:p>
            <a:pPr marL="0" lvl="1"/>
            <a:r>
              <a:rPr lang="en-US" sz="1000" dirty="0" smtClean="0"/>
              <a:t>Current status for "</a:t>
            </a:r>
            <a:r>
              <a:rPr lang="en-US" sz="1000" dirty="0" err="1" smtClean="0"/>
              <a:t>FSFOsnowy</a:t>
            </a:r>
            <a:r>
              <a:rPr lang="en-US" sz="1000" dirty="0" smtClean="0"/>
              <a:t>":</a:t>
            </a:r>
          </a:p>
          <a:p>
            <a:pPr marL="0" lvl="1"/>
            <a:r>
              <a:rPr lang="en-US" sz="1000" dirty="0" smtClean="0"/>
              <a:t>SUCCESS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183880" cy="594360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chemeClr val="accent3"/>
                </a:solidFill>
              </a:rPr>
              <a:t>Check Fast Start Failover</a:t>
            </a:r>
            <a:endParaRPr lang="en-US" dirty="0">
              <a:solidFill>
                <a:schemeClr val="accent3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09600" y="1600200"/>
            <a:ext cx="7696200" cy="2092881"/>
          </a:xfrm>
          <a:prstGeom prst="rect">
            <a:avLst/>
          </a:prstGeom>
          <a:solidFill>
            <a:srgbClr val="FFFFE1"/>
          </a:solidFill>
        </p:spPr>
        <p:txBody>
          <a:bodyPr wrap="square" rtlCol="0">
            <a:spAutoFit/>
          </a:bodyPr>
          <a:lstStyle/>
          <a:p>
            <a:pPr marL="0" lvl="1"/>
            <a:r>
              <a:rPr lang="en-US" sz="1000" dirty="0" smtClean="0"/>
              <a:t>Fast Start Failover Status:</a:t>
            </a:r>
          </a:p>
          <a:p>
            <a:pPr marL="0" lvl="1"/>
            <a:r>
              <a:rPr lang="en-US" sz="1000" dirty="0" smtClean="0"/>
              <a:t>============================================================</a:t>
            </a:r>
          </a:p>
          <a:p>
            <a:pPr marL="0" lvl="1"/>
            <a:r>
              <a:rPr lang="en-US" sz="1000" dirty="0" smtClean="0"/>
              <a:t>DB_UNIQUE_NAME                 </a:t>
            </a:r>
            <a:r>
              <a:rPr lang="en-US" sz="1000" dirty="0" smtClean="0"/>
              <a:t>	: </a:t>
            </a:r>
            <a:r>
              <a:rPr lang="en-US" sz="1000" b="1" dirty="0" err="1" smtClean="0"/>
              <a:t>snowy_a</a:t>
            </a:r>
            <a:endParaRPr lang="en-US" sz="1000" b="1" dirty="0" smtClean="0"/>
          </a:p>
          <a:p>
            <a:pPr marL="0" lvl="1"/>
            <a:r>
              <a:rPr lang="en-US" sz="1000" dirty="0" smtClean="0"/>
              <a:t>SWITCHOVER_STATUS              </a:t>
            </a:r>
            <a:r>
              <a:rPr lang="en-US" sz="1000" dirty="0" smtClean="0"/>
              <a:t>	: </a:t>
            </a:r>
            <a:r>
              <a:rPr lang="en-US" sz="1000" dirty="0" smtClean="0"/>
              <a:t>SESSIONS ACTIVE</a:t>
            </a:r>
          </a:p>
          <a:p>
            <a:pPr marL="0" lvl="1"/>
            <a:r>
              <a:rPr lang="en-US" sz="1000" dirty="0" smtClean="0"/>
              <a:t>FORCE_LOGGING                  </a:t>
            </a:r>
            <a:r>
              <a:rPr lang="en-US" sz="1000" dirty="0" smtClean="0"/>
              <a:t>	: </a:t>
            </a:r>
            <a:r>
              <a:rPr lang="en-US" sz="1000" dirty="0" smtClean="0"/>
              <a:t>YES</a:t>
            </a:r>
          </a:p>
          <a:p>
            <a:pPr marL="0" lvl="1"/>
            <a:r>
              <a:rPr lang="en-US" sz="1000" dirty="0" smtClean="0"/>
              <a:t>PROTECTION_MODE                </a:t>
            </a:r>
            <a:r>
              <a:rPr lang="en-US" sz="1000" dirty="0" smtClean="0"/>
              <a:t>	: </a:t>
            </a:r>
            <a:r>
              <a:rPr lang="en-US" sz="1000" dirty="0" smtClean="0"/>
              <a:t>MAXIMUM AVAILABILITY</a:t>
            </a:r>
          </a:p>
          <a:p>
            <a:pPr marL="0" lvl="1"/>
            <a:r>
              <a:rPr lang="en-US" sz="1000" dirty="0" smtClean="0"/>
              <a:t>PROTECTION_LEVEL               </a:t>
            </a:r>
            <a:r>
              <a:rPr lang="en-US" sz="1000" dirty="0" smtClean="0"/>
              <a:t>	: </a:t>
            </a:r>
            <a:r>
              <a:rPr lang="en-US" sz="1000" dirty="0" smtClean="0"/>
              <a:t>MAXIMUM AVAILABILITY</a:t>
            </a:r>
          </a:p>
          <a:p>
            <a:pPr marL="0" lvl="1"/>
            <a:r>
              <a:rPr lang="en-US" sz="1000" dirty="0" smtClean="0"/>
              <a:t>FLASHBACK_ON                   </a:t>
            </a:r>
            <a:r>
              <a:rPr lang="en-US" sz="1000" dirty="0" smtClean="0"/>
              <a:t>	: </a:t>
            </a:r>
            <a:r>
              <a:rPr lang="en-US" sz="1000" dirty="0" smtClean="0"/>
              <a:t>YES</a:t>
            </a:r>
          </a:p>
          <a:p>
            <a:pPr marL="0" lvl="1"/>
            <a:r>
              <a:rPr lang="en-US" sz="1000" dirty="0" smtClean="0"/>
              <a:t>FS_FAILOVER_STATUS            </a:t>
            </a:r>
            <a:r>
              <a:rPr lang="en-US" sz="1000" dirty="0" smtClean="0"/>
              <a:t> 	: </a:t>
            </a:r>
            <a:r>
              <a:rPr lang="en-US" sz="1000" dirty="0" smtClean="0"/>
              <a:t>SYNCHRONIZED</a:t>
            </a:r>
          </a:p>
          <a:p>
            <a:pPr marL="0" lvl="1"/>
            <a:r>
              <a:rPr lang="en-US" sz="1000" dirty="0" smtClean="0"/>
              <a:t>FS_FAILOVER_OBSERVER_HOST      </a:t>
            </a:r>
            <a:r>
              <a:rPr lang="en-US" sz="1000" dirty="0" smtClean="0"/>
              <a:t>	: </a:t>
            </a:r>
            <a:r>
              <a:rPr lang="en-US" sz="1000" dirty="0" smtClean="0"/>
              <a:t>hulk.ilmtech.com</a:t>
            </a:r>
          </a:p>
          <a:p>
            <a:pPr marL="0" lvl="1"/>
            <a:r>
              <a:rPr lang="en-US" sz="1000" dirty="0" smtClean="0"/>
              <a:t>FS_FAILOVER_CURRENT_TARGET     </a:t>
            </a:r>
            <a:r>
              <a:rPr lang="en-US" sz="1000" dirty="0" smtClean="0"/>
              <a:t>	: </a:t>
            </a:r>
            <a:r>
              <a:rPr lang="en-US" sz="1000" dirty="0" err="1" smtClean="0"/>
              <a:t>snowy_b</a:t>
            </a:r>
            <a:endParaRPr lang="en-US" sz="1000" dirty="0" smtClean="0"/>
          </a:p>
          <a:p>
            <a:pPr marL="0" lvl="1"/>
            <a:r>
              <a:rPr lang="en-US" sz="1000" dirty="0" smtClean="0"/>
              <a:t>FS_FAILOVER_THRESHOLD          </a:t>
            </a:r>
            <a:r>
              <a:rPr lang="en-US" sz="1000" dirty="0" smtClean="0"/>
              <a:t>	: </a:t>
            </a:r>
            <a:r>
              <a:rPr lang="en-US" sz="1000" dirty="0" smtClean="0"/>
              <a:t>30</a:t>
            </a:r>
          </a:p>
          <a:p>
            <a:pPr marL="0" lvl="1"/>
            <a:r>
              <a:rPr lang="en-US" sz="1000" dirty="0" smtClean="0"/>
              <a:t>FS_FAILOVER_OBSERVER_PRESENT   </a:t>
            </a:r>
            <a:r>
              <a:rPr lang="en-US" sz="1000" dirty="0" smtClean="0"/>
              <a:t>	: NO</a:t>
            </a:r>
            <a:endParaRPr lang="en-US" sz="1000" dirty="0" smtClean="0"/>
          </a:p>
        </p:txBody>
      </p:sp>
      <p:sp>
        <p:nvSpPr>
          <p:cNvPr id="5" name="TextBox 4"/>
          <p:cNvSpPr txBox="1"/>
          <p:nvPr/>
        </p:nvSpPr>
        <p:spPr>
          <a:xfrm>
            <a:off x="609600" y="3810000"/>
            <a:ext cx="7696200" cy="1938992"/>
          </a:xfrm>
          <a:prstGeom prst="rect">
            <a:avLst/>
          </a:prstGeom>
          <a:solidFill>
            <a:srgbClr val="FFFFE1"/>
          </a:solidFill>
        </p:spPr>
        <p:txBody>
          <a:bodyPr wrap="square" rtlCol="0">
            <a:spAutoFit/>
          </a:bodyPr>
          <a:lstStyle/>
          <a:p>
            <a:pPr marL="0" lvl="1"/>
            <a:r>
              <a:rPr lang="en-US" sz="1000" dirty="0" smtClean="0"/>
              <a:t>Fast Start Failover Status:</a:t>
            </a:r>
          </a:p>
          <a:p>
            <a:pPr marL="0" lvl="1"/>
            <a:r>
              <a:rPr lang="en-US" sz="1000" dirty="0" smtClean="0"/>
              <a:t>============================================================</a:t>
            </a:r>
          </a:p>
          <a:p>
            <a:pPr marL="0" lvl="1"/>
            <a:r>
              <a:rPr lang="en-US" sz="1000" dirty="0" smtClean="0"/>
              <a:t>DB_UNIQUE_NAME                 </a:t>
            </a:r>
            <a:r>
              <a:rPr lang="en-US" sz="1000" dirty="0" smtClean="0"/>
              <a:t>	: </a:t>
            </a:r>
            <a:r>
              <a:rPr lang="en-US" sz="1000" b="1" dirty="0" err="1" smtClean="0"/>
              <a:t>snowy_b</a:t>
            </a:r>
            <a:endParaRPr lang="en-US" sz="1000" b="1" dirty="0" smtClean="0"/>
          </a:p>
          <a:p>
            <a:pPr marL="0" lvl="1"/>
            <a:r>
              <a:rPr lang="en-US" sz="1000" dirty="0" smtClean="0"/>
              <a:t>SWITCHOVER_STATUS              </a:t>
            </a:r>
            <a:r>
              <a:rPr lang="en-US" sz="1000" dirty="0" smtClean="0"/>
              <a:t>	: </a:t>
            </a:r>
            <a:r>
              <a:rPr lang="en-US" sz="1000" dirty="0" smtClean="0"/>
              <a:t>SESSIONS ACTIVE</a:t>
            </a:r>
          </a:p>
          <a:p>
            <a:pPr marL="0" lvl="1"/>
            <a:r>
              <a:rPr lang="en-US" sz="1000" dirty="0" smtClean="0"/>
              <a:t>FORCE_LOGGING                  </a:t>
            </a:r>
            <a:r>
              <a:rPr lang="en-US" sz="1000" dirty="0" smtClean="0"/>
              <a:t>	: </a:t>
            </a:r>
            <a:r>
              <a:rPr lang="en-US" sz="1000" dirty="0" smtClean="0"/>
              <a:t>YES</a:t>
            </a:r>
          </a:p>
          <a:p>
            <a:pPr marL="0" lvl="1"/>
            <a:r>
              <a:rPr lang="en-US" sz="1000" dirty="0" smtClean="0"/>
              <a:t>PROTECTION_MODE                </a:t>
            </a:r>
            <a:r>
              <a:rPr lang="en-US" sz="1000" dirty="0" smtClean="0"/>
              <a:t>	: </a:t>
            </a:r>
            <a:r>
              <a:rPr lang="en-US" sz="1000" dirty="0" smtClean="0"/>
              <a:t>MAXIMUM AVAILABILITY</a:t>
            </a:r>
          </a:p>
          <a:p>
            <a:pPr marL="0" lvl="1"/>
            <a:r>
              <a:rPr lang="en-US" sz="1000" dirty="0" smtClean="0"/>
              <a:t>FLASHBACK_ON                   </a:t>
            </a:r>
            <a:r>
              <a:rPr lang="en-US" sz="1000" dirty="0" smtClean="0"/>
              <a:t>	: </a:t>
            </a:r>
            <a:r>
              <a:rPr lang="en-US" sz="1000" dirty="0" smtClean="0"/>
              <a:t>YES</a:t>
            </a:r>
          </a:p>
          <a:p>
            <a:pPr marL="0" lvl="1"/>
            <a:r>
              <a:rPr lang="en-US" sz="1000" dirty="0" smtClean="0"/>
              <a:t>FS_FAILOVER_STATUS             </a:t>
            </a:r>
            <a:r>
              <a:rPr lang="en-US" sz="1000" dirty="0" smtClean="0"/>
              <a:t>	: </a:t>
            </a:r>
            <a:r>
              <a:rPr lang="en-US" sz="1000" dirty="0" smtClean="0"/>
              <a:t>SYNCHRONIZED</a:t>
            </a:r>
          </a:p>
          <a:p>
            <a:pPr marL="0" lvl="1"/>
            <a:r>
              <a:rPr lang="en-US" sz="1000" dirty="0" smtClean="0"/>
              <a:t>FS_FAILOVER_OBSERVER_HOST      </a:t>
            </a:r>
            <a:r>
              <a:rPr lang="en-US" sz="1000" dirty="0" smtClean="0"/>
              <a:t>	: </a:t>
            </a:r>
            <a:r>
              <a:rPr lang="en-US" sz="1000" dirty="0" smtClean="0"/>
              <a:t>hulk.ilmtech.com</a:t>
            </a:r>
          </a:p>
          <a:p>
            <a:pPr marL="0" lvl="1"/>
            <a:r>
              <a:rPr lang="en-US" sz="1000" dirty="0" smtClean="0"/>
              <a:t>FS_FAILOVER_CURRENT_TARGET     </a:t>
            </a:r>
            <a:r>
              <a:rPr lang="en-US" sz="1000" dirty="0" smtClean="0"/>
              <a:t>	: </a:t>
            </a:r>
            <a:r>
              <a:rPr lang="en-US" sz="1000" dirty="0" err="1" smtClean="0"/>
              <a:t>snowy_b</a:t>
            </a:r>
            <a:endParaRPr lang="en-US" sz="1000" dirty="0" smtClean="0"/>
          </a:p>
          <a:p>
            <a:pPr marL="0" lvl="1"/>
            <a:r>
              <a:rPr lang="en-US" sz="1000" dirty="0" smtClean="0"/>
              <a:t>FS_FAILOVER_THRESHOLD          </a:t>
            </a:r>
            <a:r>
              <a:rPr lang="en-US" sz="1000" dirty="0" smtClean="0"/>
              <a:t>	: </a:t>
            </a:r>
            <a:r>
              <a:rPr lang="en-US" sz="1000" dirty="0" smtClean="0"/>
              <a:t>30</a:t>
            </a:r>
          </a:p>
          <a:p>
            <a:pPr marL="0" lvl="1"/>
            <a:r>
              <a:rPr lang="en-US" sz="1000" dirty="0" smtClean="0"/>
              <a:t>FS_FAILOVER_OBSERVER_PRESENT   </a:t>
            </a:r>
            <a:r>
              <a:rPr lang="en-US" sz="1000" dirty="0" smtClean="0"/>
              <a:t>	: NO</a:t>
            </a:r>
            <a:endParaRPr lang="en-US" sz="1000" dirty="0" smtClean="0"/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305800" cy="914400"/>
          </a:xfrm>
        </p:spPr>
        <p:txBody>
          <a:bodyPr>
            <a:normAutofit/>
          </a:bodyPr>
          <a:lstStyle/>
          <a:p>
            <a:pPr lvl="0">
              <a:defRPr/>
            </a:pPr>
            <a:r>
              <a:rPr lang="en-US" dirty="0" smtClean="0"/>
              <a:t>fsfo_check.sql (V$DATABASE)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5" grpId="0" animBg="1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183880" cy="594360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chemeClr val="accent3"/>
                </a:solidFill>
              </a:rPr>
              <a:t>Observer</a:t>
            </a:r>
            <a:endParaRPr lang="en-US" dirty="0">
              <a:solidFill>
                <a:schemeClr val="accent3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09600" y="3780472"/>
            <a:ext cx="7848600" cy="1477328"/>
          </a:xfrm>
          <a:prstGeom prst="rect">
            <a:avLst/>
          </a:prstGeom>
          <a:solidFill>
            <a:srgbClr val="FFFFE1"/>
          </a:solidFill>
        </p:spPr>
        <p:txBody>
          <a:bodyPr wrap="square" rtlCol="0">
            <a:spAutoFit/>
          </a:bodyPr>
          <a:lstStyle/>
          <a:p>
            <a:pPr marL="0" lvl="1"/>
            <a:r>
              <a:rPr lang="en-US" sz="1000" dirty="0" err="1" smtClean="0"/>
              <a:t>dgmgrl</a:t>
            </a:r>
            <a:r>
              <a:rPr lang="en-US" sz="1000" dirty="0" smtClean="0"/>
              <a:t> sys/</a:t>
            </a:r>
            <a:r>
              <a:rPr lang="en-US" sz="1000" dirty="0" err="1" smtClean="0"/>
              <a:t>oracle@snowy</a:t>
            </a:r>
            <a:endParaRPr lang="en-US" sz="1000" dirty="0" smtClean="0"/>
          </a:p>
          <a:p>
            <a:pPr marL="0" lvl="1"/>
            <a:r>
              <a:rPr lang="en-US" sz="1000" dirty="0" smtClean="0"/>
              <a:t>DGMGRL for Linux: Version 10.2.0.4.0 - Production</a:t>
            </a:r>
          </a:p>
          <a:p>
            <a:pPr marL="0" lvl="1"/>
            <a:endParaRPr lang="en-US" sz="1000" dirty="0" smtClean="0"/>
          </a:p>
          <a:p>
            <a:pPr marL="0" lvl="1"/>
            <a:r>
              <a:rPr lang="en-US" sz="1000" dirty="0" smtClean="0"/>
              <a:t>Copyright (c) 2000, 2005, Oracle. All rights reserved.</a:t>
            </a:r>
          </a:p>
          <a:p>
            <a:pPr marL="0" lvl="1"/>
            <a:endParaRPr lang="en-US" sz="1000" dirty="0" smtClean="0"/>
          </a:p>
          <a:p>
            <a:pPr marL="0" lvl="1"/>
            <a:r>
              <a:rPr lang="en-US" sz="1000" dirty="0" smtClean="0"/>
              <a:t>Welcome to DGMGRL, type "help" for information.</a:t>
            </a:r>
          </a:p>
          <a:p>
            <a:pPr marL="0" lvl="1"/>
            <a:r>
              <a:rPr lang="en-US" sz="1000" dirty="0" smtClean="0"/>
              <a:t>Connected.</a:t>
            </a:r>
          </a:p>
          <a:p>
            <a:pPr marL="0" lvl="1"/>
            <a:r>
              <a:rPr lang="en-US" sz="1000" dirty="0" smtClean="0"/>
              <a:t>DGMGRL&gt; </a:t>
            </a:r>
            <a:r>
              <a:rPr lang="en-US" sz="1000" dirty="0" smtClean="0"/>
              <a:t>start observer</a:t>
            </a:r>
          </a:p>
          <a:p>
            <a:pPr marL="0" lvl="1"/>
            <a:r>
              <a:rPr lang="en-US" sz="1000" dirty="0" smtClean="0"/>
              <a:t>Observer started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305800" cy="2667000"/>
          </a:xfrm>
        </p:spPr>
        <p:txBody>
          <a:bodyPr>
            <a:normAutofit/>
          </a:bodyPr>
          <a:lstStyle/>
          <a:p>
            <a:pPr lvl="0">
              <a:defRPr/>
            </a:pPr>
            <a:r>
              <a:rPr lang="en-US" dirty="0" smtClean="0"/>
              <a:t>Run on separate host</a:t>
            </a:r>
          </a:p>
          <a:p>
            <a:pPr lvl="0">
              <a:defRPr/>
            </a:pPr>
            <a:r>
              <a:rPr lang="en-US" dirty="0" smtClean="0"/>
              <a:t>Preferably separate data center</a:t>
            </a:r>
          </a:p>
          <a:p>
            <a:pPr lvl="0">
              <a:defRPr/>
            </a:pPr>
            <a:r>
              <a:rPr lang="en-US" dirty="0" smtClean="0"/>
              <a:t>Foreground process</a:t>
            </a:r>
          </a:p>
          <a:p>
            <a:pPr lvl="0">
              <a:defRPr/>
            </a:pPr>
            <a:r>
              <a:rPr lang="en-US" dirty="0" smtClean="0"/>
              <a:t>Requires SYSDBA credentials</a:t>
            </a:r>
          </a:p>
          <a:p>
            <a:pPr lvl="0">
              <a:defRPr/>
            </a:pPr>
            <a:r>
              <a:rPr lang="en-US" dirty="0" smtClean="0"/>
              <a:t>Create a wrapper script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183880" cy="594360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chemeClr val="accent3"/>
                </a:solidFill>
              </a:rPr>
              <a:t>Failover</a:t>
            </a:r>
            <a:endParaRPr lang="en-US" dirty="0">
              <a:solidFill>
                <a:schemeClr val="accent3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914400" y="1729026"/>
            <a:ext cx="7467600" cy="861774"/>
          </a:xfrm>
          <a:prstGeom prst="rect">
            <a:avLst/>
          </a:prstGeom>
          <a:solidFill>
            <a:srgbClr val="FFFFE1"/>
          </a:solidFill>
        </p:spPr>
        <p:txBody>
          <a:bodyPr wrap="square" rtlCol="0">
            <a:spAutoFit/>
          </a:bodyPr>
          <a:lstStyle/>
          <a:p>
            <a:pPr marL="0" lvl="1"/>
            <a:r>
              <a:rPr lang="en-US" sz="1000" dirty="0" smtClean="0"/>
              <a:t>14:44:29.28  Tuesday, May 19, 2009</a:t>
            </a:r>
          </a:p>
          <a:p>
            <a:pPr marL="0" lvl="1"/>
            <a:r>
              <a:rPr lang="en-US" sz="1000" dirty="0" smtClean="0"/>
              <a:t>Initiating fast-start failover to database </a:t>
            </a:r>
            <a:r>
              <a:rPr lang="en-US" sz="1000" dirty="0" smtClean="0"/>
              <a:t>“</a:t>
            </a:r>
            <a:r>
              <a:rPr lang="en-US" sz="1000" dirty="0" err="1" smtClean="0"/>
              <a:t>snowy_b</a:t>
            </a:r>
            <a:r>
              <a:rPr lang="en-US" sz="1000" dirty="0" smtClean="0"/>
              <a:t>"...</a:t>
            </a:r>
            <a:endParaRPr lang="en-US" sz="1000" dirty="0" smtClean="0"/>
          </a:p>
          <a:p>
            <a:pPr marL="0" lvl="1"/>
            <a:r>
              <a:rPr lang="en-US" sz="1000" dirty="0" smtClean="0"/>
              <a:t>Performing failover NOW, please wait...</a:t>
            </a:r>
          </a:p>
          <a:p>
            <a:pPr marL="0" lvl="1"/>
            <a:r>
              <a:rPr lang="en-US" sz="1000" dirty="0" smtClean="0"/>
              <a:t>Failover succeeded, new primary is </a:t>
            </a:r>
            <a:r>
              <a:rPr lang="en-US" sz="1000" dirty="0" smtClean="0"/>
              <a:t>“</a:t>
            </a:r>
            <a:r>
              <a:rPr lang="en-US" sz="1000" dirty="0" err="1" smtClean="0"/>
              <a:t>snowy_b</a:t>
            </a:r>
            <a:r>
              <a:rPr lang="en-US" sz="1000" dirty="0" smtClean="0"/>
              <a:t>"</a:t>
            </a:r>
            <a:endParaRPr lang="en-US" sz="1000" dirty="0" smtClean="0"/>
          </a:p>
          <a:p>
            <a:pPr marL="0" lvl="1"/>
            <a:r>
              <a:rPr lang="en-US" sz="1000" dirty="0" smtClean="0"/>
              <a:t>14:45:04.03  Tuesday, May 19, 2009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305800" cy="685800"/>
          </a:xfrm>
        </p:spPr>
        <p:txBody>
          <a:bodyPr>
            <a:normAutofit fontScale="70000" lnSpcReduction="20000"/>
          </a:bodyPr>
          <a:lstStyle/>
          <a:p>
            <a:pPr lvl="0">
              <a:defRPr/>
            </a:pPr>
            <a:r>
              <a:rPr lang="en-US" dirty="0" smtClean="0"/>
              <a:t>“shutdown abort” on Primary</a:t>
            </a:r>
          </a:p>
          <a:p>
            <a:pPr lvl="0">
              <a:defRPr/>
            </a:pPr>
            <a:r>
              <a:rPr lang="en-US" dirty="0" smtClean="0"/>
              <a:t>Observer output: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14400" y="3276600"/>
            <a:ext cx="7543800" cy="2554545"/>
          </a:xfrm>
          <a:prstGeom prst="rect">
            <a:avLst/>
          </a:prstGeom>
          <a:solidFill>
            <a:srgbClr val="FFFFE1"/>
          </a:solidFill>
        </p:spPr>
        <p:txBody>
          <a:bodyPr wrap="square" rtlCol="0">
            <a:spAutoFit/>
          </a:bodyPr>
          <a:lstStyle/>
          <a:p>
            <a:pPr marL="0" lvl="1"/>
            <a:r>
              <a:rPr lang="en-US" sz="1000" dirty="0" smtClean="0"/>
              <a:t>14:46:40.77  Tuesday, May 19, 2009</a:t>
            </a:r>
          </a:p>
          <a:p>
            <a:pPr marL="0" lvl="1"/>
            <a:r>
              <a:rPr lang="en-US" sz="1000" dirty="0" smtClean="0"/>
              <a:t>Initiating reinstatement for database </a:t>
            </a:r>
            <a:r>
              <a:rPr lang="en-US" sz="1000" dirty="0" smtClean="0"/>
              <a:t>“</a:t>
            </a:r>
            <a:r>
              <a:rPr lang="en-US" sz="1000" dirty="0" err="1" smtClean="0"/>
              <a:t>snowy_a</a:t>
            </a:r>
            <a:r>
              <a:rPr lang="en-US" sz="1000" dirty="0" smtClean="0"/>
              <a:t>"...</a:t>
            </a:r>
            <a:endParaRPr lang="en-US" sz="1000" dirty="0" smtClean="0"/>
          </a:p>
          <a:p>
            <a:pPr marL="0" lvl="1"/>
            <a:r>
              <a:rPr lang="en-US" sz="1000" dirty="0" smtClean="0"/>
              <a:t>Reinstating database </a:t>
            </a:r>
            <a:r>
              <a:rPr lang="en-US" sz="1000" dirty="0" smtClean="0"/>
              <a:t>“</a:t>
            </a:r>
            <a:r>
              <a:rPr lang="en-US" sz="1000" dirty="0" err="1" smtClean="0"/>
              <a:t>snowy_a</a:t>
            </a:r>
            <a:r>
              <a:rPr lang="en-US" sz="1000" dirty="0" smtClean="0"/>
              <a:t>", </a:t>
            </a:r>
            <a:r>
              <a:rPr lang="en-US" sz="1000" dirty="0" smtClean="0"/>
              <a:t>please wait...</a:t>
            </a:r>
          </a:p>
          <a:p>
            <a:pPr marL="0" lvl="1"/>
            <a:r>
              <a:rPr lang="en-US" sz="1000" dirty="0" smtClean="0"/>
              <a:t>Operation requires shutdown of instance </a:t>
            </a:r>
            <a:r>
              <a:rPr lang="en-US" sz="1000" dirty="0" smtClean="0"/>
              <a:t>“snowy" </a:t>
            </a:r>
            <a:r>
              <a:rPr lang="en-US" sz="1000" dirty="0" smtClean="0"/>
              <a:t>on database </a:t>
            </a:r>
            <a:r>
              <a:rPr lang="en-US" sz="1000" dirty="0" smtClean="0"/>
              <a:t>“</a:t>
            </a:r>
            <a:r>
              <a:rPr lang="en-US" sz="1000" dirty="0" err="1" smtClean="0"/>
              <a:t>snowy_a</a:t>
            </a:r>
            <a:r>
              <a:rPr lang="en-US" sz="1000" dirty="0" smtClean="0"/>
              <a:t>"</a:t>
            </a:r>
            <a:endParaRPr lang="en-US" sz="1000" dirty="0" smtClean="0"/>
          </a:p>
          <a:p>
            <a:pPr marL="0" lvl="1"/>
            <a:r>
              <a:rPr lang="en-US" sz="1000" dirty="0" smtClean="0"/>
              <a:t>Shutting down instance </a:t>
            </a:r>
            <a:r>
              <a:rPr lang="en-US" sz="1000" dirty="0" smtClean="0"/>
              <a:t>“snowy"...</a:t>
            </a:r>
            <a:endParaRPr lang="en-US" sz="1000" dirty="0" smtClean="0"/>
          </a:p>
          <a:p>
            <a:pPr marL="0" lvl="1"/>
            <a:r>
              <a:rPr lang="en-US" sz="1000" dirty="0" smtClean="0"/>
              <a:t>ORA-01109: database not open</a:t>
            </a:r>
          </a:p>
          <a:p>
            <a:pPr marL="0" lvl="1"/>
            <a:endParaRPr lang="en-US" sz="1000" dirty="0" smtClean="0"/>
          </a:p>
          <a:p>
            <a:pPr marL="0" lvl="1"/>
            <a:r>
              <a:rPr lang="en-US" sz="1000" dirty="0" smtClean="0"/>
              <a:t>Database dismounted.</a:t>
            </a:r>
          </a:p>
          <a:p>
            <a:pPr marL="0" lvl="1"/>
            <a:r>
              <a:rPr lang="en-US" sz="1000" dirty="0" smtClean="0"/>
              <a:t>ORACLE instance shut down.</a:t>
            </a:r>
          </a:p>
          <a:p>
            <a:pPr marL="0" lvl="1"/>
            <a:r>
              <a:rPr lang="en-US" sz="1000" dirty="0" smtClean="0"/>
              <a:t>Operation requires startup of instance </a:t>
            </a:r>
            <a:r>
              <a:rPr lang="en-US" sz="1000" dirty="0" smtClean="0"/>
              <a:t>“snowy" </a:t>
            </a:r>
            <a:r>
              <a:rPr lang="en-US" sz="1000" dirty="0" smtClean="0"/>
              <a:t>on database </a:t>
            </a:r>
            <a:r>
              <a:rPr lang="en-US" sz="1000" dirty="0" smtClean="0"/>
              <a:t>“</a:t>
            </a:r>
            <a:r>
              <a:rPr lang="en-US" sz="1000" dirty="0" err="1" smtClean="0"/>
              <a:t>snowy_a</a:t>
            </a:r>
            <a:r>
              <a:rPr lang="en-US" sz="1000" dirty="0" smtClean="0"/>
              <a:t>"</a:t>
            </a:r>
            <a:endParaRPr lang="en-US" sz="1000" dirty="0" smtClean="0"/>
          </a:p>
          <a:p>
            <a:pPr marL="0" lvl="1"/>
            <a:r>
              <a:rPr lang="en-US" sz="1000" dirty="0" smtClean="0"/>
              <a:t>Starting instance </a:t>
            </a:r>
            <a:r>
              <a:rPr lang="en-US" sz="1000" dirty="0" smtClean="0"/>
              <a:t>“snowy"...</a:t>
            </a:r>
            <a:endParaRPr lang="en-US" sz="1000" dirty="0" smtClean="0"/>
          </a:p>
          <a:p>
            <a:pPr marL="0" lvl="1"/>
            <a:r>
              <a:rPr lang="en-US" sz="1000" dirty="0" smtClean="0"/>
              <a:t>ORACLE instance started.</a:t>
            </a:r>
          </a:p>
          <a:p>
            <a:pPr marL="0" lvl="1"/>
            <a:r>
              <a:rPr lang="en-US" sz="1000" dirty="0" smtClean="0"/>
              <a:t>Database mounted.</a:t>
            </a:r>
          </a:p>
          <a:p>
            <a:pPr marL="0" lvl="1"/>
            <a:r>
              <a:rPr lang="en-US" sz="1000" dirty="0" smtClean="0"/>
              <a:t>Continuing to reinstate database </a:t>
            </a:r>
            <a:r>
              <a:rPr lang="en-US" sz="1000" dirty="0" smtClean="0"/>
              <a:t>“</a:t>
            </a:r>
            <a:r>
              <a:rPr lang="en-US" sz="1000" dirty="0" err="1" smtClean="0"/>
              <a:t>snowy_a</a:t>
            </a:r>
            <a:r>
              <a:rPr lang="en-US" sz="1000" dirty="0" smtClean="0"/>
              <a:t>" </a:t>
            </a:r>
            <a:r>
              <a:rPr lang="en-US" sz="1000" dirty="0" smtClean="0"/>
              <a:t>...</a:t>
            </a:r>
          </a:p>
          <a:p>
            <a:pPr marL="0" lvl="1"/>
            <a:r>
              <a:rPr lang="en-US" sz="1000" dirty="0" smtClean="0"/>
              <a:t>Reinstatement of database </a:t>
            </a:r>
            <a:r>
              <a:rPr lang="en-US" sz="1000" dirty="0" smtClean="0"/>
              <a:t>“</a:t>
            </a:r>
            <a:r>
              <a:rPr lang="en-US" sz="1000" dirty="0" err="1" smtClean="0"/>
              <a:t>snowy_a</a:t>
            </a:r>
            <a:r>
              <a:rPr lang="en-US" sz="1000" dirty="0" smtClean="0"/>
              <a:t>" </a:t>
            </a:r>
            <a:r>
              <a:rPr lang="en-US" sz="1000" dirty="0" smtClean="0"/>
              <a:t>succeeded</a:t>
            </a:r>
          </a:p>
          <a:p>
            <a:pPr marL="0" lvl="1"/>
            <a:r>
              <a:rPr lang="en-US" sz="1000" dirty="0" smtClean="0"/>
              <a:t>14:47:51.45  Tuesday, May 19, 2009</a:t>
            </a:r>
          </a:p>
        </p:txBody>
      </p:sp>
      <p:sp>
        <p:nvSpPr>
          <p:cNvPr id="10" name="Content Placeholder 2"/>
          <p:cNvSpPr txBox="1">
            <a:spLocks/>
          </p:cNvSpPr>
          <p:nvPr/>
        </p:nvSpPr>
        <p:spPr>
          <a:xfrm>
            <a:off x="457200" y="2667000"/>
            <a:ext cx="8305800" cy="685800"/>
          </a:xfrm>
          <a:prstGeom prst="rect">
            <a:avLst/>
          </a:prstGeom>
        </p:spPr>
        <p:txBody>
          <a:bodyPr vert="horz" lIns="182880" tIns="91440">
            <a:normAutofit fontScale="70000" lnSpcReduction="20000"/>
          </a:bodyPr>
          <a:lstStyle/>
          <a:p>
            <a:pPr marL="265113" marR="0" lvl="0" indent="-265113" algn="l" defTabSz="914400" rtl="0" eaLnBrk="1" fontAlgn="auto" latinLnBrk="0" hangingPunct="1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"/>
              <a:tabLst/>
              <a:defRPr/>
            </a:pPr>
            <a:r>
              <a:rPr lang="en-US" sz="2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“startup mount” old </a:t>
            </a:r>
            <a:r>
              <a:rPr kumimoji="0" lang="en-US" sz="2800" b="1" i="0" u="none" strike="noStrike" kern="1200" cap="none" spc="0" normalizeH="0" baseline="0" noProof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Primary, convert to Standby</a:t>
            </a:r>
          </a:p>
          <a:p>
            <a:pPr marL="265113" marR="0" lvl="0" indent="-265113" algn="l" defTabSz="914400" rtl="0" eaLnBrk="1" fontAlgn="auto" latinLnBrk="0" hangingPunct="1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"/>
              <a:tabLst/>
              <a:defRPr/>
            </a:pPr>
            <a:r>
              <a:rPr kumimoji="0" lang="en-US" sz="2800" b="1" i="0" u="none" strike="noStrike" kern="1200" cap="none" spc="0" normalizeH="0" baseline="0" noProof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Observer output: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7" grpId="0" animBg="1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183880" cy="594360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chemeClr val="accent3"/>
                </a:solidFill>
              </a:rPr>
              <a:t>Switchover</a:t>
            </a:r>
            <a:endParaRPr lang="en-US" dirty="0">
              <a:solidFill>
                <a:schemeClr val="accent3"/>
              </a:solidFill>
            </a:endParaRPr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305800" cy="990600"/>
          </a:xfrm>
        </p:spPr>
        <p:txBody>
          <a:bodyPr>
            <a:normAutofit fontScale="70000" lnSpcReduction="20000"/>
          </a:bodyPr>
          <a:lstStyle/>
          <a:p>
            <a:pPr lvl="0">
              <a:defRPr/>
            </a:pPr>
            <a:r>
              <a:rPr lang="en-US" dirty="0" smtClean="0"/>
              <a:t>DGMGRL connection to Primary or Standby</a:t>
            </a:r>
          </a:p>
          <a:p>
            <a:pPr lvl="0">
              <a:defRPr/>
            </a:pPr>
            <a:r>
              <a:rPr lang="en-US" dirty="0" smtClean="0"/>
              <a:t>Observer </a:t>
            </a:r>
            <a:r>
              <a:rPr lang="en-US" dirty="0" err="1" smtClean="0"/>
              <a:t>produes</a:t>
            </a:r>
            <a:r>
              <a:rPr lang="en-US" dirty="0" smtClean="0"/>
              <a:t> no output</a:t>
            </a:r>
          </a:p>
          <a:p>
            <a:pPr lvl="0">
              <a:defRPr/>
            </a:pPr>
            <a:r>
              <a:rPr lang="en-US" dirty="0" smtClean="0"/>
              <a:t>Issue switchover manually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14400" y="2005548"/>
            <a:ext cx="7543800" cy="3785652"/>
          </a:xfrm>
          <a:prstGeom prst="rect">
            <a:avLst/>
          </a:prstGeom>
          <a:solidFill>
            <a:srgbClr val="FFFFE1"/>
          </a:solidFill>
        </p:spPr>
        <p:txBody>
          <a:bodyPr wrap="square" rtlCol="0">
            <a:spAutoFit/>
          </a:bodyPr>
          <a:lstStyle/>
          <a:p>
            <a:pPr marL="0" lvl="1"/>
            <a:r>
              <a:rPr lang="en-US" sz="1000" dirty="0" smtClean="0"/>
              <a:t>DGMGRL&gt; switchover to </a:t>
            </a:r>
            <a:r>
              <a:rPr lang="en-US" sz="1000" dirty="0" err="1" smtClean="0"/>
              <a:t>snowy_a</a:t>
            </a:r>
            <a:endParaRPr lang="en-US" sz="1000" dirty="0" smtClean="0"/>
          </a:p>
          <a:p>
            <a:pPr marL="0" lvl="1"/>
            <a:r>
              <a:rPr lang="en-US" sz="1000" dirty="0" smtClean="0"/>
              <a:t>Performing switchover NOW, please wait...</a:t>
            </a:r>
          </a:p>
          <a:p>
            <a:pPr marL="0" lvl="1"/>
            <a:r>
              <a:rPr lang="en-US" sz="1000" dirty="0" smtClean="0"/>
              <a:t>Operation requires shutdown of instance "snowy" on database "</a:t>
            </a:r>
            <a:r>
              <a:rPr lang="en-US" sz="1000" dirty="0" err="1" smtClean="0"/>
              <a:t>snowy_b</a:t>
            </a:r>
            <a:r>
              <a:rPr lang="en-US" sz="1000" dirty="0" smtClean="0"/>
              <a:t>"</a:t>
            </a:r>
          </a:p>
          <a:p>
            <a:pPr marL="0" lvl="1"/>
            <a:r>
              <a:rPr lang="en-US" sz="1000" dirty="0" smtClean="0"/>
              <a:t>Shutting down instance "snowy"...</a:t>
            </a:r>
          </a:p>
          <a:p>
            <a:pPr marL="0" lvl="1"/>
            <a:r>
              <a:rPr lang="en-US" sz="1000" dirty="0" smtClean="0"/>
              <a:t>ORA-01109: database not open</a:t>
            </a:r>
          </a:p>
          <a:p>
            <a:pPr marL="0" lvl="1"/>
            <a:endParaRPr lang="en-US" sz="1000" dirty="0" smtClean="0"/>
          </a:p>
          <a:p>
            <a:pPr marL="0" lvl="1"/>
            <a:r>
              <a:rPr lang="en-US" sz="1000" dirty="0" smtClean="0"/>
              <a:t>Database dismounted.</a:t>
            </a:r>
          </a:p>
          <a:p>
            <a:pPr marL="0" lvl="1"/>
            <a:r>
              <a:rPr lang="en-US" sz="1000" dirty="0" smtClean="0"/>
              <a:t>ORACLE instance shut down.</a:t>
            </a:r>
          </a:p>
          <a:p>
            <a:pPr marL="0" lvl="1"/>
            <a:r>
              <a:rPr lang="en-US" sz="1000" dirty="0" smtClean="0"/>
              <a:t>Operation requires shutdown of instance "snowy" on database "</a:t>
            </a:r>
            <a:r>
              <a:rPr lang="en-US" sz="1000" dirty="0" err="1" smtClean="0"/>
              <a:t>snowy_a</a:t>
            </a:r>
            <a:r>
              <a:rPr lang="en-US" sz="1000" dirty="0" smtClean="0"/>
              <a:t>"</a:t>
            </a:r>
          </a:p>
          <a:p>
            <a:pPr marL="0" lvl="1"/>
            <a:r>
              <a:rPr lang="en-US" sz="1000" dirty="0" smtClean="0"/>
              <a:t>Shutting down instance "snowy"...</a:t>
            </a:r>
          </a:p>
          <a:p>
            <a:pPr marL="0" lvl="1"/>
            <a:r>
              <a:rPr lang="en-US" sz="1000" dirty="0" smtClean="0"/>
              <a:t>ORA-01109: database not open</a:t>
            </a:r>
          </a:p>
          <a:p>
            <a:pPr marL="0" lvl="1"/>
            <a:endParaRPr lang="en-US" sz="1000" dirty="0" smtClean="0"/>
          </a:p>
          <a:p>
            <a:pPr marL="0" lvl="1"/>
            <a:r>
              <a:rPr lang="en-US" sz="1000" dirty="0" smtClean="0"/>
              <a:t>Database dismounted.</a:t>
            </a:r>
          </a:p>
          <a:p>
            <a:pPr marL="0" lvl="1"/>
            <a:r>
              <a:rPr lang="en-US" sz="1000" dirty="0" smtClean="0"/>
              <a:t>ORACLE instance shut down.</a:t>
            </a:r>
          </a:p>
          <a:p>
            <a:pPr marL="0" lvl="1"/>
            <a:r>
              <a:rPr lang="en-US" sz="1000" dirty="0" smtClean="0"/>
              <a:t>Operation requires startup of instance "snowy" on database "</a:t>
            </a:r>
            <a:r>
              <a:rPr lang="en-US" sz="1000" dirty="0" err="1" smtClean="0"/>
              <a:t>snowy_b</a:t>
            </a:r>
            <a:r>
              <a:rPr lang="en-US" sz="1000" dirty="0" smtClean="0"/>
              <a:t>"</a:t>
            </a:r>
          </a:p>
          <a:p>
            <a:pPr marL="0" lvl="1"/>
            <a:r>
              <a:rPr lang="en-US" sz="1000" dirty="0" smtClean="0"/>
              <a:t>Starting instance "snowy"...</a:t>
            </a:r>
          </a:p>
          <a:p>
            <a:pPr marL="0" lvl="1"/>
            <a:r>
              <a:rPr lang="en-US" sz="1000" dirty="0" smtClean="0"/>
              <a:t>ORACLE instance started.</a:t>
            </a:r>
          </a:p>
          <a:p>
            <a:pPr marL="0" lvl="1"/>
            <a:r>
              <a:rPr lang="en-US" sz="1000" dirty="0" smtClean="0"/>
              <a:t>Database mounted.</a:t>
            </a:r>
          </a:p>
          <a:p>
            <a:pPr marL="0" lvl="1"/>
            <a:r>
              <a:rPr lang="en-US" sz="1000" dirty="0" smtClean="0"/>
              <a:t>Operation requires startup of instance "snowy" on database "</a:t>
            </a:r>
            <a:r>
              <a:rPr lang="en-US" sz="1000" dirty="0" err="1" smtClean="0"/>
              <a:t>snowy_a</a:t>
            </a:r>
            <a:r>
              <a:rPr lang="en-US" sz="1000" dirty="0" smtClean="0"/>
              <a:t>"</a:t>
            </a:r>
          </a:p>
          <a:p>
            <a:pPr marL="0" lvl="1"/>
            <a:r>
              <a:rPr lang="en-US" sz="1000" dirty="0" smtClean="0"/>
              <a:t>Starting instance "snowy"...</a:t>
            </a:r>
          </a:p>
          <a:p>
            <a:pPr marL="0" lvl="1"/>
            <a:r>
              <a:rPr lang="en-US" sz="1000" dirty="0" smtClean="0"/>
              <a:t>ORACLE instance started.</a:t>
            </a:r>
          </a:p>
          <a:p>
            <a:pPr marL="0" lvl="1"/>
            <a:r>
              <a:rPr lang="en-US" sz="1000" dirty="0" smtClean="0"/>
              <a:t>Database mounted.</a:t>
            </a:r>
          </a:p>
          <a:p>
            <a:pPr marL="0" lvl="1"/>
            <a:r>
              <a:rPr lang="en-US" sz="1000" dirty="0" smtClean="0"/>
              <a:t>Switchover succeeded, new primary is "</a:t>
            </a:r>
            <a:r>
              <a:rPr lang="en-US" sz="1000" dirty="0" err="1" smtClean="0"/>
              <a:t>snowy_a</a:t>
            </a:r>
            <a:r>
              <a:rPr lang="en-US" sz="1000" dirty="0" smtClean="0"/>
              <a:t>"</a:t>
            </a:r>
          </a:p>
          <a:p>
            <a:pPr marL="0" lvl="1"/>
            <a:endParaRPr lang="en-US" sz="1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183880" cy="594360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chemeClr val="accent3"/>
                </a:solidFill>
              </a:rPr>
              <a:t>Role Trigger : </a:t>
            </a:r>
            <a:r>
              <a:rPr lang="en-US" dirty="0" smtClean="0"/>
              <a:t>DB_ROLE_CHANGE</a:t>
            </a:r>
            <a:endParaRPr lang="en-US" dirty="0">
              <a:solidFill>
                <a:schemeClr val="accent3"/>
              </a:solidFill>
            </a:endParaRPr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305800" cy="3352800"/>
          </a:xfrm>
        </p:spPr>
        <p:txBody>
          <a:bodyPr>
            <a:normAutofit/>
          </a:bodyPr>
          <a:lstStyle/>
          <a:p>
            <a:pPr lvl="0">
              <a:defRPr/>
            </a:pPr>
            <a:r>
              <a:rPr lang="en-US" dirty="0" smtClean="0"/>
              <a:t>DB_ROLE_CHANGE </a:t>
            </a:r>
            <a:r>
              <a:rPr lang="en-US" dirty="0" smtClean="0"/>
              <a:t> fires whenever a db role changes.</a:t>
            </a:r>
          </a:p>
          <a:p>
            <a:pPr lvl="0">
              <a:defRPr/>
            </a:pPr>
            <a:r>
              <a:rPr lang="en-US" dirty="0" smtClean="0"/>
              <a:t>Create a trigger that flips the CNAME after the </a:t>
            </a:r>
            <a:r>
              <a:rPr lang="en-US" dirty="0" err="1" smtClean="0"/>
              <a:t>the</a:t>
            </a:r>
            <a:r>
              <a:rPr lang="en-US" dirty="0" smtClean="0"/>
              <a:t> trigger fires.</a:t>
            </a:r>
          </a:p>
          <a:p>
            <a:pPr lvl="0">
              <a:defRPr/>
            </a:pPr>
            <a:r>
              <a:rPr lang="en-US" dirty="0" smtClean="0"/>
              <a:t>role_change_trigger.sql </a:t>
            </a:r>
          </a:p>
          <a:p>
            <a:pPr lvl="0">
              <a:defRPr/>
            </a:pPr>
            <a:endParaRPr lang="en-US" dirty="0" smtClean="0"/>
          </a:p>
          <a:p>
            <a:pPr lvl="0">
              <a:defRPr/>
            </a:pPr>
            <a:endParaRPr lang="en-US" dirty="0" smtClean="0"/>
          </a:p>
          <a:p>
            <a:pPr lvl="0">
              <a:defRPr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>
                <a:solidFill>
                  <a:schemeClr val="accent3"/>
                </a:solidFill>
              </a:rPr>
              <a:t>Dataguard</a:t>
            </a:r>
            <a:r>
              <a:rPr lang="en-US" dirty="0" smtClean="0">
                <a:solidFill>
                  <a:schemeClr val="accent3"/>
                </a:solidFill>
              </a:rPr>
              <a:t>::Overview</a:t>
            </a:r>
            <a:endParaRPr lang="en-US" dirty="0">
              <a:solidFill>
                <a:schemeClr val="accent3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4114800" cy="4803648"/>
          </a:xfrm>
        </p:spPr>
        <p:txBody>
          <a:bodyPr/>
          <a:lstStyle/>
          <a:p>
            <a:r>
              <a:rPr lang="en-US" dirty="0" smtClean="0"/>
              <a:t>Physical Standby</a:t>
            </a:r>
          </a:p>
          <a:p>
            <a:pPr lvl="1"/>
            <a:r>
              <a:rPr lang="en-US" dirty="0" smtClean="0"/>
              <a:t>Manual Transport</a:t>
            </a:r>
          </a:p>
          <a:p>
            <a:pPr lvl="1"/>
            <a:r>
              <a:rPr lang="en-US" dirty="0" smtClean="0"/>
              <a:t>Manual Apply</a:t>
            </a:r>
          </a:p>
          <a:p>
            <a:pPr lvl="1"/>
            <a:r>
              <a:rPr lang="en-US" dirty="0" smtClean="0"/>
              <a:t>Disconnected</a:t>
            </a:r>
          </a:p>
          <a:p>
            <a:pPr lvl="1"/>
            <a:r>
              <a:rPr lang="en-US" dirty="0" smtClean="0"/>
              <a:t>Manual Switch/Fail over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419600" y="1066800"/>
            <a:ext cx="4114800" cy="4803648"/>
          </a:xfrm>
          <a:prstGeom prst="rect">
            <a:avLst/>
          </a:prstGeom>
        </p:spPr>
        <p:txBody>
          <a:bodyPr vert="horz" lIns="182880" tIns="91440">
            <a:normAutofit/>
          </a:bodyPr>
          <a:lstStyle/>
          <a:p>
            <a:pPr marL="265113" marR="0" lvl="0" indent="-265113" algn="l" defTabSz="914400" rtl="0" eaLnBrk="1" fontAlgn="auto" latinLnBrk="0" hangingPunct="1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"/>
              <a:tabLst/>
              <a:defRPr/>
            </a:pPr>
            <a:r>
              <a:rPr kumimoji="0" lang="en-US" sz="2800" b="1" i="0" u="none" strike="noStrike" kern="1200" cap="none" spc="0" normalizeH="0" baseline="0" noProof="0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Dataguard</a:t>
            </a:r>
            <a:endParaRPr kumimoji="0" lang="en-US" sz="2800" b="1" i="0" u="none" strike="noStrike" kern="1200" cap="none" spc="0" normalizeH="0" baseline="0" noProof="0" dirty="0" smtClean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  <a:p>
            <a:pPr marL="548640" marR="0" lvl="1" indent="-201168" algn="l" defTabSz="914400" rtl="0" eaLnBrk="1" fontAlgn="auto" latinLnBrk="0" hangingPunct="1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Char char="•"/>
              <a:tabLst/>
              <a:defRPr/>
            </a:pP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Oracle Transport</a:t>
            </a:r>
          </a:p>
          <a:p>
            <a:pPr marL="1005840" lvl="2" indent="-201168">
              <a:spcBef>
                <a:spcPts val="25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</a:pPr>
            <a:r>
              <a:rPr lang="en-US" sz="2000" noProof="0" dirty="0" smtClean="0"/>
              <a:t>ARCH</a:t>
            </a:r>
          </a:p>
          <a:p>
            <a:pPr marL="1005840" lvl="2" indent="-201168">
              <a:spcBef>
                <a:spcPts val="25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</a:pPr>
            <a:r>
              <a:rPr kumimoji="0" lang="en-US" sz="2000" b="0" i="0" u="none" strike="noStrike" kern="1200" cap="none" spc="0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LGWR</a:t>
            </a:r>
            <a:endParaRPr kumimoji="0" lang="en-US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48640" marR="0" lvl="1" indent="-201168" algn="l" defTabSz="914400" rtl="0" eaLnBrk="1" fontAlgn="auto" latinLnBrk="0" hangingPunct="1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Char char="•"/>
              <a:tabLst/>
              <a:defRPr/>
            </a:pP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Automatic Apply</a:t>
            </a:r>
            <a:endParaRPr kumimoji="0" lang="en-US" sz="2000" b="0" i="1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48640" marR="0" lvl="1" indent="-201168" algn="l" defTabSz="914400" rtl="0" eaLnBrk="1" fontAlgn="auto" latinLnBrk="0" hangingPunct="1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Char char="•"/>
              <a:tabLst/>
              <a:defRPr/>
            </a:pP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Connected</a:t>
            </a:r>
          </a:p>
          <a:p>
            <a:pPr marL="1005840" lvl="2" indent="-201168">
              <a:spcBef>
                <a:spcPts val="25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</a:pPr>
            <a:r>
              <a:rPr lang="en-US" sz="2000" noProof="0" dirty="0" smtClean="0"/>
              <a:t>Broker</a:t>
            </a:r>
          </a:p>
          <a:p>
            <a:pPr marL="1005840" lvl="2" indent="-201168">
              <a:spcBef>
                <a:spcPts val="25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</a:pPr>
            <a:r>
              <a:rPr kumimoji="0" lang="en-US" sz="2000" b="0" i="0" u="none" strike="noStrike" kern="1200" cap="none" spc="0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FSFO</a:t>
            </a:r>
            <a:endParaRPr kumimoji="0" lang="en-US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48640" marR="0" lvl="1" indent="-201168" algn="l" defTabSz="914400" rtl="0" eaLnBrk="1" fontAlgn="auto" latinLnBrk="0" hangingPunct="1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Char char="•"/>
              <a:tabLst/>
              <a:defRPr/>
            </a:pPr>
            <a:r>
              <a:rPr lang="en-US" sz="2000" dirty="0" smtClean="0"/>
              <a:t>Faster Switch/Fail over</a:t>
            </a:r>
          </a:p>
          <a:p>
            <a:pPr marL="548640" marR="0" lvl="1" indent="-201168" algn="l" defTabSz="914400" rtl="0" eaLnBrk="1" fontAlgn="auto" latinLnBrk="0" hangingPunct="1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Char char="•"/>
              <a:tabLst/>
              <a:defRPr/>
            </a:pPr>
            <a:r>
              <a:rPr lang="en-US" sz="2000" dirty="0" smtClean="0"/>
              <a:t>Protection Levels</a:t>
            </a:r>
          </a:p>
          <a:p>
            <a:pPr marL="1005840" lvl="2" indent="-201168">
              <a:spcBef>
                <a:spcPts val="25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</a:pPr>
            <a:r>
              <a:rPr lang="en-US" sz="2000" dirty="0" smtClean="0"/>
              <a:t>MAX PERFORMANCE</a:t>
            </a:r>
          </a:p>
          <a:p>
            <a:pPr marL="1005840" lvl="2" indent="-201168">
              <a:spcBef>
                <a:spcPts val="25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</a:pPr>
            <a:r>
              <a:rPr lang="en-US" sz="2000" dirty="0" smtClean="0"/>
              <a:t>MAX AVAILABILITY</a:t>
            </a:r>
          </a:p>
          <a:p>
            <a:pPr marL="1005840" lvl="2" indent="-201168">
              <a:spcBef>
                <a:spcPts val="25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</a:pPr>
            <a:r>
              <a:rPr lang="en-US" sz="2000" dirty="0" smtClean="0"/>
              <a:t>MAX PROTECTION</a:t>
            </a:r>
            <a:endParaRPr kumimoji="0" lang="en-US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786384" marR="0" lvl="2" indent="-182880" algn="l" defTabSz="914400" rtl="0" eaLnBrk="1" fontAlgn="auto" latinLnBrk="0" hangingPunct="1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Char char="•"/>
              <a:tabLst/>
              <a:defRPr/>
            </a:pPr>
            <a:endParaRPr kumimoji="0" lang="en-US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786384" marR="0" lvl="2" indent="-182880" algn="l" defTabSz="914400" rtl="0" eaLnBrk="1" fontAlgn="auto" latinLnBrk="0" hangingPunct="1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Char char="•"/>
              <a:tabLst/>
              <a:defRPr/>
            </a:pP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2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2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2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20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20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2000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2000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2000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2000"/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allAtOnce"/>
      <p:bldP spid="4" grpId="0" build="allAtOnce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183880" cy="4191000"/>
          </a:xfrm>
        </p:spPr>
        <p:txBody>
          <a:bodyPr>
            <a:normAutofit/>
          </a:bodyPr>
          <a:lstStyle/>
          <a:p>
            <a:pPr algn="ctr"/>
            <a:r>
              <a:rPr lang="en-US" sz="2800" dirty="0" smtClean="0">
                <a:solidFill>
                  <a:schemeClr val="tx1"/>
                </a:solidFill>
              </a:rPr>
              <a:t>Thank You</a:t>
            </a:r>
            <a:br>
              <a:rPr lang="en-US" sz="2800" dirty="0" smtClean="0">
                <a:solidFill>
                  <a:schemeClr val="tx1"/>
                </a:solidFill>
              </a:rPr>
            </a:br>
            <a:r>
              <a:rPr lang="en-US" sz="2800" dirty="0" smtClean="0">
                <a:solidFill>
                  <a:schemeClr val="tx1"/>
                </a:solidFill>
              </a:rPr>
              <a:t/>
            </a:r>
            <a:br>
              <a:rPr lang="en-US" sz="2800" dirty="0" smtClean="0">
                <a:solidFill>
                  <a:schemeClr val="tx1"/>
                </a:solidFill>
              </a:rPr>
            </a:br>
            <a:r>
              <a:rPr lang="en-US" sz="2800" dirty="0" err="1" smtClean="0">
                <a:solidFill>
                  <a:schemeClr val="tx1"/>
                </a:solidFill>
              </a:rPr>
              <a:t>Ahbaid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Gaffoor</a:t>
            </a:r>
            <a:r>
              <a:rPr lang="en-US" sz="2800" dirty="0" smtClean="0">
                <a:solidFill>
                  <a:schemeClr val="tx1"/>
                </a:solidFill>
              </a:rPr>
              <a:t/>
            </a:r>
            <a:br>
              <a:rPr lang="en-US" sz="2800" dirty="0" smtClean="0">
                <a:solidFill>
                  <a:schemeClr val="tx1"/>
                </a:solidFill>
              </a:rPr>
            </a:br>
            <a:r>
              <a:rPr lang="en-US" sz="2800" dirty="0" smtClean="0">
                <a:solidFill>
                  <a:schemeClr val="tx1"/>
                </a:solidFill>
              </a:rPr>
              <a:t/>
            </a:r>
            <a:br>
              <a:rPr lang="en-US" sz="2800" dirty="0" smtClean="0">
                <a:solidFill>
                  <a:schemeClr val="tx1"/>
                </a:solidFill>
              </a:rPr>
            </a:br>
            <a:r>
              <a:rPr lang="en-US" sz="2800" dirty="0" err="1" smtClean="0">
                <a:solidFill>
                  <a:schemeClr val="tx1"/>
                </a:solidFill>
              </a:rPr>
              <a:t>ahbaid</a:t>
            </a:r>
            <a:r>
              <a:rPr lang="en-US" sz="2800" dirty="0" smtClean="0">
                <a:solidFill>
                  <a:schemeClr val="tx1"/>
                </a:solidFill>
              </a:rPr>
              <a:t>@{</a:t>
            </a:r>
            <a:r>
              <a:rPr lang="en-US" sz="2800" dirty="0" smtClean="0">
                <a:solidFill>
                  <a:schemeClr val="accent1"/>
                </a:solidFill>
              </a:rPr>
              <a:t>amazon.com</a:t>
            </a:r>
            <a:r>
              <a:rPr lang="en-US" sz="2800" dirty="0" smtClean="0">
                <a:solidFill>
                  <a:schemeClr val="tx1"/>
                </a:solidFill>
              </a:rPr>
              <a:t>|</a:t>
            </a:r>
            <a:r>
              <a:rPr lang="en-US" sz="2800" dirty="0" smtClean="0">
                <a:solidFill>
                  <a:schemeClr val="accent1"/>
                </a:solidFill>
              </a:rPr>
              <a:t>a9.com</a:t>
            </a:r>
            <a:r>
              <a:rPr lang="en-US" sz="2800" dirty="0" smtClean="0">
                <a:solidFill>
                  <a:schemeClr val="tx1"/>
                </a:solidFill>
              </a:rPr>
              <a:t>|</a:t>
            </a:r>
            <a:r>
              <a:rPr lang="en-US" sz="2800" dirty="0" smtClean="0">
                <a:solidFill>
                  <a:srgbClr val="0070C0"/>
                </a:solidFill>
              </a:rPr>
              <a:t>att.net</a:t>
            </a:r>
            <a:r>
              <a:rPr lang="en-US" sz="2800" dirty="0" smtClean="0">
                <a:solidFill>
                  <a:schemeClr val="tx1"/>
                </a:solidFill>
              </a:rPr>
              <a:t>}</a:t>
            </a:r>
            <a:br>
              <a:rPr lang="en-US" sz="2800" dirty="0" smtClean="0">
                <a:solidFill>
                  <a:schemeClr val="tx1"/>
                </a:solidFill>
              </a:rPr>
            </a:br>
            <a:endParaRPr lang="en-US" sz="28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solidFill>
                  <a:schemeClr val="accent3"/>
                </a:solidFill>
              </a:rPr>
              <a:t>References</a:t>
            </a:r>
            <a:endParaRPr lang="en-US" dirty="0">
              <a:solidFill>
                <a:schemeClr val="accent3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Oracle Documentation:</a:t>
            </a:r>
          </a:p>
          <a:p>
            <a:pPr lvl="1"/>
            <a:r>
              <a:rPr lang="en-US" dirty="0" smtClean="0"/>
              <a:t>http://tahiti.oracle.com</a:t>
            </a:r>
          </a:p>
          <a:p>
            <a:pPr lvl="1"/>
            <a:r>
              <a:rPr lang="en-US" dirty="0" err="1" smtClean="0"/>
              <a:t>Dataguard</a:t>
            </a:r>
            <a:r>
              <a:rPr lang="en-US" dirty="0" smtClean="0"/>
              <a:t> Concepts and Administration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Books:</a:t>
            </a:r>
          </a:p>
          <a:p>
            <a:pPr lvl="1"/>
            <a:r>
              <a:rPr lang="en-US" dirty="0" smtClean="0"/>
              <a:t>Oracle Database High Availability with RAC, Flashback &amp; Data Guard – Matthew Hart &amp; Scott Jesse, Oracle Press</a:t>
            </a:r>
          </a:p>
          <a:p>
            <a:pPr lvl="1"/>
            <a:r>
              <a:rPr lang="en-US" dirty="0" smtClean="0"/>
              <a:t>Oracle Data Guard – </a:t>
            </a:r>
            <a:r>
              <a:rPr lang="en-US" dirty="0" err="1" smtClean="0"/>
              <a:t>Bipul</a:t>
            </a:r>
            <a:r>
              <a:rPr lang="en-US" dirty="0" smtClean="0"/>
              <a:t> Kumar, Rampant</a:t>
            </a:r>
          </a:p>
          <a:p>
            <a:pPr lvl="1"/>
            <a:r>
              <a:rPr lang="en-US" dirty="0" smtClean="0"/>
              <a:t>Oracle on VMware – Bert </a:t>
            </a:r>
            <a:r>
              <a:rPr lang="en-US" dirty="0" err="1" smtClean="0"/>
              <a:t>Scalzo</a:t>
            </a:r>
            <a:r>
              <a:rPr lang="en-US" smtClean="0"/>
              <a:t>, Rampant</a:t>
            </a:r>
            <a:endParaRPr lang="en-US" dirty="0" smtClean="0"/>
          </a:p>
          <a:p>
            <a:pPr lvl="1">
              <a:buNone/>
            </a:pPr>
            <a:endParaRPr lang="en-US" dirty="0" smtClean="0"/>
          </a:p>
          <a:p>
            <a:r>
              <a:rPr lang="en-US" dirty="0" smtClean="0"/>
              <a:t>Sites:</a:t>
            </a:r>
          </a:p>
          <a:p>
            <a:pPr lvl="1"/>
            <a:r>
              <a:rPr lang="en-US" dirty="0" smtClean="0"/>
              <a:t>otn.oracle.com</a:t>
            </a:r>
          </a:p>
          <a:p>
            <a:pPr lvl="1"/>
            <a:r>
              <a:rPr lang="en-US" dirty="0" smtClean="0"/>
              <a:t>ocpdba.net</a:t>
            </a:r>
          </a:p>
          <a:p>
            <a:pPr lvl="1"/>
            <a:r>
              <a:rPr lang="en-US" dirty="0" smtClean="0"/>
              <a:t>orafaq.com</a:t>
            </a:r>
          </a:p>
          <a:p>
            <a:pPr lvl="1"/>
            <a:r>
              <a:rPr lang="en-US" dirty="0" smtClean="0"/>
              <a:t>psoug.org</a:t>
            </a:r>
          </a:p>
          <a:p>
            <a:pPr lvl="1"/>
            <a:r>
              <a:rPr lang="en-US" dirty="0" smtClean="0"/>
              <a:t>vmware.com</a:t>
            </a:r>
          </a:p>
          <a:p>
            <a:pPr lvl="1">
              <a:buNone/>
            </a:pPr>
            <a:endParaRPr lang="en-US" dirty="0" smtClean="0"/>
          </a:p>
          <a:p>
            <a:r>
              <a:rPr lang="en-US" dirty="0" smtClean="0"/>
              <a:t>Mailing Lists:</a:t>
            </a:r>
          </a:p>
          <a:p>
            <a:pPr lvl="1"/>
            <a:r>
              <a:rPr lang="en-US" dirty="0" smtClean="0"/>
              <a:t>Oracle-L</a:t>
            </a:r>
          </a:p>
          <a:p>
            <a:pPr lvl="1">
              <a:buNone/>
            </a:pPr>
            <a:endParaRPr lang="en-US" dirty="0" smtClean="0"/>
          </a:p>
          <a:p>
            <a:pPr lvl="1">
              <a:buNone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09600" y="838200"/>
            <a:ext cx="7543800" cy="4508927"/>
          </a:xfrm>
          <a:prstGeom prst="rect">
            <a:avLst/>
          </a:prstGeom>
          <a:solidFill>
            <a:srgbClr val="FFFFE1"/>
          </a:solidFill>
        </p:spPr>
        <p:txBody>
          <a:bodyPr wrap="square" rtlCol="0">
            <a:spAutoFit/>
          </a:bodyPr>
          <a:lstStyle/>
          <a:p>
            <a:pPr marL="0" lvl="1"/>
            <a:r>
              <a:rPr lang="en-US" sz="700" dirty="0" smtClean="0"/>
              <a:t>declare</a:t>
            </a:r>
            <a:endParaRPr lang="en-US" sz="700" dirty="0" smtClean="0"/>
          </a:p>
          <a:p>
            <a:pPr marL="0" lvl="1"/>
            <a:endParaRPr lang="en-US" sz="700" dirty="0" smtClean="0"/>
          </a:p>
          <a:p>
            <a:pPr marL="0" lvl="1"/>
            <a:r>
              <a:rPr lang="en-US" sz="700" dirty="0" smtClean="0"/>
              <a:t>  cursor </a:t>
            </a:r>
            <a:r>
              <a:rPr lang="en-US" sz="700" dirty="0" err="1" smtClean="0"/>
              <a:t>cdb</a:t>
            </a:r>
            <a:r>
              <a:rPr lang="en-US" sz="700" dirty="0" smtClean="0"/>
              <a:t> is</a:t>
            </a:r>
          </a:p>
          <a:p>
            <a:pPr marL="0" lvl="1"/>
            <a:r>
              <a:rPr lang="en-US" sz="700" dirty="0" smtClean="0"/>
              <a:t>     select FORCE_LOGGING, PROTECTION_MODE, PROTECTION_LEVEL, FLASHBACK_ON, DB_UNIQUE_NAME,</a:t>
            </a:r>
          </a:p>
          <a:p>
            <a:pPr marL="0" lvl="1"/>
            <a:r>
              <a:rPr lang="en-US" sz="700" dirty="0" smtClean="0"/>
              <a:t>            SWITCHOVER_STATUS, FS_FAILOVER_STATUS, FS_FAILOVER_CURRENT_TARGET,</a:t>
            </a:r>
          </a:p>
          <a:p>
            <a:pPr marL="0" lvl="1"/>
            <a:r>
              <a:rPr lang="en-US" sz="700" dirty="0" smtClean="0"/>
              <a:t>            FS_FAILOVER_THRESHOLD, FS_FAILOVER_OBSERVER_PRESENT, FS_FAILOVER_OBSERVER_HOST</a:t>
            </a:r>
          </a:p>
          <a:p>
            <a:pPr marL="0" lvl="1"/>
            <a:r>
              <a:rPr lang="en-US" sz="700" dirty="0" smtClean="0"/>
              <a:t>     from </a:t>
            </a:r>
            <a:r>
              <a:rPr lang="en-US" sz="700" dirty="0" err="1" smtClean="0"/>
              <a:t>v$database</a:t>
            </a:r>
            <a:r>
              <a:rPr lang="en-US" sz="700" dirty="0" smtClean="0"/>
              <a:t>;</a:t>
            </a:r>
          </a:p>
          <a:p>
            <a:pPr marL="0" lvl="1"/>
            <a:endParaRPr lang="en-US" sz="700" dirty="0" smtClean="0"/>
          </a:p>
          <a:p>
            <a:pPr marL="0" lvl="1"/>
            <a:r>
              <a:rPr lang="en-US" sz="700" dirty="0" smtClean="0"/>
              <a:t>  procedure print(s varchar2) is</a:t>
            </a:r>
          </a:p>
          <a:p>
            <a:pPr marL="0" lvl="1"/>
            <a:r>
              <a:rPr lang="en-US" sz="700" dirty="0" smtClean="0"/>
              <a:t>  begin</a:t>
            </a:r>
          </a:p>
          <a:p>
            <a:pPr marL="0" lvl="1"/>
            <a:r>
              <a:rPr lang="en-US" sz="700" dirty="0" smtClean="0"/>
              <a:t>     </a:t>
            </a:r>
            <a:r>
              <a:rPr lang="en-US" sz="700" dirty="0" err="1" smtClean="0"/>
              <a:t>dbms_output.put_line</a:t>
            </a:r>
            <a:r>
              <a:rPr lang="en-US" sz="700" dirty="0" smtClean="0"/>
              <a:t>(s);</a:t>
            </a:r>
          </a:p>
          <a:p>
            <a:pPr marL="0" lvl="1"/>
            <a:r>
              <a:rPr lang="en-US" sz="700" dirty="0" smtClean="0"/>
              <a:t>  end print;</a:t>
            </a:r>
          </a:p>
          <a:p>
            <a:pPr marL="0" lvl="1"/>
            <a:r>
              <a:rPr lang="en-US" sz="700" dirty="0" smtClean="0"/>
              <a:t>  </a:t>
            </a:r>
            <a:r>
              <a:rPr lang="en-US" sz="700" dirty="0" smtClean="0"/>
              <a:t>procedure </a:t>
            </a:r>
            <a:r>
              <a:rPr lang="en-US" sz="700" dirty="0" err="1" smtClean="0"/>
              <a:t>cr</a:t>
            </a:r>
            <a:r>
              <a:rPr lang="en-US" sz="700" dirty="0" smtClean="0"/>
              <a:t> is</a:t>
            </a:r>
          </a:p>
          <a:p>
            <a:pPr marL="0" lvl="1"/>
            <a:r>
              <a:rPr lang="en-US" sz="700" dirty="0" smtClean="0"/>
              <a:t>  begin</a:t>
            </a:r>
          </a:p>
          <a:p>
            <a:pPr marL="0" lvl="1"/>
            <a:r>
              <a:rPr lang="en-US" sz="700" dirty="0" smtClean="0"/>
              <a:t>     print(</a:t>
            </a:r>
            <a:r>
              <a:rPr lang="en-US" sz="700" dirty="0" err="1" smtClean="0"/>
              <a:t>chr</a:t>
            </a:r>
            <a:r>
              <a:rPr lang="en-US" sz="700" dirty="0" smtClean="0"/>
              <a:t>(10));</a:t>
            </a:r>
          </a:p>
          <a:p>
            <a:pPr marL="0" lvl="1"/>
            <a:r>
              <a:rPr lang="en-US" sz="700" dirty="0" smtClean="0"/>
              <a:t>  end </a:t>
            </a:r>
            <a:r>
              <a:rPr lang="en-US" sz="700" dirty="0" err="1" smtClean="0"/>
              <a:t>cr</a:t>
            </a:r>
            <a:r>
              <a:rPr lang="en-US" sz="700" dirty="0" smtClean="0"/>
              <a:t>;</a:t>
            </a:r>
          </a:p>
          <a:p>
            <a:pPr marL="0" lvl="1"/>
            <a:r>
              <a:rPr lang="en-US" sz="700" dirty="0" smtClean="0"/>
              <a:t>  </a:t>
            </a:r>
            <a:r>
              <a:rPr lang="en-US" sz="700" dirty="0" smtClean="0"/>
              <a:t>procedure line(l number := 60, c varchar2 := '=') is</a:t>
            </a:r>
          </a:p>
          <a:p>
            <a:pPr marL="0" lvl="1"/>
            <a:r>
              <a:rPr lang="en-US" sz="700" dirty="0" smtClean="0"/>
              <a:t>  begin</a:t>
            </a:r>
          </a:p>
          <a:p>
            <a:pPr marL="0" lvl="1"/>
            <a:r>
              <a:rPr lang="en-US" sz="700" dirty="0" smtClean="0"/>
              <a:t>     print(</a:t>
            </a:r>
            <a:r>
              <a:rPr lang="en-US" sz="700" dirty="0" err="1" smtClean="0"/>
              <a:t>rpad</a:t>
            </a:r>
            <a:r>
              <a:rPr lang="en-US" sz="700" dirty="0" smtClean="0"/>
              <a:t>(</a:t>
            </a:r>
            <a:r>
              <a:rPr lang="en-US" sz="700" dirty="0" err="1" smtClean="0"/>
              <a:t>c,l,c</a:t>
            </a:r>
            <a:r>
              <a:rPr lang="en-US" sz="700" dirty="0" smtClean="0"/>
              <a:t>));</a:t>
            </a:r>
          </a:p>
          <a:p>
            <a:pPr marL="0" lvl="1"/>
            <a:r>
              <a:rPr lang="en-US" sz="700" dirty="0" smtClean="0"/>
              <a:t>  end line;</a:t>
            </a:r>
          </a:p>
          <a:p>
            <a:pPr marL="0" lvl="1"/>
            <a:endParaRPr lang="en-US" sz="700" dirty="0" smtClean="0"/>
          </a:p>
          <a:p>
            <a:pPr marL="0" lvl="1"/>
            <a:r>
              <a:rPr lang="en-US" sz="700" dirty="0" smtClean="0"/>
              <a:t>begin</a:t>
            </a:r>
          </a:p>
          <a:p>
            <a:pPr marL="0" lvl="1"/>
            <a:r>
              <a:rPr lang="en-US" sz="700" dirty="0" smtClean="0"/>
              <a:t>  for db in </a:t>
            </a:r>
            <a:r>
              <a:rPr lang="en-US" sz="700" dirty="0" err="1" smtClean="0"/>
              <a:t>cdb</a:t>
            </a:r>
            <a:r>
              <a:rPr lang="en-US" sz="700" dirty="0" smtClean="0"/>
              <a:t> loop</a:t>
            </a:r>
          </a:p>
          <a:p>
            <a:pPr marL="0" lvl="1"/>
            <a:r>
              <a:rPr lang="en-US" sz="700" dirty="0" smtClean="0"/>
              <a:t>     </a:t>
            </a:r>
            <a:r>
              <a:rPr lang="en-US" sz="700" dirty="0" err="1" smtClean="0"/>
              <a:t>cr</a:t>
            </a:r>
            <a:r>
              <a:rPr lang="en-US" sz="700" dirty="0" smtClean="0"/>
              <a:t>;</a:t>
            </a:r>
          </a:p>
          <a:p>
            <a:pPr marL="0" lvl="1"/>
            <a:r>
              <a:rPr lang="en-US" sz="700" dirty="0" smtClean="0"/>
              <a:t>     print('Fast Start Failover Status:');</a:t>
            </a:r>
          </a:p>
          <a:p>
            <a:pPr marL="0" lvl="1"/>
            <a:r>
              <a:rPr lang="en-US" sz="700" dirty="0" smtClean="0"/>
              <a:t>     line;</a:t>
            </a:r>
          </a:p>
          <a:p>
            <a:pPr marL="0" lvl="1"/>
            <a:r>
              <a:rPr lang="en-US" sz="700" dirty="0" smtClean="0"/>
              <a:t>     print(</a:t>
            </a:r>
            <a:r>
              <a:rPr lang="en-US" sz="700" dirty="0" err="1" smtClean="0"/>
              <a:t>rpad</a:t>
            </a:r>
            <a:r>
              <a:rPr lang="en-US" sz="700" dirty="0" smtClean="0"/>
              <a:t>('DB_UNIQUE_NAME',31)||': '||</a:t>
            </a:r>
            <a:r>
              <a:rPr lang="en-US" sz="700" dirty="0" err="1" smtClean="0"/>
              <a:t>db.DB_UNIQUE_NAME</a:t>
            </a:r>
            <a:r>
              <a:rPr lang="en-US" sz="700" dirty="0" smtClean="0"/>
              <a:t>);</a:t>
            </a:r>
          </a:p>
          <a:p>
            <a:pPr marL="0" lvl="1"/>
            <a:r>
              <a:rPr lang="en-US" sz="700" dirty="0" smtClean="0"/>
              <a:t>     print(</a:t>
            </a:r>
            <a:r>
              <a:rPr lang="en-US" sz="700" dirty="0" err="1" smtClean="0"/>
              <a:t>rpad</a:t>
            </a:r>
            <a:r>
              <a:rPr lang="en-US" sz="700" dirty="0" smtClean="0"/>
              <a:t>('SWITCHOVER_STATUS',31)||': '||</a:t>
            </a:r>
            <a:r>
              <a:rPr lang="en-US" sz="700" dirty="0" err="1" smtClean="0"/>
              <a:t>db.SWITCHOVER_STATUS</a:t>
            </a:r>
            <a:r>
              <a:rPr lang="en-US" sz="700" dirty="0" smtClean="0"/>
              <a:t>);</a:t>
            </a:r>
          </a:p>
          <a:p>
            <a:pPr marL="0" lvl="1"/>
            <a:r>
              <a:rPr lang="en-US" sz="700" dirty="0" smtClean="0"/>
              <a:t>     print(</a:t>
            </a:r>
            <a:r>
              <a:rPr lang="en-US" sz="700" dirty="0" err="1" smtClean="0"/>
              <a:t>rpad</a:t>
            </a:r>
            <a:r>
              <a:rPr lang="en-US" sz="700" dirty="0" smtClean="0"/>
              <a:t>('FORCE_LOGGING',31)||': '||</a:t>
            </a:r>
            <a:r>
              <a:rPr lang="en-US" sz="700" dirty="0" err="1" smtClean="0"/>
              <a:t>db.FORCE_LOGGING</a:t>
            </a:r>
            <a:r>
              <a:rPr lang="en-US" sz="700" dirty="0" smtClean="0"/>
              <a:t>);</a:t>
            </a:r>
          </a:p>
          <a:p>
            <a:pPr marL="0" lvl="1"/>
            <a:r>
              <a:rPr lang="en-US" sz="700" dirty="0" smtClean="0"/>
              <a:t>     print(</a:t>
            </a:r>
            <a:r>
              <a:rPr lang="en-US" sz="700" dirty="0" err="1" smtClean="0"/>
              <a:t>rpad</a:t>
            </a:r>
            <a:r>
              <a:rPr lang="en-US" sz="700" dirty="0" smtClean="0"/>
              <a:t>('PROTECTION_MODE',31)||': '||</a:t>
            </a:r>
            <a:r>
              <a:rPr lang="en-US" sz="700" dirty="0" err="1" smtClean="0"/>
              <a:t>db.PROTECTION_MODE</a:t>
            </a:r>
            <a:r>
              <a:rPr lang="en-US" sz="700" dirty="0" smtClean="0"/>
              <a:t>);</a:t>
            </a:r>
          </a:p>
          <a:p>
            <a:pPr marL="0" lvl="1"/>
            <a:r>
              <a:rPr lang="en-US" sz="700" dirty="0" smtClean="0"/>
              <a:t>     print(</a:t>
            </a:r>
            <a:r>
              <a:rPr lang="en-US" sz="700" dirty="0" err="1" smtClean="0"/>
              <a:t>rpad</a:t>
            </a:r>
            <a:r>
              <a:rPr lang="en-US" sz="700" dirty="0" smtClean="0"/>
              <a:t>('PROTECTION_LEVEL',31)||': '||</a:t>
            </a:r>
            <a:r>
              <a:rPr lang="en-US" sz="700" dirty="0" err="1" smtClean="0"/>
              <a:t>db.PROTECTION_LEVEL</a:t>
            </a:r>
            <a:r>
              <a:rPr lang="en-US" sz="700" dirty="0" smtClean="0"/>
              <a:t>);</a:t>
            </a:r>
          </a:p>
          <a:p>
            <a:pPr marL="0" lvl="1"/>
            <a:r>
              <a:rPr lang="en-US" sz="700" dirty="0" smtClean="0"/>
              <a:t>     print(</a:t>
            </a:r>
            <a:r>
              <a:rPr lang="en-US" sz="700" dirty="0" err="1" smtClean="0"/>
              <a:t>rpad</a:t>
            </a:r>
            <a:r>
              <a:rPr lang="en-US" sz="700" dirty="0" smtClean="0"/>
              <a:t>('FLASHBACK_ON',31)||': '||</a:t>
            </a:r>
            <a:r>
              <a:rPr lang="en-US" sz="700" dirty="0" err="1" smtClean="0"/>
              <a:t>db.FLASHBACK_ON</a:t>
            </a:r>
            <a:r>
              <a:rPr lang="en-US" sz="700" dirty="0" smtClean="0"/>
              <a:t>);</a:t>
            </a:r>
          </a:p>
          <a:p>
            <a:pPr marL="0" lvl="1"/>
            <a:r>
              <a:rPr lang="en-US" sz="700" dirty="0" smtClean="0"/>
              <a:t>     print(</a:t>
            </a:r>
            <a:r>
              <a:rPr lang="en-US" sz="700" dirty="0" err="1" smtClean="0"/>
              <a:t>rpad</a:t>
            </a:r>
            <a:r>
              <a:rPr lang="en-US" sz="700" dirty="0" smtClean="0"/>
              <a:t>('FS_FAILOVER_STATUS',31)||': '||</a:t>
            </a:r>
            <a:r>
              <a:rPr lang="en-US" sz="700" dirty="0" err="1" smtClean="0"/>
              <a:t>db.FS_FAILOVER_STATUS</a:t>
            </a:r>
            <a:r>
              <a:rPr lang="en-US" sz="700" dirty="0" smtClean="0"/>
              <a:t>);</a:t>
            </a:r>
          </a:p>
          <a:p>
            <a:pPr marL="0" lvl="1"/>
            <a:r>
              <a:rPr lang="en-US" sz="700" dirty="0" smtClean="0"/>
              <a:t>     print(</a:t>
            </a:r>
            <a:r>
              <a:rPr lang="en-US" sz="700" dirty="0" err="1" smtClean="0"/>
              <a:t>rpad</a:t>
            </a:r>
            <a:r>
              <a:rPr lang="en-US" sz="700" dirty="0" smtClean="0"/>
              <a:t>('FS_FAILOVER_OBSERVER_HOST',31)||': '||</a:t>
            </a:r>
            <a:r>
              <a:rPr lang="en-US" sz="700" dirty="0" err="1" smtClean="0"/>
              <a:t>db.FS_FAILOVER_OBSERVER_HOST</a:t>
            </a:r>
            <a:r>
              <a:rPr lang="en-US" sz="700" dirty="0" smtClean="0"/>
              <a:t>);</a:t>
            </a:r>
          </a:p>
          <a:p>
            <a:pPr marL="0" lvl="1"/>
            <a:r>
              <a:rPr lang="en-US" sz="700" dirty="0" smtClean="0"/>
              <a:t>     print(</a:t>
            </a:r>
            <a:r>
              <a:rPr lang="en-US" sz="700" dirty="0" err="1" smtClean="0"/>
              <a:t>rpad</a:t>
            </a:r>
            <a:r>
              <a:rPr lang="en-US" sz="700" dirty="0" smtClean="0"/>
              <a:t>('FS_FAILOVER_CURRENT_TARGET',31)||': '||</a:t>
            </a:r>
            <a:r>
              <a:rPr lang="en-US" sz="700" dirty="0" err="1" smtClean="0"/>
              <a:t>db.FS_FAILOVER_CURRENT_TARGET</a:t>
            </a:r>
            <a:r>
              <a:rPr lang="en-US" sz="700" dirty="0" smtClean="0"/>
              <a:t>);</a:t>
            </a:r>
          </a:p>
          <a:p>
            <a:pPr marL="0" lvl="1"/>
            <a:r>
              <a:rPr lang="en-US" sz="700" dirty="0" smtClean="0"/>
              <a:t>     print(</a:t>
            </a:r>
            <a:r>
              <a:rPr lang="en-US" sz="700" dirty="0" err="1" smtClean="0"/>
              <a:t>rpad</a:t>
            </a:r>
            <a:r>
              <a:rPr lang="en-US" sz="700" dirty="0" smtClean="0"/>
              <a:t>('FS_FAILOVER_THRESHOLD',31)||': '||</a:t>
            </a:r>
            <a:r>
              <a:rPr lang="en-US" sz="700" dirty="0" err="1" smtClean="0"/>
              <a:t>db.FS_FAILOVER_THRESHOLD</a:t>
            </a:r>
            <a:r>
              <a:rPr lang="en-US" sz="700" dirty="0" smtClean="0"/>
              <a:t>);</a:t>
            </a:r>
          </a:p>
          <a:p>
            <a:pPr marL="0" lvl="1"/>
            <a:r>
              <a:rPr lang="en-US" sz="700" dirty="0" smtClean="0"/>
              <a:t>     print(</a:t>
            </a:r>
            <a:r>
              <a:rPr lang="en-US" sz="700" dirty="0" err="1" smtClean="0"/>
              <a:t>rpad</a:t>
            </a:r>
            <a:r>
              <a:rPr lang="en-US" sz="700" dirty="0" smtClean="0"/>
              <a:t>('FS_FAILOVER_OBSERVER_PRESENT',31)||': '||</a:t>
            </a:r>
            <a:r>
              <a:rPr lang="en-US" sz="700" dirty="0" err="1" smtClean="0"/>
              <a:t>db.FS_FAILOVER_OBSERVER_PRESENT</a:t>
            </a:r>
            <a:r>
              <a:rPr lang="en-US" sz="700" dirty="0" smtClean="0"/>
              <a:t>);</a:t>
            </a:r>
          </a:p>
          <a:p>
            <a:pPr marL="0" lvl="1"/>
            <a:r>
              <a:rPr lang="en-US" sz="700" dirty="0" smtClean="0"/>
              <a:t>     </a:t>
            </a:r>
            <a:r>
              <a:rPr lang="en-US" sz="700" dirty="0" err="1" smtClean="0"/>
              <a:t>cr</a:t>
            </a:r>
            <a:r>
              <a:rPr lang="en-US" sz="700" dirty="0" smtClean="0"/>
              <a:t>;</a:t>
            </a:r>
          </a:p>
          <a:p>
            <a:pPr marL="0" lvl="1"/>
            <a:r>
              <a:rPr lang="en-US" sz="700" dirty="0" smtClean="0"/>
              <a:t>  end loop;</a:t>
            </a:r>
          </a:p>
          <a:p>
            <a:pPr marL="0" lvl="1"/>
            <a:r>
              <a:rPr lang="en-US" sz="700" dirty="0" smtClean="0"/>
              <a:t>end;</a:t>
            </a:r>
          </a:p>
          <a:p>
            <a:pPr marL="0" lvl="1"/>
            <a:r>
              <a:rPr lang="en-US" sz="700" dirty="0" smtClean="0"/>
              <a:t>/</a:t>
            </a:r>
            <a:endParaRPr lang="en-US" sz="700" dirty="0" smtClean="0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183880" cy="381000"/>
          </a:xfrm>
        </p:spPr>
        <p:txBody>
          <a:bodyPr vert="horz" anchor="b">
            <a:normAutofit/>
          </a:bodyPr>
          <a:lstStyle/>
          <a:p>
            <a:r>
              <a:rPr lang="en-US" sz="1800" dirty="0" smtClean="0">
                <a:solidFill>
                  <a:schemeClr val="accent3"/>
                </a:solidFill>
              </a:rPr>
              <a:t>Appendix: fsfo_check.sql</a:t>
            </a:r>
            <a:endParaRPr lang="en-US" sz="1800" dirty="0">
              <a:solidFill>
                <a:schemeClr val="accent3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09600" y="838200"/>
            <a:ext cx="7543800" cy="4939814"/>
          </a:xfrm>
          <a:prstGeom prst="rect">
            <a:avLst/>
          </a:prstGeom>
          <a:solidFill>
            <a:srgbClr val="FFFFE1"/>
          </a:solidFill>
        </p:spPr>
        <p:txBody>
          <a:bodyPr wrap="square" rtlCol="0">
            <a:spAutoFit/>
          </a:bodyPr>
          <a:lstStyle/>
          <a:p>
            <a:pPr marL="0" lvl="1"/>
            <a:r>
              <a:rPr lang="en-US" sz="700" dirty="0" smtClean="0"/>
              <a:t>create or replace trigger T_FLIP_CNAME after </a:t>
            </a:r>
            <a:r>
              <a:rPr lang="en-US" sz="700" dirty="0" err="1" smtClean="0"/>
              <a:t>db_role_change</a:t>
            </a:r>
            <a:r>
              <a:rPr lang="en-US" sz="700" dirty="0" smtClean="0"/>
              <a:t> on database</a:t>
            </a:r>
          </a:p>
          <a:p>
            <a:pPr marL="0" lvl="1"/>
            <a:r>
              <a:rPr lang="en-US" sz="700" dirty="0" smtClean="0"/>
              <a:t>declare</a:t>
            </a:r>
          </a:p>
          <a:p>
            <a:pPr marL="0" lvl="1"/>
            <a:endParaRPr lang="en-US" sz="700" dirty="0" smtClean="0"/>
          </a:p>
          <a:p>
            <a:pPr marL="0" lvl="1"/>
            <a:r>
              <a:rPr lang="en-US" sz="700" dirty="0" smtClean="0"/>
              <a:t>  FLIP_DBCNAME_SCRIPT constant varchar2(100) := '/utilities/</a:t>
            </a:r>
            <a:r>
              <a:rPr lang="en-US" sz="700" dirty="0" err="1" smtClean="0"/>
              <a:t>flip_dbcname</a:t>
            </a:r>
            <a:r>
              <a:rPr lang="en-US" sz="700" dirty="0" smtClean="0"/>
              <a:t>';</a:t>
            </a:r>
          </a:p>
          <a:p>
            <a:pPr marL="0" lvl="1"/>
            <a:r>
              <a:rPr lang="en-US" sz="700" dirty="0" smtClean="0"/>
              <a:t>  DBCNAME_JOB constant varchar2(10) := 'DB_CNAME_FLIP';</a:t>
            </a:r>
          </a:p>
          <a:p>
            <a:pPr marL="0" lvl="1"/>
            <a:r>
              <a:rPr lang="en-US" sz="700" dirty="0" smtClean="0"/>
              <a:t>  </a:t>
            </a:r>
            <a:r>
              <a:rPr lang="en-US" sz="700" dirty="0" err="1" smtClean="0"/>
              <a:t>dbrole</a:t>
            </a:r>
            <a:r>
              <a:rPr lang="en-US" sz="700" dirty="0" smtClean="0"/>
              <a:t> VARCHAR2(30);</a:t>
            </a:r>
          </a:p>
          <a:p>
            <a:pPr marL="0" lvl="1"/>
            <a:r>
              <a:rPr lang="en-US" sz="700" dirty="0" smtClean="0"/>
              <a:t>  </a:t>
            </a:r>
            <a:r>
              <a:rPr lang="en-US" sz="700" dirty="0" err="1" smtClean="0"/>
              <a:t>dbname</a:t>
            </a:r>
            <a:r>
              <a:rPr lang="en-US" sz="700" dirty="0" smtClean="0"/>
              <a:t> VARCHAR2(30);</a:t>
            </a:r>
          </a:p>
          <a:p>
            <a:pPr marL="0" lvl="1"/>
            <a:r>
              <a:rPr lang="en-US" sz="700" dirty="0" smtClean="0"/>
              <a:t>  </a:t>
            </a:r>
            <a:r>
              <a:rPr lang="en-US" sz="700" dirty="0" err="1" smtClean="0"/>
              <a:t>e_flip_dbcname_script</a:t>
            </a:r>
            <a:r>
              <a:rPr lang="en-US" sz="700" dirty="0" smtClean="0"/>
              <a:t> EXCEPTION;</a:t>
            </a:r>
          </a:p>
          <a:p>
            <a:pPr marL="0" lvl="1"/>
            <a:r>
              <a:rPr lang="en-US" sz="700" dirty="0" smtClean="0"/>
              <a:t>  PRAGMA EXCEPTION_INIT (</a:t>
            </a:r>
            <a:r>
              <a:rPr lang="en-US" sz="700" dirty="0" err="1" smtClean="0"/>
              <a:t>e_flip_dbcname_script</a:t>
            </a:r>
            <a:r>
              <a:rPr lang="en-US" sz="700" dirty="0" smtClean="0"/>
              <a:t>, -27369);</a:t>
            </a:r>
          </a:p>
          <a:p>
            <a:pPr marL="0" lvl="1"/>
            <a:endParaRPr lang="en-US" sz="700" dirty="0" smtClean="0"/>
          </a:p>
          <a:p>
            <a:pPr marL="0" lvl="1"/>
            <a:r>
              <a:rPr lang="en-US" sz="700" dirty="0" smtClean="0"/>
              <a:t>begin</a:t>
            </a:r>
          </a:p>
          <a:p>
            <a:pPr marL="0" lvl="1"/>
            <a:endParaRPr lang="en-US" sz="700" dirty="0" smtClean="0"/>
          </a:p>
          <a:p>
            <a:pPr marL="0" lvl="1"/>
            <a:r>
              <a:rPr lang="en-US" sz="700" dirty="0" smtClean="0"/>
              <a:t>  select </a:t>
            </a:r>
            <a:r>
              <a:rPr lang="en-US" sz="700" dirty="0" err="1" smtClean="0"/>
              <a:t>database_role</a:t>
            </a:r>
            <a:r>
              <a:rPr lang="en-US" sz="700" dirty="0" smtClean="0"/>
              <a:t> into </a:t>
            </a:r>
            <a:r>
              <a:rPr lang="en-US" sz="700" dirty="0" err="1" smtClean="0"/>
              <a:t>dbrole</a:t>
            </a:r>
            <a:r>
              <a:rPr lang="en-US" sz="700" dirty="0" smtClean="0"/>
              <a:t> from </a:t>
            </a:r>
            <a:r>
              <a:rPr lang="en-US" sz="700" dirty="0" err="1" smtClean="0"/>
              <a:t>v$database</a:t>
            </a:r>
            <a:r>
              <a:rPr lang="en-US" sz="700" dirty="0" smtClean="0"/>
              <a:t>;</a:t>
            </a:r>
          </a:p>
          <a:p>
            <a:pPr marL="0" lvl="1"/>
            <a:endParaRPr lang="en-US" sz="700" dirty="0" smtClean="0"/>
          </a:p>
          <a:p>
            <a:pPr marL="0" lvl="1"/>
            <a:r>
              <a:rPr lang="en-US" sz="700" dirty="0" smtClean="0"/>
              <a:t>  </a:t>
            </a:r>
            <a:r>
              <a:rPr lang="en-US" sz="700" dirty="0" smtClean="0"/>
              <a:t>if (</a:t>
            </a:r>
            <a:r>
              <a:rPr lang="en-US" sz="700" dirty="0" err="1" smtClean="0"/>
              <a:t>dbrole</a:t>
            </a:r>
            <a:r>
              <a:rPr lang="en-US" sz="700" dirty="0" smtClean="0"/>
              <a:t> = 'PRIMARY') then</a:t>
            </a:r>
          </a:p>
          <a:p>
            <a:pPr marL="0" lvl="1"/>
            <a:r>
              <a:rPr lang="en-US" sz="700" dirty="0" smtClean="0"/>
              <a:t>     </a:t>
            </a:r>
            <a:r>
              <a:rPr lang="en-US" sz="700" dirty="0" smtClean="0"/>
              <a:t>begin</a:t>
            </a:r>
          </a:p>
          <a:p>
            <a:pPr marL="0" lvl="1"/>
            <a:r>
              <a:rPr lang="en-US" sz="700" dirty="0" smtClean="0"/>
              <a:t>        </a:t>
            </a:r>
            <a:r>
              <a:rPr lang="en-US" sz="700" dirty="0" err="1" smtClean="0"/>
              <a:t>dbms_scheduler.drop_job</a:t>
            </a:r>
            <a:r>
              <a:rPr lang="en-US" sz="700" dirty="0" smtClean="0"/>
              <a:t>(ROLE_JOB);</a:t>
            </a:r>
          </a:p>
          <a:p>
            <a:pPr marL="0" lvl="1"/>
            <a:r>
              <a:rPr lang="en-US" sz="700" dirty="0" smtClean="0"/>
              <a:t>     exception</a:t>
            </a:r>
          </a:p>
          <a:p>
            <a:pPr marL="0" lvl="1"/>
            <a:r>
              <a:rPr lang="en-US" sz="700" dirty="0" smtClean="0"/>
              <a:t>        when others then null;</a:t>
            </a:r>
          </a:p>
          <a:p>
            <a:pPr marL="0" lvl="1"/>
            <a:r>
              <a:rPr lang="en-US" sz="700" dirty="0" smtClean="0"/>
              <a:t>     end;</a:t>
            </a:r>
          </a:p>
          <a:p>
            <a:pPr marL="0" lvl="1"/>
            <a:r>
              <a:rPr lang="en-US" sz="700" dirty="0" smtClean="0"/>
              <a:t>     </a:t>
            </a:r>
            <a:r>
              <a:rPr lang="en-US" sz="700" dirty="0" err="1" smtClean="0"/>
              <a:t>dbms_scheduler.create_job</a:t>
            </a:r>
            <a:r>
              <a:rPr lang="en-US" sz="700" dirty="0" smtClean="0"/>
              <a:t>(</a:t>
            </a:r>
          </a:p>
          <a:p>
            <a:pPr marL="0" lvl="1"/>
            <a:r>
              <a:rPr lang="en-US" sz="700" dirty="0" smtClean="0"/>
              <a:t>      </a:t>
            </a:r>
            <a:r>
              <a:rPr lang="en-US" sz="700" dirty="0" err="1" smtClean="0"/>
              <a:t>job_name</a:t>
            </a:r>
            <a:r>
              <a:rPr lang="en-US" sz="700" dirty="0" smtClean="0"/>
              <a:t> =&gt; DBCNAME_JOB,</a:t>
            </a:r>
          </a:p>
          <a:p>
            <a:pPr marL="0" lvl="1"/>
            <a:r>
              <a:rPr lang="en-US" sz="700" dirty="0" smtClean="0"/>
              <a:t>      </a:t>
            </a:r>
            <a:r>
              <a:rPr lang="en-US" sz="700" dirty="0" err="1" smtClean="0"/>
              <a:t>job_type</a:t>
            </a:r>
            <a:r>
              <a:rPr lang="en-US" sz="700" dirty="0" smtClean="0"/>
              <a:t> =&gt; 'EXECUTABLE',</a:t>
            </a:r>
          </a:p>
          <a:p>
            <a:pPr marL="0" lvl="1"/>
            <a:r>
              <a:rPr lang="en-US" sz="700" dirty="0" smtClean="0"/>
              <a:t>      </a:t>
            </a:r>
            <a:r>
              <a:rPr lang="en-US" sz="700" dirty="0" err="1" smtClean="0"/>
              <a:t>number_of_arguments</a:t>
            </a:r>
            <a:r>
              <a:rPr lang="en-US" sz="700" dirty="0" smtClean="0"/>
              <a:t> =&gt; 1,</a:t>
            </a:r>
          </a:p>
          <a:p>
            <a:pPr marL="0" lvl="1"/>
            <a:r>
              <a:rPr lang="en-US" sz="700" dirty="0" smtClean="0"/>
              <a:t>      </a:t>
            </a:r>
            <a:r>
              <a:rPr lang="en-US" sz="700" dirty="0" err="1" smtClean="0"/>
              <a:t>job_action</a:t>
            </a:r>
            <a:r>
              <a:rPr lang="en-US" sz="700" dirty="0" smtClean="0"/>
              <a:t> =&gt; FLIP_DBCNAME_SCRIPT,</a:t>
            </a:r>
          </a:p>
          <a:p>
            <a:pPr marL="0" lvl="1"/>
            <a:r>
              <a:rPr lang="en-US" sz="700" dirty="0" smtClean="0"/>
              <a:t>      enabled =&gt; false,</a:t>
            </a:r>
          </a:p>
          <a:p>
            <a:pPr marL="0" lvl="1"/>
            <a:r>
              <a:rPr lang="en-US" sz="700" dirty="0" smtClean="0"/>
              <a:t>      </a:t>
            </a:r>
            <a:r>
              <a:rPr lang="en-US" sz="700" dirty="0" err="1" smtClean="0"/>
              <a:t>auto_drop</a:t>
            </a:r>
            <a:r>
              <a:rPr lang="en-US" sz="700" dirty="0" smtClean="0"/>
              <a:t> =&gt; true</a:t>
            </a:r>
          </a:p>
          <a:p>
            <a:pPr marL="0" lvl="1"/>
            <a:r>
              <a:rPr lang="en-US" sz="700" dirty="0" smtClean="0"/>
              <a:t>     );</a:t>
            </a:r>
          </a:p>
          <a:p>
            <a:pPr marL="0" lvl="1"/>
            <a:r>
              <a:rPr lang="en-US" sz="700" dirty="0" smtClean="0"/>
              <a:t>     </a:t>
            </a:r>
            <a:r>
              <a:rPr lang="en-US" sz="700" dirty="0" smtClean="0"/>
              <a:t>select </a:t>
            </a:r>
            <a:r>
              <a:rPr lang="en-US" sz="700" dirty="0" err="1" smtClean="0"/>
              <a:t>instance_name</a:t>
            </a:r>
            <a:r>
              <a:rPr lang="en-US" sz="700" dirty="0" smtClean="0"/>
              <a:t> into </a:t>
            </a:r>
            <a:r>
              <a:rPr lang="en-US" sz="700" dirty="0" err="1" smtClean="0"/>
              <a:t>dbname</a:t>
            </a:r>
            <a:r>
              <a:rPr lang="en-US" sz="700" dirty="0" smtClean="0"/>
              <a:t> from </a:t>
            </a:r>
            <a:r>
              <a:rPr lang="en-US" sz="700" dirty="0" err="1" smtClean="0"/>
              <a:t>v$instance</a:t>
            </a:r>
            <a:r>
              <a:rPr lang="en-US" sz="700" dirty="0" smtClean="0"/>
              <a:t>;</a:t>
            </a:r>
          </a:p>
          <a:p>
            <a:pPr marL="0" lvl="1"/>
            <a:r>
              <a:rPr lang="en-US" sz="700" dirty="0" smtClean="0"/>
              <a:t>     </a:t>
            </a:r>
            <a:r>
              <a:rPr lang="en-US" sz="700" dirty="0" err="1" smtClean="0"/>
              <a:t>dbms_scheduler.set_job_argument_value</a:t>
            </a:r>
            <a:r>
              <a:rPr lang="en-US" sz="700" dirty="0" smtClean="0"/>
              <a:t>(</a:t>
            </a:r>
          </a:p>
          <a:p>
            <a:pPr marL="0" lvl="1"/>
            <a:r>
              <a:rPr lang="en-US" sz="700" dirty="0" smtClean="0"/>
              <a:t>       </a:t>
            </a:r>
            <a:r>
              <a:rPr lang="en-US" sz="700" dirty="0" err="1" smtClean="0"/>
              <a:t>job_name</a:t>
            </a:r>
            <a:r>
              <a:rPr lang="en-US" sz="700" dirty="0" smtClean="0"/>
              <a:t> =&gt; DBCNAME_JOB,</a:t>
            </a:r>
          </a:p>
          <a:p>
            <a:pPr marL="0" lvl="1"/>
            <a:r>
              <a:rPr lang="en-US" sz="700" dirty="0" smtClean="0"/>
              <a:t>       </a:t>
            </a:r>
            <a:r>
              <a:rPr lang="en-US" sz="700" dirty="0" err="1" smtClean="0"/>
              <a:t>argument_position</a:t>
            </a:r>
            <a:r>
              <a:rPr lang="en-US" sz="700" dirty="0" smtClean="0"/>
              <a:t> =&gt; 1,</a:t>
            </a:r>
          </a:p>
          <a:p>
            <a:pPr marL="0" lvl="1"/>
            <a:r>
              <a:rPr lang="en-US" sz="700" dirty="0" smtClean="0"/>
              <a:t>       </a:t>
            </a:r>
            <a:r>
              <a:rPr lang="en-US" sz="700" dirty="0" err="1" smtClean="0"/>
              <a:t>argument_value</a:t>
            </a:r>
            <a:r>
              <a:rPr lang="en-US" sz="700" dirty="0" smtClean="0"/>
              <a:t> =&gt; </a:t>
            </a:r>
            <a:r>
              <a:rPr lang="en-US" sz="700" dirty="0" err="1" smtClean="0"/>
              <a:t>dbname</a:t>
            </a:r>
            <a:r>
              <a:rPr lang="en-US" sz="700" dirty="0" smtClean="0"/>
              <a:t>);</a:t>
            </a:r>
          </a:p>
          <a:p>
            <a:pPr marL="0" lvl="1"/>
            <a:r>
              <a:rPr lang="en-US" sz="700" dirty="0" smtClean="0"/>
              <a:t>     </a:t>
            </a:r>
            <a:r>
              <a:rPr lang="en-US" sz="700" dirty="0" smtClean="0"/>
              <a:t>begin</a:t>
            </a:r>
          </a:p>
          <a:p>
            <a:pPr marL="0" lvl="1"/>
            <a:r>
              <a:rPr lang="en-US" sz="700" dirty="0" smtClean="0"/>
              <a:t>        </a:t>
            </a:r>
            <a:r>
              <a:rPr lang="en-US" sz="700" dirty="0" err="1" smtClean="0"/>
              <a:t>dbms_scheduler.run_job</a:t>
            </a:r>
            <a:r>
              <a:rPr lang="en-US" sz="700" dirty="0" smtClean="0"/>
              <a:t>(DBCNAME_JOB);</a:t>
            </a:r>
          </a:p>
          <a:p>
            <a:pPr marL="0" lvl="1"/>
            <a:r>
              <a:rPr lang="en-US" sz="700" dirty="0" smtClean="0"/>
              <a:t>     exception</a:t>
            </a:r>
          </a:p>
          <a:p>
            <a:pPr marL="0" lvl="1"/>
            <a:r>
              <a:rPr lang="en-US" sz="700" dirty="0" smtClean="0"/>
              <a:t>        when </a:t>
            </a:r>
            <a:r>
              <a:rPr lang="en-US" sz="700" dirty="0" err="1" smtClean="0"/>
              <a:t>e_flip_dbcname_script</a:t>
            </a:r>
            <a:r>
              <a:rPr lang="en-US" sz="700" dirty="0" smtClean="0"/>
              <a:t> then</a:t>
            </a:r>
          </a:p>
          <a:p>
            <a:pPr marL="0" lvl="1"/>
            <a:r>
              <a:rPr lang="en-US" sz="700" dirty="0" smtClean="0"/>
              <a:t>           </a:t>
            </a:r>
            <a:r>
              <a:rPr lang="en-US" sz="700" dirty="0" err="1" smtClean="0"/>
              <a:t>raise_application_error</a:t>
            </a:r>
            <a:r>
              <a:rPr lang="en-US" sz="700" dirty="0" smtClean="0"/>
              <a:t>(-20001, 'flip failed in ' ||FLIP_DBCNAME_SCRIPT);</a:t>
            </a:r>
          </a:p>
          <a:p>
            <a:pPr marL="0" lvl="1"/>
            <a:r>
              <a:rPr lang="en-US" sz="700" dirty="0" smtClean="0"/>
              <a:t>     end;</a:t>
            </a:r>
          </a:p>
          <a:p>
            <a:pPr marL="0" lvl="1"/>
            <a:r>
              <a:rPr lang="en-US" sz="700" dirty="0" smtClean="0"/>
              <a:t>  </a:t>
            </a:r>
            <a:r>
              <a:rPr lang="en-US" sz="700" dirty="0" smtClean="0"/>
              <a:t>end if;</a:t>
            </a:r>
          </a:p>
          <a:p>
            <a:pPr marL="0" lvl="1"/>
            <a:endParaRPr lang="en-US" sz="700" dirty="0" smtClean="0"/>
          </a:p>
          <a:p>
            <a:pPr marL="0" lvl="1"/>
            <a:r>
              <a:rPr lang="en-US" sz="700" dirty="0" smtClean="0"/>
              <a:t>exception</a:t>
            </a:r>
            <a:endParaRPr lang="en-US" sz="700" dirty="0" smtClean="0"/>
          </a:p>
          <a:p>
            <a:pPr marL="0" lvl="1"/>
            <a:r>
              <a:rPr lang="en-US" sz="700" dirty="0" smtClean="0"/>
              <a:t>  when others then</a:t>
            </a:r>
          </a:p>
          <a:p>
            <a:pPr marL="0" lvl="1"/>
            <a:r>
              <a:rPr lang="en-US" sz="700" dirty="0" smtClean="0"/>
              <a:t>    </a:t>
            </a:r>
            <a:r>
              <a:rPr lang="en-US" sz="700" dirty="0" err="1" smtClean="0"/>
              <a:t>raise_application_error</a:t>
            </a:r>
            <a:r>
              <a:rPr lang="en-US" sz="700" dirty="0" smtClean="0"/>
              <a:t>(-20002, 'DB_ROLE_CHANGE trigger failed '||SQLERRM);</a:t>
            </a:r>
          </a:p>
          <a:p>
            <a:pPr marL="0" lvl="1"/>
            <a:r>
              <a:rPr lang="en-US" sz="700" dirty="0" smtClean="0"/>
              <a:t>end</a:t>
            </a:r>
            <a:r>
              <a:rPr lang="en-US" sz="700" dirty="0" smtClean="0"/>
              <a:t>;</a:t>
            </a:r>
            <a:endParaRPr lang="en-US" sz="700" dirty="0" smtClean="0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183880" cy="381000"/>
          </a:xfrm>
        </p:spPr>
        <p:txBody>
          <a:bodyPr>
            <a:normAutofit fontScale="90000"/>
          </a:bodyPr>
          <a:lstStyle/>
          <a:p>
            <a:r>
              <a:rPr lang="en-US" sz="2000" dirty="0" smtClean="0">
                <a:solidFill>
                  <a:schemeClr val="accent3"/>
                </a:solidFill>
              </a:rPr>
              <a:t>Appendix: role_change_trigger.sql</a:t>
            </a:r>
            <a:endParaRPr lang="en-US" sz="2000" dirty="0">
              <a:solidFill>
                <a:schemeClr val="accent3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solidFill>
                  <a:schemeClr val="accent3"/>
                </a:solidFill>
              </a:rPr>
              <a:t>VMware::Overview</a:t>
            </a:r>
            <a:endParaRPr lang="en-US" dirty="0">
              <a:solidFill>
                <a:schemeClr val="accent3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Vmware</a:t>
            </a:r>
            <a:r>
              <a:rPr lang="en-US" dirty="0" smtClean="0"/>
              <a:t> Server 2.0.0</a:t>
            </a:r>
          </a:p>
          <a:p>
            <a:pPr lvl="1"/>
            <a:r>
              <a:rPr lang="en-US" dirty="0" err="1" smtClean="0"/>
              <a:t>DataStore</a:t>
            </a:r>
            <a:r>
              <a:rPr lang="en-US" dirty="0" smtClean="0"/>
              <a:t> – Directory</a:t>
            </a:r>
          </a:p>
          <a:p>
            <a:pPr lvl="1"/>
            <a:r>
              <a:rPr lang="en-US" dirty="0" smtClean="0"/>
              <a:t>Create / Import VM in </a:t>
            </a:r>
            <a:r>
              <a:rPr lang="en-US" dirty="0" err="1" smtClean="0"/>
              <a:t>DataStore</a:t>
            </a:r>
            <a:endParaRPr lang="en-US" dirty="0" smtClean="0"/>
          </a:p>
          <a:p>
            <a:pPr lvl="1"/>
            <a:r>
              <a:rPr lang="en-US" dirty="0" smtClean="0"/>
              <a:t>Use an Administrator account</a:t>
            </a:r>
          </a:p>
          <a:p>
            <a:pPr lvl="1"/>
            <a:r>
              <a:rPr lang="en-US" dirty="0" smtClean="0"/>
              <a:t>Web based: </a:t>
            </a:r>
            <a:r>
              <a:rPr lang="en-US" dirty="0" err="1" smtClean="0"/>
              <a:t>localhost</a:t>
            </a:r>
            <a:r>
              <a:rPr lang="en-US" dirty="0" smtClean="0"/>
              <a:t> 8222 and 8333 (SSL)</a:t>
            </a:r>
          </a:p>
          <a:p>
            <a:r>
              <a:rPr lang="en-US" dirty="0" smtClean="0"/>
              <a:t>Setup</a:t>
            </a:r>
          </a:p>
          <a:p>
            <a:pPr lvl="1"/>
            <a:r>
              <a:rPr lang="en-US" dirty="0" smtClean="0"/>
              <a:t>Host OS: XP Pro 32-bit SP3, 64-bit Vista SP1</a:t>
            </a:r>
          </a:p>
          <a:p>
            <a:pPr lvl="1"/>
            <a:r>
              <a:rPr lang="en-US" dirty="0" smtClean="0"/>
              <a:t>Guest OS: Oracle Enterprise Linux 5 32-bit</a:t>
            </a:r>
          </a:p>
          <a:p>
            <a:pPr lvl="1"/>
            <a:r>
              <a:rPr lang="en-US" dirty="0" smtClean="0"/>
              <a:t>Host: </a:t>
            </a:r>
            <a:r>
              <a:rPr lang="en-US" dirty="0" err="1" smtClean="0"/>
              <a:t>localhost</a:t>
            </a:r>
            <a:endParaRPr lang="en-US" dirty="0" smtClean="0"/>
          </a:p>
          <a:p>
            <a:pPr lvl="1"/>
            <a:r>
              <a:rPr lang="en-US" dirty="0" smtClean="0"/>
              <a:t>Guest Machines: </a:t>
            </a:r>
            <a:r>
              <a:rPr lang="en-US" dirty="0" err="1" smtClean="0"/>
              <a:t>tintin</a:t>
            </a:r>
            <a:r>
              <a:rPr lang="en-US" dirty="0" smtClean="0"/>
              <a:t> and haddock</a:t>
            </a:r>
          </a:p>
          <a:p>
            <a:pPr lvl="1"/>
            <a:r>
              <a:rPr lang="en-US" dirty="0" smtClean="0"/>
              <a:t>Database: snowy, Oracle 10.2.0.4 32-bit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solidFill>
                  <a:schemeClr val="accent3"/>
                </a:solidFill>
              </a:rPr>
              <a:t>VMware::Network Setup</a:t>
            </a:r>
            <a:endParaRPr lang="en-US" dirty="0">
              <a:solidFill>
                <a:schemeClr val="accent3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183880" cy="1752600"/>
          </a:xfrm>
        </p:spPr>
        <p:txBody>
          <a:bodyPr>
            <a:normAutofit/>
          </a:bodyPr>
          <a:lstStyle/>
          <a:p>
            <a:r>
              <a:rPr lang="en-US" dirty="0" smtClean="0"/>
              <a:t>WINDOWS hosts file:</a:t>
            </a:r>
          </a:p>
          <a:p>
            <a:pPr lvl="1"/>
            <a:r>
              <a:rPr lang="en-US" dirty="0" smtClean="0"/>
              <a:t>c:\windows\system32\drivers\etc\hosts</a:t>
            </a:r>
          </a:p>
          <a:p>
            <a:r>
              <a:rPr lang="en-US" dirty="0" smtClean="0"/>
              <a:t>Linux hosts file:</a:t>
            </a:r>
          </a:p>
          <a:p>
            <a:pPr lvl="1"/>
            <a:r>
              <a:rPr lang="en-US" dirty="0" smtClean="0"/>
              <a:t>/etc/hosts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33400" y="2743200"/>
            <a:ext cx="8077200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65113" indent="-265113">
              <a:spcBef>
                <a:spcPts val="25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hosts entries:</a:t>
            </a:r>
          </a:p>
          <a:p>
            <a:pPr marL="0" lvl="1" indent="0">
              <a:buNone/>
            </a:pPr>
            <a:endParaRPr lang="en-US" sz="1000" dirty="0" smtClean="0"/>
          </a:p>
        </p:txBody>
      </p:sp>
      <p:sp>
        <p:nvSpPr>
          <p:cNvPr id="7" name="TextBox 6"/>
          <p:cNvSpPr txBox="1"/>
          <p:nvPr/>
        </p:nvSpPr>
        <p:spPr>
          <a:xfrm>
            <a:off x="609600" y="3352800"/>
            <a:ext cx="7772400" cy="2400657"/>
          </a:xfrm>
          <a:prstGeom prst="rect">
            <a:avLst/>
          </a:prstGeom>
          <a:solidFill>
            <a:srgbClr val="FFFFE1"/>
          </a:solidFill>
        </p:spPr>
        <p:txBody>
          <a:bodyPr wrap="square" rtlCol="0">
            <a:spAutoFit/>
          </a:bodyPr>
          <a:lstStyle/>
          <a:p>
            <a:pPr marL="0" lvl="1">
              <a:buNone/>
            </a:pPr>
            <a:r>
              <a:rPr lang="en-US" sz="1000" dirty="0" smtClean="0"/>
              <a:t># Windows Host Entries</a:t>
            </a:r>
          </a:p>
          <a:p>
            <a:pPr marL="0" lvl="1">
              <a:buNone/>
            </a:pPr>
            <a:r>
              <a:rPr lang="en-US" sz="1000" dirty="0" smtClean="0"/>
              <a:t>127.0.0.1   </a:t>
            </a:r>
            <a:r>
              <a:rPr lang="en-US" sz="1000" dirty="0" err="1" smtClean="0"/>
              <a:t>localhost</a:t>
            </a:r>
            <a:endParaRPr lang="en-US" sz="1000" dirty="0" smtClean="0"/>
          </a:p>
          <a:p>
            <a:pPr marL="0" lvl="1">
              <a:buNone/>
            </a:pPr>
            <a:r>
              <a:rPr lang="en-US" sz="1000" dirty="0" smtClean="0"/>
              <a:t>::1             </a:t>
            </a:r>
            <a:r>
              <a:rPr lang="en-US" sz="1000" dirty="0" err="1" smtClean="0"/>
              <a:t>localhost</a:t>
            </a:r>
            <a:endParaRPr lang="en-US" sz="1000" dirty="0" smtClean="0"/>
          </a:p>
          <a:p>
            <a:pPr marL="0" lvl="1">
              <a:buNone/>
            </a:pPr>
            <a:endParaRPr lang="en-US" sz="1000" dirty="0" smtClean="0"/>
          </a:p>
          <a:p>
            <a:pPr marL="0" lvl="1">
              <a:buNone/>
            </a:pPr>
            <a:r>
              <a:rPr lang="en-US" sz="1000" dirty="0" smtClean="0"/>
              <a:t># Linux VM Host (Guest) Entries / Listener fails to start without this entry</a:t>
            </a:r>
          </a:p>
          <a:p>
            <a:pPr marL="0" lvl="1">
              <a:buNone/>
            </a:pPr>
            <a:r>
              <a:rPr lang="en-US" sz="1000" dirty="0" smtClean="0"/>
              <a:t>127.0.0.1 </a:t>
            </a:r>
            <a:r>
              <a:rPr lang="en-US" sz="1000" dirty="0" err="1" smtClean="0"/>
              <a:t>localhost.localdomain</a:t>
            </a:r>
            <a:r>
              <a:rPr lang="en-US" sz="1000" dirty="0" smtClean="0"/>
              <a:t> </a:t>
            </a:r>
            <a:r>
              <a:rPr lang="en-US" sz="1000" dirty="0" err="1" smtClean="0"/>
              <a:t>localhost</a:t>
            </a:r>
            <a:endParaRPr lang="en-US" sz="1000" dirty="0" smtClean="0"/>
          </a:p>
          <a:p>
            <a:pPr marL="0" lvl="1">
              <a:buNone/>
            </a:pPr>
            <a:endParaRPr lang="en-US" sz="1000" dirty="0" smtClean="0"/>
          </a:p>
          <a:p>
            <a:pPr marL="0" lvl="1">
              <a:buNone/>
            </a:pPr>
            <a:r>
              <a:rPr lang="en-US" sz="1000" dirty="0" smtClean="0"/>
              <a:t># </a:t>
            </a:r>
            <a:r>
              <a:rPr lang="en-US" sz="1000" dirty="0" err="1" smtClean="0"/>
              <a:t>Dataguard</a:t>
            </a:r>
            <a:r>
              <a:rPr lang="en-US" sz="1000" dirty="0" smtClean="0"/>
              <a:t> VMware Configuration on all hosts</a:t>
            </a:r>
          </a:p>
          <a:p>
            <a:pPr marL="0" lvl="1">
              <a:buNone/>
            </a:pPr>
            <a:r>
              <a:rPr lang="en-US" sz="1000" dirty="0" smtClean="0">
                <a:solidFill>
                  <a:srgbClr val="002060"/>
                </a:solidFill>
              </a:rPr>
              <a:t>192.168.196.1   	me		</a:t>
            </a:r>
            <a:r>
              <a:rPr lang="en-US" sz="1000" dirty="0" err="1" smtClean="0">
                <a:solidFill>
                  <a:srgbClr val="002060"/>
                </a:solidFill>
              </a:rPr>
              <a:t>me.ahgvm.me</a:t>
            </a:r>
            <a:endParaRPr lang="en-US" sz="1000" dirty="0" smtClean="0">
              <a:solidFill>
                <a:srgbClr val="002060"/>
              </a:solidFill>
            </a:endParaRPr>
          </a:p>
          <a:p>
            <a:pPr marL="0" lvl="1">
              <a:buNone/>
            </a:pPr>
            <a:r>
              <a:rPr lang="en-US" sz="1000" dirty="0" smtClean="0">
                <a:solidFill>
                  <a:srgbClr val="FF0000"/>
                </a:solidFill>
              </a:rPr>
              <a:t>192.168.196.2   	</a:t>
            </a:r>
            <a:r>
              <a:rPr lang="en-US" sz="1000" dirty="0" err="1" smtClean="0">
                <a:solidFill>
                  <a:srgbClr val="FF0000"/>
                </a:solidFill>
              </a:rPr>
              <a:t>tintin</a:t>
            </a:r>
            <a:r>
              <a:rPr lang="en-US" sz="1000" dirty="0" smtClean="0">
                <a:solidFill>
                  <a:srgbClr val="FF0000"/>
                </a:solidFill>
              </a:rPr>
              <a:t>		</a:t>
            </a:r>
            <a:r>
              <a:rPr lang="en-US" sz="1000" dirty="0" err="1" smtClean="0">
                <a:solidFill>
                  <a:srgbClr val="FF0000"/>
                </a:solidFill>
              </a:rPr>
              <a:t>tintin.ahgvm.me</a:t>
            </a:r>
            <a:endParaRPr lang="en-US" sz="1000" dirty="0" smtClean="0">
              <a:solidFill>
                <a:srgbClr val="FF0000"/>
              </a:solidFill>
            </a:endParaRPr>
          </a:p>
          <a:p>
            <a:pPr marL="0" lvl="1">
              <a:buNone/>
            </a:pPr>
            <a:r>
              <a:rPr lang="en-US" sz="1000" dirty="0" smtClean="0">
                <a:solidFill>
                  <a:srgbClr val="FF0000"/>
                </a:solidFill>
              </a:rPr>
              <a:t>192.168.196.3   	haddock		</a:t>
            </a:r>
            <a:r>
              <a:rPr lang="en-US" sz="1000" dirty="0" err="1" smtClean="0">
                <a:solidFill>
                  <a:srgbClr val="FF0000"/>
                </a:solidFill>
              </a:rPr>
              <a:t>haddock.ahgvm.me</a:t>
            </a:r>
            <a:endParaRPr lang="en-US" sz="1000" dirty="0" smtClean="0">
              <a:solidFill>
                <a:srgbClr val="FF0000"/>
              </a:solidFill>
            </a:endParaRPr>
          </a:p>
          <a:p>
            <a:pPr marL="0" lvl="1">
              <a:buNone/>
            </a:pPr>
            <a:endParaRPr lang="en-US" sz="1000" dirty="0" smtClean="0"/>
          </a:p>
          <a:p>
            <a:pPr marL="0" lvl="1">
              <a:buNone/>
            </a:pPr>
            <a:r>
              <a:rPr lang="en-US" sz="1000" dirty="0" smtClean="0">
                <a:solidFill>
                  <a:srgbClr val="002060"/>
                </a:solidFill>
              </a:rPr>
              <a:t>10.0.0.1   me-</a:t>
            </a:r>
            <a:r>
              <a:rPr lang="en-US" sz="1000" dirty="0" err="1" smtClean="0">
                <a:solidFill>
                  <a:srgbClr val="002060"/>
                </a:solidFill>
              </a:rPr>
              <a:t>pri</a:t>
            </a:r>
            <a:r>
              <a:rPr lang="en-US" sz="1000" dirty="0" smtClean="0">
                <a:solidFill>
                  <a:srgbClr val="002060"/>
                </a:solidFill>
              </a:rPr>
              <a:t>	me-</a:t>
            </a:r>
            <a:r>
              <a:rPr lang="en-US" sz="1000" dirty="0" err="1" smtClean="0">
                <a:solidFill>
                  <a:srgbClr val="002060"/>
                </a:solidFill>
              </a:rPr>
              <a:t>pri.ahgvm.me</a:t>
            </a:r>
            <a:r>
              <a:rPr lang="en-US" sz="1000" dirty="0" smtClean="0"/>
              <a:t>	</a:t>
            </a:r>
          </a:p>
          <a:p>
            <a:pPr marL="0" lvl="1">
              <a:buNone/>
            </a:pPr>
            <a:r>
              <a:rPr lang="en-US" sz="1000" dirty="0" smtClean="0">
                <a:solidFill>
                  <a:srgbClr val="FF0000"/>
                </a:solidFill>
              </a:rPr>
              <a:t>10.0.0.2   </a:t>
            </a:r>
            <a:r>
              <a:rPr lang="en-US" sz="1000" dirty="0" err="1" smtClean="0">
                <a:solidFill>
                  <a:srgbClr val="FF0000"/>
                </a:solidFill>
              </a:rPr>
              <a:t>tintin</a:t>
            </a:r>
            <a:r>
              <a:rPr lang="en-US" sz="1000" dirty="0" smtClean="0">
                <a:solidFill>
                  <a:srgbClr val="FF0000"/>
                </a:solidFill>
              </a:rPr>
              <a:t>-</a:t>
            </a:r>
            <a:r>
              <a:rPr lang="en-US" sz="1000" dirty="0" err="1" smtClean="0">
                <a:solidFill>
                  <a:srgbClr val="FF0000"/>
                </a:solidFill>
              </a:rPr>
              <a:t>pri</a:t>
            </a:r>
            <a:r>
              <a:rPr lang="en-US" sz="1000" dirty="0" smtClean="0">
                <a:solidFill>
                  <a:srgbClr val="FF0000"/>
                </a:solidFill>
              </a:rPr>
              <a:t>	</a:t>
            </a:r>
            <a:r>
              <a:rPr lang="en-US" sz="1000" dirty="0" err="1" smtClean="0">
                <a:solidFill>
                  <a:srgbClr val="FF0000"/>
                </a:solidFill>
              </a:rPr>
              <a:t>tintin-pri.ahgvm.me</a:t>
            </a:r>
            <a:r>
              <a:rPr lang="en-US" sz="1000" dirty="0" smtClean="0">
                <a:solidFill>
                  <a:srgbClr val="FF0000"/>
                </a:solidFill>
              </a:rPr>
              <a:t>	</a:t>
            </a:r>
            <a:r>
              <a:rPr lang="en-US" sz="1000" b="1" dirty="0" smtClean="0">
                <a:solidFill>
                  <a:srgbClr val="FF0000"/>
                </a:solidFill>
              </a:rPr>
              <a:t>snowy-a   snowy-</a:t>
            </a:r>
            <a:r>
              <a:rPr lang="en-US" sz="1000" b="1" dirty="0" err="1" smtClean="0">
                <a:solidFill>
                  <a:srgbClr val="FF0000"/>
                </a:solidFill>
              </a:rPr>
              <a:t>a.ahgvm</a:t>
            </a:r>
            <a:r>
              <a:rPr lang="en-US" sz="1000" b="1" dirty="0" smtClean="0">
                <a:solidFill>
                  <a:srgbClr val="FF0000"/>
                </a:solidFill>
              </a:rPr>
              <a:t>   snowy-</a:t>
            </a:r>
            <a:r>
              <a:rPr lang="en-US" sz="1000" b="1" dirty="0" err="1" smtClean="0">
                <a:solidFill>
                  <a:srgbClr val="FF0000"/>
                </a:solidFill>
              </a:rPr>
              <a:t>a.ahgvm.me</a:t>
            </a:r>
            <a:endParaRPr lang="en-US" sz="1000" b="1" dirty="0" smtClean="0">
              <a:solidFill>
                <a:srgbClr val="FF0000"/>
              </a:solidFill>
            </a:endParaRPr>
          </a:p>
          <a:p>
            <a:pPr marL="0" lvl="1">
              <a:buNone/>
            </a:pPr>
            <a:r>
              <a:rPr lang="en-US" sz="1000" dirty="0" smtClean="0">
                <a:solidFill>
                  <a:srgbClr val="FF0000"/>
                </a:solidFill>
              </a:rPr>
              <a:t>10.0.0.3   haddock-</a:t>
            </a:r>
            <a:r>
              <a:rPr lang="en-US" sz="1000" dirty="0" err="1" smtClean="0">
                <a:solidFill>
                  <a:srgbClr val="FF0000"/>
                </a:solidFill>
              </a:rPr>
              <a:t>pri</a:t>
            </a:r>
            <a:r>
              <a:rPr lang="en-US" sz="1000" dirty="0" smtClean="0">
                <a:solidFill>
                  <a:srgbClr val="FF0000"/>
                </a:solidFill>
              </a:rPr>
              <a:t> 	haddock-</a:t>
            </a:r>
            <a:r>
              <a:rPr lang="en-US" sz="1000" dirty="0" err="1" smtClean="0">
                <a:solidFill>
                  <a:srgbClr val="FF0000"/>
                </a:solidFill>
              </a:rPr>
              <a:t>pri.ahgvm.me</a:t>
            </a:r>
            <a:r>
              <a:rPr lang="en-US" sz="1000" dirty="0" smtClean="0">
                <a:solidFill>
                  <a:srgbClr val="FF0000"/>
                </a:solidFill>
              </a:rPr>
              <a:t>	</a:t>
            </a:r>
            <a:r>
              <a:rPr lang="en-US" sz="1000" b="1" dirty="0" smtClean="0">
                <a:solidFill>
                  <a:srgbClr val="FF0000"/>
                </a:solidFill>
              </a:rPr>
              <a:t>snowy-b   snowy-</a:t>
            </a:r>
            <a:r>
              <a:rPr lang="en-US" sz="1000" b="1" dirty="0" err="1" smtClean="0">
                <a:solidFill>
                  <a:srgbClr val="FF0000"/>
                </a:solidFill>
              </a:rPr>
              <a:t>b.ahgvm</a:t>
            </a:r>
            <a:r>
              <a:rPr lang="en-US" sz="1000" b="1" dirty="0" smtClean="0">
                <a:solidFill>
                  <a:srgbClr val="FF0000"/>
                </a:solidFill>
              </a:rPr>
              <a:t>   snowy-</a:t>
            </a:r>
            <a:r>
              <a:rPr lang="en-US" sz="1000" b="1" dirty="0" err="1" smtClean="0">
                <a:solidFill>
                  <a:srgbClr val="FF0000"/>
                </a:solidFill>
              </a:rPr>
              <a:t>b.ahgvm.me</a:t>
            </a:r>
            <a:endParaRPr lang="en-US" sz="1000" b="1" dirty="0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2000"/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2000"/>
                                        <p:tgtEl>
                                          <p:spTgt spid="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2000"/>
                                        <p:tgtEl>
                                          <p:spTgt spid="7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2000"/>
                                        <p:tgtEl>
                                          <p:spTgt spid="7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allAtOnce"/>
      <p:bldP spid="7" grpId="0" build="allAtOnce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>
                <a:solidFill>
                  <a:schemeClr val="accent3"/>
                </a:solidFill>
              </a:rPr>
              <a:t>Dataguard</a:t>
            </a:r>
            <a:r>
              <a:rPr lang="en-US" dirty="0" smtClean="0">
                <a:solidFill>
                  <a:schemeClr val="accent3"/>
                </a:solidFill>
              </a:rPr>
              <a:t>::Transports</a:t>
            </a:r>
            <a:endParaRPr lang="en-US" dirty="0">
              <a:solidFill>
                <a:schemeClr val="accent3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4267200" cy="4800600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en-US" sz="1600" dirty="0" smtClean="0"/>
              <a:t>Log Transport Mechanisms:</a:t>
            </a:r>
          </a:p>
          <a:p>
            <a:pPr lvl="1">
              <a:lnSpc>
                <a:spcPct val="80000"/>
              </a:lnSpc>
            </a:pPr>
            <a:r>
              <a:rPr lang="en-US" sz="1200" dirty="0" err="1" smtClean="0"/>
              <a:t>log_archive_dest_</a:t>
            </a:r>
            <a:r>
              <a:rPr lang="en-US" sz="1200" i="1" dirty="0" err="1" smtClean="0"/>
              <a:t>n</a:t>
            </a:r>
            <a:endParaRPr lang="en-US" sz="1200" i="1" dirty="0" smtClean="0"/>
          </a:p>
          <a:p>
            <a:pPr lvl="2">
              <a:lnSpc>
                <a:spcPct val="80000"/>
              </a:lnSpc>
            </a:pPr>
            <a:r>
              <a:rPr lang="en-US" sz="1200" dirty="0" smtClean="0"/>
              <a:t>SERVICE</a:t>
            </a:r>
          </a:p>
          <a:p>
            <a:pPr lvl="2">
              <a:lnSpc>
                <a:spcPct val="80000"/>
              </a:lnSpc>
            </a:pPr>
            <a:r>
              <a:rPr lang="en-US" sz="1200" dirty="0" smtClean="0"/>
              <a:t>ARCH or LGWR</a:t>
            </a:r>
          </a:p>
          <a:p>
            <a:pPr lvl="2">
              <a:lnSpc>
                <a:spcPct val="80000"/>
              </a:lnSpc>
            </a:pPr>
            <a:r>
              <a:rPr lang="en-US" sz="1200" dirty="0" smtClean="0"/>
              <a:t>SYNC, ASYNC=[size]</a:t>
            </a:r>
          </a:p>
          <a:p>
            <a:pPr lvl="2">
              <a:lnSpc>
                <a:spcPct val="80000"/>
              </a:lnSpc>
            </a:pPr>
            <a:r>
              <a:rPr lang="en-US" sz="1200" dirty="0" smtClean="0"/>
              <a:t>AFFIRM, NOAFFIRM</a:t>
            </a:r>
          </a:p>
          <a:p>
            <a:pPr marL="569913" lvl="2" indent="-225425">
              <a:lnSpc>
                <a:spcPct val="80000"/>
              </a:lnSpc>
            </a:pPr>
            <a:r>
              <a:rPr lang="en-US" sz="1200" dirty="0" err="1" smtClean="0"/>
              <a:t>log_archive_dest_state_n</a:t>
            </a:r>
            <a:endParaRPr lang="en-US" sz="1200" dirty="0" smtClean="0"/>
          </a:p>
          <a:p>
            <a:pPr marL="807657" lvl="3" indent="-225425">
              <a:lnSpc>
                <a:spcPct val="80000"/>
              </a:lnSpc>
            </a:pPr>
            <a:r>
              <a:rPr lang="en-US" sz="1200" dirty="0" smtClean="0"/>
              <a:t>enable</a:t>
            </a:r>
          </a:p>
          <a:p>
            <a:pPr marL="807657" lvl="3" indent="-225425">
              <a:lnSpc>
                <a:spcPct val="80000"/>
              </a:lnSpc>
            </a:pPr>
            <a:r>
              <a:rPr lang="en-US" sz="1200" dirty="0" smtClean="0"/>
              <a:t>defer</a:t>
            </a:r>
          </a:p>
          <a:p>
            <a:pPr marL="807657" lvl="3" indent="-225425">
              <a:lnSpc>
                <a:spcPct val="80000"/>
              </a:lnSpc>
            </a:pPr>
            <a:r>
              <a:rPr lang="en-US" sz="1200" dirty="0" smtClean="0"/>
              <a:t>reset</a:t>
            </a:r>
          </a:p>
          <a:p>
            <a:pPr marL="807657" lvl="3" indent="-225425">
              <a:lnSpc>
                <a:spcPct val="80000"/>
              </a:lnSpc>
            </a:pPr>
            <a:r>
              <a:rPr lang="en-US" sz="1200" dirty="0" smtClean="0"/>
              <a:t>alternate</a:t>
            </a: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4038600" y="1066800"/>
            <a:ext cx="4572000" cy="5029200"/>
          </a:xfrm>
          <a:prstGeom prst="rect">
            <a:avLst/>
          </a:prstGeom>
        </p:spPr>
        <p:txBody>
          <a:bodyPr vert="horz" lIns="182880" tIns="91440">
            <a:normAutofit fontScale="47500" lnSpcReduction="20000"/>
          </a:bodyPr>
          <a:lstStyle/>
          <a:p>
            <a:pPr marL="265113" marR="0" lvl="0" indent="-265113" algn="l" defTabSz="914400" rtl="0" eaLnBrk="1" fontAlgn="auto" latinLnBrk="0" hangingPunct="1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"/>
              <a:tabLst/>
              <a:defRPr/>
            </a:pPr>
            <a:r>
              <a:rPr kumimoji="0" lang="en-US" sz="3400" b="1" i="0" u="none" strike="noStrike" kern="1200" cap="none" spc="0" normalizeH="0" baseline="0" noProof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Log Transport Modes:</a:t>
            </a:r>
          </a:p>
          <a:p>
            <a:pPr marL="548640" marR="0" lvl="1" indent="-201168" algn="l" defTabSz="914400" rtl="0" eaLnBrk="1" fontAlgn="auto" latinLnBrk="0" hangingPunct="1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Char char="•"/>
              <a:tabLst/>
              <a:defRPr/>
            </a:pPr>
            <a:r>
              <a:rPr kumimoji="0" lang="en-US" sz="2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MAXIMUM PERFORMANCE</a:t>
            </a:r>
          </a:p>
          <a:p>
            <a:pPr marL="786384" marR="0" lvl="2" indent="-182880" algn="l" defTabSz="914400" rtl="0" eaLnBrk="1" fontAlgn="auto" latinLnBrk="0" hangingPunct="1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Char char="•"/>
              <a:tabLst/>
              <a:defRPr/>
            </a:pPr>
            <a:r>
              <a:rPr kumimoji="0" lang="en-US" sz="2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Transport: ARCH or LGWR</a:t>
            </a:r>
          </a:p>
          <a:p>
            <a:pPr marL="786384" marR="0" lvl="2" indent="-182880" algn="l" defTabSz="914400" rtl="0" eaLnBrk="1" fontAlgn="auto" latinLnBrk="0" hangingPunct="1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Char char="•"/>
              <a:tabLst/>
              <a:defRPr/>
            </a:pPr>
            <a:r>
              <a:rPr kumimoji="0" lang="en-US" sz="2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Transmission: ASYNC  if using LGWR</a:t>
            </a:r>
          </a:p>
          <a:p>
            <a:pPr marL="786384" marR="0" lvl="2" indent="-182880" algn="l" defTabSz="914400" rtl="0" eaLnBrk="1" fontAlgn="auto" latinLnBrk="0" hangingPunct="1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Char char="•"/>
              <a:tabLst/>
              <a:defRPr/>
            </a:pPr>
            <a:r>
              <a:rPr lang="en-US" sz="2500" dirty="0" smtClean="0"/>
              <a:t>If using ASYNC standby redo logs needed</a:t>
            </a:r>
            <a:endParaRPr kumimoji="0" lang="en-US" sz="25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786384" marR="0" lvl="2" indent="-182880" algn="l" defTabSz="914400" rtl="0" eaLnBrk="1" fontAlgn="auto" latinLnBrk="0" hangingPunct="1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Char char="•"/>
              <a:tabLst/>
              <a:defRPr/>
            </a:pPr>
            <a:r>
              <a:rPr kumimoji="0" lang="en-US" sz="2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Standby Disk writes: NOAFFIRM</a:t>
            </a:r>
          </a:p>
          <a:p>
            <a:pPr marL="786384" marR="0" lvl="2" indent="-182880" algn="l" defTabSz="914400" rtl="0" eaLnBrk="1" fontAlgn="auto" latinLnBrk="0" hangingPunct="1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Char char="•"/>
              <a:tabLst/>
              <a:defRPr/>
            </a:pPr>
            <a:r>
              <a:rPr kumimoji="0" lang="en-US" sz="2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Primary does not stop if standby unavailable</a:t>
            </a:r>
          </a:p>
          <a:p>
            <a:pPr marL="548640" marR="0" lvl="1" indent="-201168" algn="l" defTabSz="914400" rtl="0" eaLnBrk="1" fontAlgn="auto" latinLnBrk="0" hangingPunct="1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Char char="•"/>
              <a:tabLst/>
              <a:defRPr/>
            </a:pPr>
            <a:r>
              <a:rPr kumimoji="0" lang="en-US" sz="2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MAXIMUM AVAILABILITY</a:t>
            </a:r>
          </a:p>
          <a:p>
            <a:pPr marL="786384" marR="0" lvl="2" indent="-182880" algn="l" defTabSz="914400" rtl="0" eaLnBrk="1" fontAlgn="auto" latinLnBrk="0" hangingPunct="1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Char char="•"/>
              <a:tabLst/>
              <a:defRPr/>
            </a:pPr>
            <a:r>
              <a:rPr kumimoji="0" lang="en-US" sz="2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Transport: LGWR</a:t>
            </a:r>
          </a:p>
          <a:p>
            <a:pPr marL="786384" marR="0" lvl="2" indent="-182880" algn="l" defTabSz="914400" rtl="0" eaLnBrk="1" fontAlgn="auto" latinLnBrk="0" hangingPunct="1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Char char="•"/>
              <a:tabLst/>
              <a:defRPr/>
            </a:pPr>
            <a:r>
              <a:rPr kumimoji="0" lang="en-US" sz="2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Transmission: SYNC</a:t>
            </a:r>
          </a:p>
          <a:p>
            <a:pPr marL="786384" marR="0" lvl="2" indent="-182880" algn="l" defTabSz="914400" rtl="0" eaLnBrk="1" fontAlgn="auto" latinLnBrk="0" hangingPunct="1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Char char="•"/>
              <a:tabLst/>
              <a:defRPr/>
            </a:pPr>
            <a:r>
              <a:rPr kumimoji="0" lang="en-US" sz="2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Standby Disk writes: AFFIRM (1 standby)</a:t>
            </a:r>
          </a:p>
          <a:p>
            <a:pPr marL="786384" marR="0" lvl="2" indent="-182880" algn="l" defTabSz="914400" rtl="0" eaLnBrk="1" fontAlgn="auto" latinLnBrk="0" hangingPunct="1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Char char="•"/>
              <a:tabLst/>
              <a:defRPr/>
            </a:pPr>
            <a:r>
              <a:rPr lang="en-US" sz="2500" dirty="0" smtClean="0"/>
              <a:t>Requires Standby Redo Logs </a:t>
            </a:r>
          </a:p>
          <a:p>
            <a:pPr marL="786384" marR="0" lvl="2" indent="-182880" algn="l" defTabSz="914400" rtl="0" eaLnBrk="1" fontAlgn="auto" latinLnBrk="0" hangingPunct="1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Char char="•"/>
              <a:tabLst/>
              <a:defRPr/>
            </a:pPr>
            <a:r>
              <a:rPr lang="en-US" sz="2500" dirty="0" smtClean="0"/>
              <a:t>(online redo group count + 1)*threads</a:t>
            </a:r>
            <a:endParaRPr kumimoji="0" lang="en-US" sz="25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786384" marR="0" lvl="2" indent="-182880" algn="l" defTabSz="914400" rtl="0" eaLnBrk="1" fontAlgn="auto" latinLnBrk="0" hangingPunct="1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Char char="•"/>
              <a:tabLst/>
              <a:defRPr/>
            </a:pPr>
            <a:r>
              <a:rPr kumimoji="0" lang="en-US" sz="2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Does not stop if redo not written to &gt;= 1 standby</a:t>
            </a:r>
          </a:p>
          <a:p>
            <a:pPr marL="786384" marR="0" lvl="2" indent="-182880" algn="l" defTabSz="914400" rtl="0" eaLnBrk="1" fontAlgn="auto" latinLnBrk="0" hangingPunct="1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Char char="•"/>
              <a:tabLst/>
              <a:defRPr/>
            </a:pPr>
            <a:r>
              <a:rPr lang="en-US" sz="2500" dirty="0" smtClean="0"/>
              <a:t>Downgrades to MAXIMUM PERFORMANCE</a:t>
            </a:r>
            <a:endParaRPr kumimoji="0" lang="en-US" sz="25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48640" marR="0" lvl="1" indent="-201168" algn="l" defTabSz="914400" rtl="0" eaLnBrk="1" fontAlgn="auto" latinLnBrk="0" hangingPunct="1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Char char="•"/>
              <a:tabLst/>
              <a:defRPr/>
            </a:pPr>
            <a:r>
              <a:rPr kumimoji="0" lang="en-US" sz="2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MAXIMUM PROTECTION</a:t>
            </a:r>
          </a:p>
          <a:p>
            <a:pPr marL="786384" marR="0" lvl="2" indent="-182880" algn="l" defTabSz="914400" rtl="0" eaLnBrk="1" fontAlgn="auto" latinLnBrk="0" hangingPunct="1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Char char="•"/>
              <a:tabLst/>
              <a:defRPr/>
            </a:pPr>
            <a:r>
              <a:rPr kumimoji="0" lang="en-US" sz="2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Transport: LGWR</a:t>
            </a:r>
          </a:p>
          <a:p>
            <a:pPr marL="786384" marR="0" lvl="2" indent="-182880" algn="l" defTabSz="914400" rtl="0" eaLnBrk="1" fontAlgn="auto" latinLnBrk="0" hangingPunct="1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Char char="•"/>
              <a:tabLst/>
              <a:defRPr/>
            </a:pPr>
            <a:r>
              <a:rPr kumimoji="0" lang="en-US" sz="2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Transmission: SYNC</a:t>
            </a:r>
          </a:p>
          <a:p>
            <a:pPr marL="786384" marR="0" lvl="2" indent="-182880" algn="l" defTabSz="914400" rtl="0" eaLnBrk="1" fontAlgn="auto" latinLnBrk="0" hangingPunct="1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Char char="•"/>
              <a:tabLst/>
              <a:defRPr/>
            </a:pPr>
            <a:r>
              <a:rPr kumimoji="0" lang="en-US" sz="2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Standby Disk Writes: AFFIRM</a:t>
            </a:r>
          </a:p>
          <a:p>
            <a:pPr marL="786384" marR="0" lvl="2" indent="-182880" algn="l" defTabSz="914400" rtl="0" eaLnBrk="1" fontAlgn="auto" latinLnBrk="0" hangingPunct="1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Char char="•"/>
              <a:tabLst/>
              <a:defRPr/>
            </a:pPr>
            <a:r>
              <a:rPr lang="en-US" sz="2500" dirty="0" smtClean="0"/>
              <a:t>Requires Standby Redo Logs</a:t>
            </a:r>
          </a:p>
          <a:p>
            <a:pPr marL="786384" lvl="2" indent="-182880">
              <a:spcBef>
                <a:spcPts val="25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</a:pPr>
            <a:r>
              <a:rPr lang="en-US" sz="2500" dirty="0" smtClean="0"/>
              <a:t>(online redo group count + 1)*threads</a:t>
            </a:r>
            <a:endParaRPr kumimoji="0" lang="en-US" sz="25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786384" marR="0" lvl="2" indent="-182880" algn="l" defTabSz="914400" rtl="0" eaLnBrk="1" fontAlgn="auto" latinLnBrk="0" hangingPunct="1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Char char="•"/>
              <a:tabLst/>
              <a:defRPr/>
            </a:pPr>
            <a:r>
              <a:rPr kumimoji="0" lang="en-US" sz="2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Hangs if redo</a:t>
            </a:r>
            <a:r>
              <a:rPr kumimoji="0" lang="en-US" sz="25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not written to &gt;= 1 standby</a:t>
            </a:r>
          </a:p>
          <a:p>
            <a:pPr marL="786384" marR="0" lvl="2" indent="-182880" algn="l" defTabSz="914400" rtl="0" eaLnBrk="1" fontAlgn="auto" latinLnBrk="0" hangingPunct="1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Char char="•"/>
              <a:tabLst/>
              <a:defRPr/>
            </a:pPr>
            <a:r>
              <a:rPr lang="en-US" sz="2500" dirty="0" smtClean="0"/>
              <a:t>Eventual Shutdown</a:t>
            </a:r>
          </a:p>
          <a:p>
            <a:pPr marL="548640" marR="0" lvl="1" indent="-201168" algn="l" defTabSz="914400" rtl="0" eaLnBrk="1" fontAlgn="auto" latinLnBrk="0" hangingPunct="1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endParaRPr kumimoji="0" lang="en-US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762000" y="3352800"/>
          <a:ext cx="3657599" cy="1846867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533400"/>
                <a:gridCol w="1044388"/>
                <a:gridCol w="1089212"/>
                <a:gridCol w="990599"/>
              </a:tblGrid>
              <a:tr h="304800"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MAX PERF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MAX AVAIL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MAX PROT</a:t>
                      </a:r>
                      <a:endParaRPr lang="en-US" sz="1000" dirty="0"/>
                    </a:p>
                  </a:txBody>
                  <a:tcPr/>
                </a:tc>
              </a:tr>
              <a:tr h="353347">
                <a:tc>
                  <a:txBody>
                    <a:bodyPr/>
                    <a:lstStyle/>
                    <a:p>
                      <a:r>
                        <a:rPr lang="en-US" sz="800" dirty="0" smtClean="0"/>
                        <a:t>REDO</a:t>
                      </a:r>
                      <a:endParaRPr lang="en-US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smtClean="0"/>
                        <a:t>ARCH</a:t>
                      </a:r>
                    </a:p>
                    <a:p>
                      <a:pPr algn="ctr"/>
                      <a:r>
                        <a:rPr lang="en-US" sz="1000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</a:rPr>
                        <a:t>LGWR</a:t>
                      </a:r>
                      <a:endParaRPr lang="en-US" sz="1000" dirty="0">
                        <a:solidFill>
                          <a:schemeClr val="accent3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smtClean="0"/>
                        <a:t>LGWR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smtClean="0"/>
                        <a:t>LGWR</a:t>
                      </a:r>
                      <a:endParaRPr lang="en-US" sz="1000" dirty="0"/>
                    </a:p>
                  </a:txBody>
                  <a:tcPr/>
                </a:tc>
              </a:tr>
              <a:tr h="353347">
                <a:tc>
                  <a:txBody>
                    <a:bodyPr/>
                    <a:lstStyle/>
                    <a:p>
                      <a:r>
                        <a:rPr lang="en-US" sz="800" dirty="0" smtClean="0"/>
                        <a:t>SYNC</a:t>
                      </a:r>
                      <a:endParaRPr lang="en-US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smtClean="0">
                          <a:solidFill>
                            <a:schemeClr val="tx1"/>
                          </a:solidFill>
                        </a:rPr>
                        <a:t>SYNC</a:t>
                      </a:r>
                    </a:p>
                    <a:p>
                      <a:pPr algn="ctr"/>
                      <a:r>
                        <a:rPr lang="en-US" sz="1000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</a:rPr>
                        <a:t>ASYNC</a:t>
                      </a:r>
                      <a:endParaRPr lang="en-US" sz="1000" dirty="0">
                        <a:solidFill>
                          <a:schemeClr val="accent3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smtClean="0"/>
                        <a:t>SYNC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smtClean="0"/>
                        <a:t>SYNC</a:t>
                      </a:r>
                      <a:endParaRPr lang="en-US" sz="1000" dirty="0"/>
                    </a:p>
                  </a:txBody>
                  <a:tcPr/>
                </a:tc>
              </a:tr>
              <a:tr h="353347">
                <a:tc>
                  <a:txBody>
                    <a:bodyPr/>
                    <a:lstStyle/>
                    <a:p>
                      <a:r>
                        <a:rPr lang="en-US" sz="800" dirty="0" smtClean="0"/>
                        <a:t>WRITE</a:t>
                      </a:r>
                      <a:endParaRPr lang="en-US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smtClean="0"/>
                        <a:t>AFFIRM</a:t>
                      </a:r>
                    </a:p>
                    <a:p>
                      <a:pPr algn="ctr"/>
                      <a:r>
                        <a:rPr lang="en-US" sz="1000" dirty="0" smtClean="0"/>
                        <a:t>NOAFFIRM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smtClean="0"/>
                        <a:t>AFFIRM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smtClean="0"/>
                        <a:t>AFFIRM</a:t>
                      </a:r>
                      <a:endParaRPr lang="en-US" sz="1000" dirty="0"/>
                    </a:p>
                  </a:txBody>
                  <a:tcPr/>
                </a:tc>
              </a:tr>
              <a:tr h="353347">
                <a:tc>
                  <a:txBody>
                    <a:bodyPr/>
                    <a:lstStyle/>
                    <a:p>
                      <a:r>
                        <a:rPr lang="en-US" sz="800" dirty="0" smtClean="0"/>
                        <a:t>STBY</a:t>
                      </a:r>
                      <a:r>
                        <a:rPr lang="en-US" sz="800" baseline="0" dirty="0" smtClean="0"/>
                        <a:t> REDO</a:t>
                      </a:r>
                      <a:endParaRPr lang="en-US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smtClean="0"/>
                        <a:t>NO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smtClean="0"/>
                        <a:t>YES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smtClean="0"/>
                        <a:t>YES</a:t>
                      </a:r>
                      <a:endParaRPr lang="en-US" sz="10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2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2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2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2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2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20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20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20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20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2000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2000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2000"/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2000"/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2000"/>
                                        <p:tgtEl>
                                          <p:spTgt spid="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2000"/>
                                        <p:tgtEl>
                                          <p:spTgt spid="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2000"/>
                                        <p:tgtEl>
                                          <p:spTgt spid="5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2000"/>
                                        <p:tgtEl>
                                          <p:spTgt spid="5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2000"/>
                                        <p:tgtEl>
                                          <p:spTgt spid="5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2000"/>
                                        <p:tgtEl>
                                          <p:spTgt spid="5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2000"/>
                                        <p:tgtEl>
                                          <p:spTgt spid="5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2000"/>
                                        <p:tgtEl>
                                          <p:spTgt spid="5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1" end="2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2000"/>
                                        <p:tgtEl>
                                          <p:spTgt spid="5">
                                            <p:txEl>
                                              <p:pRg st="21" end="2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2" end="2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8" dur="2000"/>
                                        <p:tgtEl>
                                          <p:spTgt spid="5">
                                            <p:txEl>
                                              <p:pRg st="22" end="2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3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allAtOnce"/>
      <p:bldP spid="5" grpId="0" build="allAtOnce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>
                <a:solidFill>
                  <a:schemeClr val="accent3"/>
                </a:solidFill>
              </a:rPr>
              <a:t>Dataguard</a:t>
            </a:r>
            <a:r>
              <a:rPr lang="en-US" dirty="0" smtClean="0">
                <a:solidFill>
                  <a:schemeClr val="accent3"/>
                </a:solidFill>
              </a:rPr>
              <a:t>::Transport Parameters</a:t>
            </a:r>
            <a:endParaRPr lang="en-US" dirty="0">
              <a:solidFill>
                <a:schemeClr val="accent3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153400" cy="4800600"/>
          </a:xfrm>
        </p:spPr>
        <p:txBody>
          <a:bodyPr>
            <a:normAutofit lnSpcReduction="10000"/>
          </a:bodyPr>
          <a:lstStyle/>
          <a:p>
            <a:pPr>
              <a:lnSpc>
                <a:spcPct val="80000"/>
              </a:lnSpc>
            </a:pPr>
            <a:r>
              <a:rPr lang="en-US" sz="1600" dirty="0" smtClean="0"/>
              <a:t>Additional Parameters:</a:t>
            </a:r>
          </a:p>
          <a:p>
            <a:pPr lvl="1">
              <a:lnSpc>
                <a:spcPct val="80000"/>
              </a:lnSpc>
            </a:pPr>
            <a:r>
              <a:rPr lang="en-US" sz="1200" dirty="0" smtClean="0"/>
              <a:t>MANDATORY, OPTIONAL</a:t>
            </a:r>
          </a:p>
          <a:p>
            <a:pPr lvl="1">
              <a:lnSpc>
                <a:spcPct val="80000"/>
              </a:lnSpc>
            </a:pPr>
            <a:r>
              <a:rPr lang="en-US" sz="1200" dirty="0" smtClean="0"/>
              <a:t>ALTERNATE=[</a:t>
            </a:r>
            <a:r>
              <a:rPr lang="en-US" sz="1200" dirty="0" err="1" smtClean="0"/>
              <a:t>log_archive_dest_</a:t>
            </a:r>
            <a:r>
              <a:rPr lang="en-US" sz="1200" i="1" dirty="0" err="1" smtClean="0"/>
              <a:t>n</a:t>
            </a:r>
            <a:r>
              <a:rPr lang="en-US" sz="1200" dirty="0" smtClean="0"/>
              <a:t>], NOALTERNATE</a:t>
            </a:r>
          </a:p>
          <a:p>
            <a:pPr lvl="1">
              <a:lnSpc>
                <a:spcPct val="80000"/>
              </a:lnSpc>
            </a:pPr>
            <a:r>
              <a:rPr lang="en-US" sz="1200" dirty="0" smtClean="0"/>
              <a:t>DEPENDENCY=[</a:t>
            </a:r>
            <a:r>
              <a:rPr lang="en-US" sz="1200" dirty="0" err="1" smtClean="0"/>
              <a:t>log_archive_dest_</a:t>
            </a:r>
            <a:r>
              <a:rPr lang="en-US" sz="1200" i="1" dirty="0" err="1" smtClean="0"/>
              <a:t>n</a:t>
            </a:r>
            <a:r>
              <a:rPr lang="en-US" sz="1200" dirty="0" smtClean="0"/>
              <a:t>], NODEPENDENCY</a:t>
            </a:r>
          </a:p>
          <a:p>
            <a:pPr lvl="1">
              <a:lnSpc>
                <a:spcPct val="80000"/>
              </a:lnSpc>
            </a:pPr>
            <a:r>
              <a:rPr lang="en-US" sz="1200" dirty="0" smtClean="0"/>
              <a:t>MAX_FAILURE=[</a:t>
            </a:r>
            <a:r>
              <a:rPr lang="en-US" sz="1200" dirty="0" err="1" smtClean="0"/>
              <a:t>number_of_retries</a:t>
            </a:r>
            <a:r>
              <a:rPr lang="en-US" sz="1200" dirty="0" smtClean="0"/>
              <a:t>], NOMAX_FAILURE</a:t>
            </a:r>
          </a:p>
          <a:p>
            <a:pPr lvl="1">
              <a:lnSpc>
                <a:spcPct val="80000"/>
              </a:lnSpc>
            </a:pPr>
            <a:r>
              <a:rPr lang="en-US" sz="1200" dirty="0" smtClean="0"/>
              <a:t>REOPEN=[seconds] default 60, NOREOPEN</a:t>
            </a:r>
          </a:p>
          <a:p>
            <a:pPr lvl="1">
              <a:lnSpc>
                <a:spcPct val="80000"/>
              </a:lnSpc>
            </a:pPr>
            <a:r>
              <a:rPr lang="en-US" sz="1200" dirty="0" smtClean="0"/>
              <a:t>DELAY=[minutes], default 30, NODELAY</a:t>
            </a:r>
          </a:p>
          <a:p>
            <a:pPr lvl="1">
              <a:lnSpc>
                <a:spcPct val="80000"/>
              </a:lnSpc>
            </a:pPr>
            <a:r>
              <a:rPr lang="en-US" sz="1200" dirty="0" smtClean="0"/>
              <a:t>NET_TIMEOUT=[seconds], NONET_TIMEOUT</a:t>
            </a:r>
          </a:p>
          <a:p>
            <a:pPr lvl="1">
              <a:lnSpc>
                <a:spcPct val="80000"/>
              </a:lnSpc>
            </a:pPr>
            <a:r>
              <a:rPr lang="en-US" sz="1200" dirty="0" smtClean="0"/>
              <a:t>VERIFY, NOVERIFY (with ARCH transport only)</a:t>
            </a:r>
          </a:p>
          <a:p>
            <a:pPr lvl="1">
              <a:lnSpc>
                <a:spcPct val="80000"/>
              </a:lnSpc>
            </a:pPr>
            <a:r>
              <a:rPr lang="en-US" sz="1200" dirty="0" smtClean="0">
                <a:solidFill>
                  <a:srgbClr val="0070C0"/>
                </a:solidFill>
              </a:rPr>
              <a:t>DB_UNIQUE_NAME=[</a:t>
            </a:r>
            <a:r>
              <a:rPr lang="en-US" sz="1200" dirty="0" err="1" smtClean="0">
                <a:solidFill>
                  <a:srgbClr val="0070C0"/>
                </a:solidFill>
              </a:rPr>
              <a:t>targetdb</a:t>
            </a:r>
            <a:r>
              <a:rPr lang="en-US" sz="1200" dirty="0" smtClean="0">
                <a:solidFill>
                  <a:srgbClr val="0070C0"/>
                </a:solidFill>
              </a:rPr>
              <a:t> unique name]</a:t>
            </a:r>
            <a:r>
              <a:rPr lang="en-US" sz="1200" dirty="0" smtClean="0"/>
              <a:t>, NODB_UNIQUE_NAME</a:t>
            </a:r>
          </a:p>
          <a:p>
            <a:pPr lvl="1">
              <a:lnSpc>
                <a:spcPct val="80000"/>
              </a:lnSpc>
            </a:pPr>
            <a:r>
              <a:rPr lang="en-US" sz="1200" dirty="0" smtClean="0">
                <a:solidFill>
                  <a:srgbClr val="0070C0"/>
                </a:solidFill>
              </a:rPr>
              <a:t>VALID_FOR=(</a:t>
            </a:r>
            <a:r>
              <a:rPr lang="en-US" sz="1200" dirty="0" err="1" smtClean="0">
                <a:solidFill>
                  <a:srgbClr val="0070C0"/>
                </a:solidFill>
              </a:rPr>
              <a:t>redo_log_type</a:t>
            </a:r>
            <a:r>
              <a:rPr lang="en-US" sz="1200" dirty="0" smtClean="0">
                <a:solidFill>
                  <a:srgbClr val="0070C0"/>
                </a:solidFill>
              </a:rPr>
              <a:t>, </a:t>
            </a:r>
            <a:r>
              <a:rPr lang="en-US" sz="1200" dirty="0" err="1" smtClean="0">
                <a:solidFill>
                  <a:srgbClr val="0070C0"/>
                </a:solidFill>
              </a:rPr>
              <a:t>database_role</a:t>
            </a:r>
            <a:r>
              <a:rPr lang="en-US" sz="1200" dirty="0" smtClean="0">
                <a:solidFill>
                  <a:srgbClr val="0070C0"/>
                </a:solidFill>
              </a:rPr>
              <a:t>)</a:t>
            </a:r>
          </a:p>
          <a:p>
            <a:pPr lvl="2">
              <a:lnSpc>
                <a:spcPct val="80000"/>
              </a:lnSpc>
            </a:pPr>
            <a:r>
              <a:rPr lang="en-US" sz="1200" dirty="0" err="1" smtClean="0"/>
              <a:t>redo_log_type</a:t>
            </a:r>
            <a:r>
              <a:rPr lang="en-US" sz="1200" dirty="0" smtClean="0"/>
              <a:t>: </a:t>
            </a:r>
            <a:r>
              <a:rPr lang="en-US" sz="1200" dirty="0" err="1" smtClean="0"/>
              <a:t>online_logfile</a:t>
            </a:r>
            <a:r>
              <a:rPr lang="en-US" sz="1200" dirty="0" smtClean="0"/>
              <a:t>, </a:t>
            </a:r>
            <a:r>
              <a:rPr lang="en-US" sz="1200" dirty="0" err="1" smtClean="0"/>
              <a:t>standby_logfile</a:t>
            </a:r>
            <a:r>
              <a:rPr lang="en-US" sz="1200" dirty="0" smtClean="0"/>
              <a:t>, </a:t>
            </a:r>
            <a:r>
              <a:rPr lang="en-US" sz="1200" dirty="0" err="1" smtClean="0"/>
              <a:t>all_logfiles</a:t>
            </a:r>
            <a:endParaRPr lang="en-US" sz="1200" dirty="0" smtClean="0"/>
          </a:p>
          <a:p>
            <a:pPr lvl="2">
              <a:lnSpc>
                <a:spcPct val="80000"/>
              </a:lnSpc>
            </a:pPr>
            <a:r>
              <a:rPr lang="en-US" sz="1200" dirty="0" err="1" smtClean="0"/>
              <a:t>database_role</a:t>
            </a:r>
            <a:r>
              <a:rPr lang="en-US" sz="1200" dirty="0" smtClean="0"/>
              <a:t>: </a:t>
            </a:r>
            <a:r>
              <a:rPr lang="en-US" sz="1200" dirty="0" err="1" smtClean="0"/>
              <a:t>primary_role</a:t>
            </a:r>
            <a:r>
              <a:rPr lang="en-US" sz="1200" dirty="0" smtClean="0"/>
              <a:t>, </a:t>
            </a:r>
            <a:r>
              <a:rPr lang="en-US" sz="1200" dirty="0" err="1" smtClean="0"/>
              <a:t>standby_role</a:t>
            </a:r>
            <a:r>
              <a:rPr lang="en-US" sz="1200" dirty="0" smtClean="0"/>
              <a:t>, </a:t>
            </a:r>
            <a:r>
              <a:rPr lang="en-US" sz="1200" dirty="0" err="1" smtClean="0"/>
              <a:t>all_roles</a:t>
            </a:r>
            <a:endParaRPr lang="en-US" sz="1200" dirty="0" smtClean="0"/>
          </a:p>
          <a:p>
            <a:pPr lvl="1">
              <a:lnSpc>
                <a:spcPct val="80000"/>
              </a:lnSpc>
            </a:pPr>
            <a:r>
              <a:rPr lang="en-US" sz="1200" dirty="0" err="1" smtClean="0">
                <a:solidFill>
                  <a:srgbClr val="0070C0"/>
                </a:solidFill>
              </a:rPr>
              <a:t>log_archive_config</a:t>
            </a:r>
            <a:r>
              <a:rPr lang="en-US" sz="1200" dirty="0" smtClean="0">
                <a:solidFill>
                  <a:srgbClr val="0070C0"/>
                </a:solidFill>
              </a:rPr>
              <a:t>='</a:t>
            </a:r>
            <a:r>
              <a:rPr lang="en-US" sz="1200" dirty="0" err="1" smtClean="0">
                <a:solidFill>
                  <a:srgbClr val="0070C0"/>
                </a:solidFill>
              </a:rPr>
              <a:t>dg_config</a:t>
            </a:r>
            <a:r>
              <a:rPr lang="en-US" sz="1200" dirty="0" smtClean="0">
                <a:solidFill>
                  <a:srgbClr val="0070C0"/>
                </a:solidFill>
              </a:rPr>
              <a:t>=(</a:t>
            </a:r>
            <a:r>
              <a:rPr lang="en-US" sz="1200" dirty="0" err="1" smtClean="0">
                <a:solidFill>
                  <a:srgbClr val="0070C0"/>
                </a:solidFill>
              </a:rPr>
              <a:t>snowy_a,snowy_b</a:t>
            </a:r>
            <a:r>
              <a:rPr lang="en-US" sz="1200" dirty="0" smtClean="0">
                <a:solidFill>
                  <a:srgbClr val="0070C0"/>
                </a:solidFill>
              </a:rPr>
              <a:t>)‘</a:t>
            </a:r>
          </a:p>
          <a:p>
            <a:pPr lvl="1">
              <a:lnSpc>
                <a:spcPct val="80000"/>
              </a:lnSpc>
            </a:pPr>
            <a:r>
              <a:rPr lang="en-US" sz="1200" dirty="0" err="1" smtClean="0">
                <a:solidFill>
                  <a:srgbClr val="0070C0"/>
                </a:solidFill>
              </a:rPr>
              <a:t>archive_lag_target</a:t>
            </a:r>
            <a:r>
              <a:rPr lang="en-US" sz="1200" dirty="0" smtClean="0">
                <a:solidFill>
                  <a:srgbClr val="0070C0"/>
                </a:solidFill>
              </a:rPr>
              <a:t>=(</a:t>
            </a:r>
            <a:r>
              <a:rPr lang="en-US" sz="1200" dirty="0" err="1" smtClean="0">
                <a:solidFill>
                  <a:srgbClr val="0070C0"/>
                </a:solidFill>
              </a:rPr>
              <a:t>x+y</a:t>
            </a:r>
            <a:r>
              <a:rPr lang="en-US" sz="1200" dirty="0" smtClean="0">
                <a:solidFill>
                  <a:srgbClr val="0070C0"/>
                </a:solidFill>
              </a:rPr>
              <a:t>)</a:t>
            </a:r>
          </a:p>
          <a:p>
            <a:pPr lvl="2">
              <a:lnSpc>
                <a:spcPct val="80000"/>
              </a:lnSpc>
            </a:pPr>
            <a:r>
              <a:rPr lang="en-US" sz="1200" dirty="0" smtClean="0"/>
              <a:t>x: current redo log created x seconds ago</a:t>
            </a:r>
          </a:p>
          <a:p>
            <a:pPr lvl="2">
              <a:lnSpc>
                <a:spcPct val="80000"/>
              </a:lnSpc>
            </a:pPr>
            <a:r>
              <a:rPr lang="en-US" sz="1200" dirty="0" smtClean="0"/>
              <a:t>y: estimated archival time for current log’s redo</a:t>
            </a:r>
          </a:p>
          <a:p>
            <a:pPr lvl="2">
              <a:lnSpc>
                <a:spcPct val="80000"/>
              </a:lnSpc>
            </a:pPr>
            <a:r>
              <a:rPr lang="en-US" sz="1200" dirty="0" smtClean="0"/>
              <a:t>redo log switch when ((</a:t>
            </a:r>
            <a:r>
              <a:rPr lang="en-US" sz="1200" dirty="0" err="1" smtClean="0"/>
              <a:t>x+y</a:t>
            </a:r>
            <a:r>
              <a:rPr lang="en-US" sz="1200" dirty="0" smtClean="0"/>
              <a:t>) &gt; </a:t>
            </a:r>
            <a:r>
              <a:rPr lang="en-US" sz="1200" dirty="0" err="1" smtClean="0"/>
              <a:t>archive_lag_target</a:t>
            </a:r>
            <a:r>
              <a:rPr lang="en-US" sz="1200" dirty="0" smtClean="0"/>
              <a:t>) and (redo entries exist))</a:t>
            </a:r>
          </a:p>
          <a:p>
            <a:pPr lvl="1">
              <a:lnSpc>
                <a:spcPct val="80000"/>
              </a:lnSpc>
            </a:pPr>
            <a:r>
              <a:rPr lang="en-US" sz="1200" dirty="0" err="1" smtClean="0">
                <a:solidFill>
                  <a:srgbClr val="0070C0"/>
                </a:solidFill>
              </a:rPr>
              <a:t>fal_client</a:t>
            </a:r>
            <a:endParaRPr lang="en-US" sz="1200" dirty="0" smtClean="0">
              <a:solidFill>
                <a:srgbClr val="0070C0"/>
              </a:solidFill>
            </a:endParaRPr>
          </a:p>
          <a:p>
            <a:pPr lvl="1">
              <a:lnSpc>
                <a:spcPct val="80000"/>
              </a:lnSpc>
            </a:pPr>
            <a:r>
              <a:rPr lang="en-US" sz="1200" dirty="0" err="1" smtClean="0">
                <a:solidFill>
                  <a:srgbClr val="0070C0"/>
                </a:solidFill>
              </a:rPr>
              <a:t>fal_server</a:t>
            </a:r>
            <a:endParaRPr lang="en-US" sz="1200" dirty="0" smtClean="0">
              <a:solidFill>
                <a:srgbClr val="0070C0"/>
              </a:solidFill>
            </a:endParaRPr>
          </a:p>
          <a:p>
            <a:pPr lvl="1">
              <a:lnSpc>
                <a:spcPct val="80000"/>
              </a:lnSpc>
            </a:pPr>
            <a:endParaRPr lang="en-US" sz="1200" dirty="0" smtClean="0"/>
          </a:p>
          <a:p>
            <a:pPr marL="265113" lvl="1" indent="-265113">
              <a:lnSpc>
                <a:spcPct val="80000"/>
              </a:lnSpc>
              <a:buSzPct val="80000"/>
              <a:buFont typeface="Wingdings 2"/>
              <a:buChar char=""/>
            </a:pPr>
            <a:r>
              <a:rPr lang="en-US" sz="16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Setting Protection Levels:</a:t>
            </a:r>
          </a:p>
          <a:p>
            <a:pPr marL="521907" lvl="2" indent="-284163">
              <a:lnSpc>
                <a:spcPct val="80000"/>
              </a:lnSpc>
            </a:pPr>
            <a:r>
              <a:rPr lang="en-US" sz="1200" dirty="0" smtClean="0"/>
              <a:t>Add standby redo logs for MAX PROTECTION &amp; MAX AVAILABILITY</a:t>
            </a:r>
          </a:p>
          <a:p>
            <a:pPr marL="521907" lvl="2" indent="-284163">
              <a:lnSpc>
                <a:spcPct val="80000"/>
              </a:lnSpc>
            </a:pPr>
            <a:r>
              <a:rPr lang="en-US" sz="1200" dirty="0" smtClean="0"/>
              <a:t>STARTUP MOUNT;</a:t>
            </a:r>
          </a:p>
          <a:p>
            <a:pPr marL="521907" lvl="2" indent="-284163">
              <a:lnSpc>
                <a:spcPct val="80000"/>
              </a:lnSpc>
            </a:pPr>
            <a:r>
              <a:rPr lang="en-US" sz="1200" dirty="0" smtClean="0"/>
              <a:t>ALTER DATABASE SET STANDBY DATABASE TO MAXIMIZE </a:t>
            </a:r>
          </a:p>
          <a:p>
            <a:pPr marL="521907" lvl="2" indent="-284163">
              <a:lnSpc>
                <a:spcPct val="80000"/>
              </a:lnSpc>
              <a:buNone/>
            </a:pPr>
            <a:r>
              <a:rPr lang="en-US" sz="1200" dirty="0" smtClean="0"/>
              <a:t>	{PROTECTION | AVAILABILITY | PERFORMANCE};</a:t>
            </a:r>
          </a:p>
          <a:p>
            <a:pPr marL="521907" lvl="2" indent="-284163">
              <a:lnSpc>
                <a:spcPct val="80000"/>
              </a:lnSpc>
            </a:pPr>
            <a:r>
              <a:rPr lang="en-US" sz="1200" dirty="0" smtClean="0"/>
              <a:t>Open DB</a:t>
            </a:r>
          </a:p>
          <a:p>
            <a:pPr lvl="1">
              <a:lnSpc>
                <a:spcPct val="80000"/>
              </a:lnSpc>
            </a:pPr>
            <a:endParaRPr lang="en-US" sz="12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2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20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20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20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2000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2000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2000"/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2000"/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2000"/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2000"/>
                                        <p:tgtEl>
                                          <p:spTgt spid="3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1" end="2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2000"/>
                                        <p:tgtEl>
                                          <p:spTgt spid="3">
                                            <p:txEl>
                                              <p:pRg st="21" end="2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2" end="2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2000"/>
                                        <p:tgtEl>
                                          <p:spTgt spid="3">
                                            <p:txEl>
                                              <p:pRg st="22" end="2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3" end="2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2000"/>
                                        <p:tgtEl>
                                          <p:spTgt spid="3">
                                            <p:txEl>
                                              <p:pRg st="23" end="2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4" end="2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2000"/>
                                        <p:tgtEl>
                                          <p:spTgt spid="3">
                                            <p:txEl>
                                              <p:pRg st="24" end="2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5" end="2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2000"/>
                                        <p:tgtEl>
                                          <p:spTgt spid="3">
                                            <p:txEl>
                                              <p:pRg st="25" end="2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6" end="2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2000"/>
                                        <p:tgtEl>
                                          <p:spTgt spid="3">
                                            <p:txEl>
                                              <p:pRg st="26" end="2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allAtOnce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ounded Rectangle 10"/>
          <p:cNvSpPr/>
          <p:nvPr/>
        </p:nvSpPr>
        <p:spPr>
          <a:xfrm>
            <a:off x="4648200" y="1066800"/>
            <a:ext cx="4038600" cy="3886200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lowchart: Magnetic Disk 11"/>
          <p:cNvSpPr/>
          <p:nvPr/>
        </p:nvSpPr>
        <p:spPr>
          <a:xfrm>
            <a:off x="7772400" y="1943100"/>
            <a:ext cx="685800" cy="800100"/>
          </a:xfrm>
          <a:prstGeom prst="flowChartMagneticDisk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DB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5257800" y="4572000"/>
            <a:ext cx="28956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STANDBY DB</a:t>
            </a:r>
            <a:endParaRPr lang="en-US" b="1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183880" cy="594360"/>
          </a:xfrm>
        </p:spPr>
        <p:txBody>
          <a:bodyPr>
            <a:normAutofit fontScale="90000"/>
          </a:bodyPr>
          <a:lstStyle/>
          <a:p>
            <a:r>
              <a:rPr lang="en-US" dirty="0" err="1" smtClean="0">
                <a:solidFill>
                  <a:schemeClr val="accent3"/>
                </a:solidFill>
              </a:rPr>
              <a:t>Dataguard</a:t>
            </a:r>
            <a:r>
              <a:rPr lang="en-US" dirty="0" smtClean="0">
                <a:solidFill>
                  <a:schemeClr val="accent3"/>
                </a:solidFill>
              </a:rPr>
              <a:t>::LGWR Transport</a:t>
            </a:r>
            <a:endParaRPr lang="en-US" dirty="0">
              <a:solidFill>
                <a:schemeClr val="accent3"/>
              </a:solidFill>
            </a:endParaRP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533400" y="1066800"/>
            <a:ext cx="3962400" cy="1752600"/>
          </a:xfrm>
          <a:prstGeom prst="rect">
            <a:avLst/>
          </a:prstGeom>
        </p:spPr>
        <p:txBody>
          <a:bodyPr vert="horz" lIns="182880" tIns="91440">
            <a:normAutofit/>
          </a:bodyPr>
          <a:lstStyle/>
          <a:p>
            <a:pPr marL="265113" lvl="0" indent="-265113">
              <a:lnSpc>
                <a:spcPct val="80000"/>
              </a:lnSpc>
              <a:spcBef>
                <a:spcPts val="250"/>
              </a:spcBef>
              <a:buClr>
                <a:schemeClr val="accent1"/>
              </a:buClr>
              <a:buSzPct val="80000"/>
              <a:buFont typeface="Wingdings 2"/>
              <a:buChar char=""/>
              <a:defRPr/>
            </a:pPr>
            <a:r>
              <a:rPr lang="en-US" sz="16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Primary Processes</a:t>
            </a:r>
            <a:endParaRPr lang="en-US" sz="1600" dirty="0" smtClean="0"/>
          </a:p>
          <a:p>
            <a:pPr marL="548640" lvl="1" indent="-201168">
              <a:lnSpc>
                <a:spcPct val="80000"/>
              </a:lnSpc>
              <a:spcBef>
                <a:spcPts val="25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/>
            </a:pPr>
            <a:r>
              <a:rPr lang="en-US" sz="1200" dirty="0" smtClean="0"/>
              <a:t>LGWR</a:t>
            </a:r>
          </a:p>
          <a:p>
            <a:pPr marL="548640" lvl="1" indent="-201168">
              <a:lnSpc>
                <a:spcPct val="80000"/>
              </a:lnSpc>
              <a:spcBef>
                <a:spcPts val="25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/>
            </a:pPr>
            <a:r>
              <a:rPr lang="en-US" sz="1200" dirty="0" err="1" smtClean="0"/>
              <a:t>LNS</a:t>
            </a:r>
            <a:r>
              <a:rPr lang="en-US" sz="1200" i="1" dirty="0" err="1" smtClean="0"/>
              <a:t>n</a:t>
            </a:r>
            <a:r>
              <a:rPr lang="en-US" sz="1200" i="1" dirty="0" smtClean="0"/>
              <a:t> </a:t>
            </a:r>
            <a:r>
              <a:rPr lang="en-US" sz="1200" dirty="0" smtClean="0"/>
              <a:t>(LGWR Network Server Process)</a:t>
            </a:r>
          </a:p>
          <a:p>
            <a:pPr marL="548640" lvl="1" indent="-201168">
              <a:lnSpc>
                <a:spcPct val="80000"/>
              </a:lnSpc>
              <a:spcBef>
                <a:spcPts val="250"/>
              </a:spcBef>
              <a:buClr>
                <a:schemeClr val="accent1"/>
              </a:buClr>
              <a:buSzPct val="100000"/>
              <a:defRPr/>
            </a:pPr>
            <a:endParaRPr lang="en-US" sz="1100" dirty="0" smtClean="0"/>
          </a:p>
          <a:p>
            <a:pPr marL="265113" marR="0" lvl="0" indent="-265113" defTabSz="914400" fontAlgn="auto">
              <a:lnSpc>
                <a:spcPct val="80000"/>
              </a:lnSpc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"/>
              <a:tabLst/>
              <a:defRPr/>
            </a:pPr>
            <a:r>
              <a:rPr lang="en-US" sz="16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Standby Processes</a:t>
            </a:r>
            <a:endParaRPr lang="en-US" sz="1600" dirty="0" smtClean="0"/>
          </a:p>
          <a:p>
            <a:pPr marL="548640" marR="0" lvl="1" indent="-201168" defTabSz="914400" fontAlgn="auto">
              <a:lnSpc>
                <a:spcPct val="80000"/>
              </a:lnSpc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Char char="•"/>
              <a:tabLst/>
              <a:defRPr/>
            </a:pPr>
            <a:r>
              <a:rPr lang="en-US" sz="1200" dirty="0" smtClean="0"/>
              <a:t>RFS (Remote File Server Process)</a:t>
            </a:r>
          </a:p>
          <a:p>
            <a:pPr marL="548640" marR="0" lvl="1" indent="-201168" defTabSz="914400" fontAlgn="auto">
              <a:lnSpc>
                <a:spcPct val="80000"/>
              </a:lnSpc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Char char="•"/>
              <a:tabLst/>
              <a:defRPr/>
            </a:pPr>
            <a:r>
              <a:rPr lang="en-US" sz="1200" dirty="0" smtClean="0"/>
              <a:t>MRP (Managed Recovery Process)</a:t>
            </a:r>
          </a:p>
          <a:p>
            <a:pPr marL="548640" marR="0" lvl="1" indent="-201168" defTabSz="914400" fontAlgn="auto">
              <a:lnSpc>
                <a:spcPct val="80000"/>
              </a:lnSpc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Char char="•"/>
              <a:tabLst/>
              <a:defRPr/>
            </a:pPr>
            <a:r>
              <a:rPr lang="en-US" sz="1200" dirty="0" err="1" smtClean="0"/>
              <a:t>ARC</a:t>
            </a:r>
            <a:r>
              <a:rPr lang="en-US" sz="1200" i="1" dirty="0" err="1" smtClean="0"/>
              <a:t>n</a:t>
            </a:r>
            <a:endParaRPr lang="en-US" sz="1200" i="1" dirty="0" smtClean="0"/>
          </a:p>
          <a:p>
            <a:pPr marL="548640" marR="0" lvl="1" indent="-201168" defTabSz="914400" fontAlgn="auto">
              <a:lnSpc>
                <a:spcPct val="80000"/>
              </a:lnSpc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Char char="•"/>
              <a:tabLst/>
              <a:defRPr/>
            </a:pPr>
            <a:endParaRPr lang="en-US" sz="1100" dirty="0" smtClean="0"/>
          </a:p>
        </p:txBody>
      </p:sp>
      <p:grpSp>
        <p:nvGrpSpPr>
          <p:cNvPr id="17" name="Group 16"/>
          <p:cNvGrpSpPr/>
          <p:nvPr/>
        </p:nvGrpSpPr>
        <p:grpSpPr>
          <a:xfrm>
            <a:off x="533400" y="3200400"/>
            <a:ext cx="4038600" cy="2655332"/>
            <a:chOff x="685800" y="3048000"/>
            <a:chExt cx="4038600" cy="2655332"/>
          </a:xfrm>
        </p:grpSpPr>
        <p:sp>
          <p:nvSpPr>
            <p:cNvPr id="18" name="Rounded Rectangle 17"/>
            <p:cNvSpPr/>
            <p:nvPr/>
          </p:nvSpPr>
          <p:spPr>
            <a:xfrm>
              <a:off x="685800" y="3048000"/>
              <a:ext cx="4038600" cy="2590800"/>
            </a:xfrm>
            <a:prstGeom prst="round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Flowchart: Magnetic Disk 18"/>
            <p:cNvSpPr/>
            <p:nvPr/>
          </p:nvSpPr>
          <p:spPr>
            <a:xfrm>
              <a:off x="762000" y="3352800"/>
              <a:ext cx="685800" cy="762000"/>
            </a:xfrm>
            <a:prstGeom prst="flowChartMagneticDisk">
              <a:avLst/>
            </a:prstGeom>
          </p:spPr>
          <p:style>
            <a:lnRef idx="3">
              <a:schemeClr val="lt1"/>
            </a:lnRef>
            <a:fillRef idx="1">
              <a:schemeClr val="accent4"/>
            </a:fillRef>
            <a:effectRef idx="1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DB</a:t>
              </a:r>
              <a:endParaRPr lang="en-US" dirty="0"/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1219200" y="5334000"/>
              <a:ext cx="28956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 smtClean="0"/>
                <a:t>PRIMARY DB</a:t>
              </a:r>
              <a:endParaRPr lang="en-US" b="1" dirty="0"/>
            </a:p>
          </p:txBody>
        </p:sp>
      </p:grpSp>
      <p:grpSp>
        <p:nvGrpSpPr>
          <p:cNvPr id="88" name="Group 87"/>
          <p:cNvGrpSpPr/>
          <p:nvPr/>
        </p:nvGrpSpPr>
        <p:grpSpPr>
          <a:xfrm>
            <a:off x="1295400" y="3886200"/>
            <a:ext cx="3352800" cy="1600200"/>
            <a:chOff x="1295400" y="3886200"/>
            <a:chExt cx="3352800" cy="1600200"/>
          </a:xfrm>
        </p:grpSpPr>
        <p:sp>
          <p:nvSpPr>
            <p:cNvPr id="22" name="TextBox 21"/>
            <p:cNvSpPr txBox="1"/>
            <p:nvPr/>
          </p:nvSpPr>
          <p:spPr>
            <a:xfrm>
              <a:off x="3200400" y="5209401"/>
              <a:ext cx="144780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b="1" dirty="0" smtClean="0"/>
                <a:t>Archive Logs</a:t>
              </a:r>
              <a:endParaRPr lang="en-US" sz="1200" b="1" dirty="0"/>
            </a:p>
          </p:txBody>
        </p:sp>
        <p:cxnSp>
          <p:nvCxnSpPr>
            <p:cNvPr id="23" name="Straight Arrow Connector 22"/>
            <p:cNvCxnSpPr>
              <a:stCxn id="34" idx="3"/>
              <a:endCxn id="27" idx="1"/>
            </p:cNvCxnSpPr>
            <p:nvPr/>
          </p:nvCxnSpPr>
          <p:spPr>
            <a:xfrm flipV="1">
              <a:off x="2743200" y="4953000"/>
              <a:ext cx="914400" cy="76200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24" name="TextBox 23"/>
            <p:cNvSpPr txBox="1"/>
            <p:nvPr/>
          </p:nvSpPr>
          <p:spPr>
            <a:xfrm>
              <a:off x="2819400" y="4874568"/>
              <a:ext cx="533400" cy="230832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en-US" sz="900" b="1" dirty="0" err="1" smtClean="0"/>
                <a:t>ARC</a:t>
              </a:r>
              <a:r>
                <a:rPr lang="en-US" sz="900" b="1" i="1" dirty="0" err="1" smtClean="0"/>
                <a:t>n</a:t>
              </a:r>
              <a:endParaRPr lang="en-US" sz="900" b="1" i="1" dirty="0"/>
            </a:p>
          </p:txBody>
        </p:sp>
        <p:sp>
          <p:nvSpPr>
            <p:cNvPr id="25" name="Rounded Rectangle 24"/>
            <p:cNvSpPr/>
            <p:nvPr/>
          </p:nvSpPr>
          <p:spPr>
            <a:xfrm>
              <a:off x="3657600" y="3886200"/>
              <a:ext cx="457200" cy="304800"/>
            </a:xfrm>
            <a:prstGeom prst="roundRect">
              <a:avLst/>
            </a:prstGeom>
          </p:spPr>
          <p:style>
            <a:lnRef idx="3">
              <a:schemeClr val="lt1"/>
            </a:lnRef>
            <a:fillRef idx="1">
              <a:schemeClr val="accent3"/>
            </a:fillRef>
            <a:effectRef idx="1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 smtClean="0"/>
                <a:t>a</a:t>
              </a:r>
              <a:r>
                <a:rPr lang="en-US" sz="1400" baseline="-25000" dirty="0" smtClean="0"/>
                <a:t>1</a:t>
              </a:r>
              <a:endParaRPr lang="en-US" sz="1400" baseline="-25000" dirty="0"/>
            </a:p>
          </p:txBody>
        </p:sp>
        <p:sp>
          <p:nvSpPr>
            <p:cNvPr id="26" name="Rounded Rectangle 25"/>
            <p:cNvSpPr/>
            <p:nvPr/>
          </p:nvSpPr>
          <p:spPr>
            <a:xfrm>
              <a:off x="3657600" y="4343400"/>
              <a:ext cx="457200" cy="304800"/>
            </a:xfrm>
            <a:prstGeom prst="roundRect">
              <a:avLst/>
            </a:prstGeom>
          </p:spPr>
          <p:style>
            <a:lnRef idx="3">
              <a:schemeClr val="lt1"/>
            </a:lnRef>
            <a:fillRef idx="1">
              <a:schemeClr val="accent2"/>
            </a:fillRef>
            <a:effectRef idx="1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 smtClean="0"/>
                <a:t>a</a:t>
              </a:r>
              <a:r>
                <a:rPr lang="en-US" sz="1400" baseline="-25000" dirty="0" smtClean="0"/>
                <a:t>2</a:t>
              </a:r>
              <a:endParaRPr lang="en-US" sz="1400" baseline="-25000" dirty="0"/>
            </a:p>
          </p:txBody>
        </p:sp>
        <p:sp>
          <p:nvSpPr>
            <p:cNvPr id="27" name="Rounded Rectangle 26"/>
            <p:cNvSpPr/>
            <p:nvPr/>
          </p:nvSpPr>
          <p:spPr>
            <a:xfrm>
              <a:off x="3657600" y="4800600"/>
              <a:ext cx="457200" cy="304800"/>
            </a:xfrm>
            <a:prstGeom prst="roundRect">
              <a:avLst/>
            </a:prstGeom>
          </p:spPr>
          <p:style>
            <a:lnRef idx="3">
              <a:schemeClr val="lt1"/>
            </a:lnRef>
            <a:fillRef idx="1">
              <a:schemeClr val="accent4"/>
            </a:fillRef>
            <a:effectRef idx="1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 smtClean="0"/>
                <a:t>a</a:t>
              </a:r>
              <a:r>
                <a:rPr lang="en-US" sz="1400" baseline="-25000" dirty="0" smtClean="0"/>
                <a:t>3</a:t>
              </a:r>
              <a:endParaRPr lang="en-US" sz="1400" baseline="-25000" dirty="0"/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1981200" y="5181600"/>
              <a:ext cx="114300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b="1" dirty="0" smtClean="0"/>
                <a:t>Redo logs</a:t>
              </a:r>
              <a:endParaRPr lang="en-US" sz="1200" b="1" dirty="0"/>
            </a:p>
          </p:txBody>
        </p:sp>
        <p:sp>
          <p:nvSpPr>
            <p:cNvPr id="30" name="Rounded Rectangle 29"/>
            <p:cNvSpPr/>
            <p:nvPr/>
          </p:nvSpPr>
          <p:spPr>
            <a:xfrm>
              <a:off x="2362200" y="3962400"/>
              <a:ext cx="381000" cy="304800"/>
            </a:xfrm>
            <a:prstGeom prst="roundRect">
              <a:avLst/>
            </a:prstGeom>
          </p:spPr>
          <p:style>
            <a:lnRef idx="3">
              <a:schemeClr val="lt1"/>
            </a:lnRef>
            <a:fillRef idx="1">
              <a:schemeClr val="accent2"/>
            </a:fillRef>
            <a:effectRef idx="1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 smtClean="0"/>
                <a:t>r</a:t>
              </a:r>
              <a:r>
                <a:rPr lang="en-US" sz="1400" baseline="-25000" dirty="0" smtClean="0"/>
                <a:t>1</a:t>
              </a:r>
              <a:endParaRPr lang="en-US" sz="1400" baseline="-25000" dirty="0"/>
            </a:p>
          </p:txBody>
        </p:sp>
        <p:cxnSp>
          <p:nvCxnSpPr>
            <p:cNvPr id="31" name="Straight Arrow Connector 30"/>
            <p:cNvCxnSpPr>
              <a:stCxn id="19" idx="4"/>
              <a:endCxn id="30" idx="1"/>
            </p:cNvCxnSpPr>
            <p:nvPr/>
          </p:nvCxnSpPr>
          <p:spPr>
            <a:xfrm>
              <a:off x="1295400" y="3886200"/>
              <a:ext cx="1066800" cy="228600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sp>
          <p:nvSpPr>
            <p:cNvPr id="32" name="TextBox 31"/>
            <p:cNvSpPr txBox="1"/>
            <p:nvPr/>
          </p:nvSpPr>
          <p:spPr>
            <a:xfrm>
              <a:off x="1447800" y="3886200"/>
              <a:ext cx="609600" cy="230832"/>
            </a:xfrm>
            <a:prstGeom prst="rect">
              <a:avLst/>
            </a:prstGeom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en-US" sz="900" b="1" dirty="0" smtClean="0">
                  <a:solidFill>
                    <a:schemeClr val="accent2"/>
                  </a:solidFill>
                </a:rPr>
                <a:t>LGWR</a:t>
              </a:r>
              <a:endParaRPr lang="en-US" sz="900" b="1" dirty="0">
                <a:solidFill>
                  <a:schemeClr val="accent2"/>
                </a:solidFill>
              </a:endParaRPr>
            </a:p>
          </p:txBody>
        </p:sp>
        <p:sp>
          <p:nvSpPr>
            <p:cNvPr id="34" name="Rounded Rectangle 33"/>
            <p:cNvSpPr/>
            <p:nvPr/>
          </p:nvSpPr>
          <p:spPr>
            <a:xfrm>
              <a:off x="2362200" y="4876800"/>
              <a:ext cx="381000" cy="304800"/>
            </a:xfrm>
            <a:prstGeom prst="roundRect">
              <a:avLst/>
            </a:prstGeom>
          </p:spPr>
          <p:style>
            <a:lnRef idx="3">
              <a:schemeClr val="lt1"/>
            </a:lnRef>
            <a:fillRef idx="1">
              <a:schemeClr val="accent4"/>
            </a:fillRef>
            <a:effectRef idx="1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 smtClean="0"/>
                <a:t>r</a:t>
              </a:r>
              <a:r>
                <a:rPr lang="en-US" sz="1200" baseline="-25000" dirty="0" smtClean="0"/>
                <a:t>3</a:t>
              </a:r>
              <a:endParaRPr lang="en-US" sz="1200" baseline="-25000" dirty="0"/>
            </a:p>
          </p:txBody>
        </p:sp>
        <p:sp>
          <p:nvSpPr>
            <p:cNvPr id="35" name="Rounded Rectangle 34"/>
            <p:cNvSpPr/>
            <p:nvPr/>
          </p:nvSpPr>
          <p:spPr>
            <a:xfrm>
              <a:off x="2362200" y="4419600"/>
              <a:ext cx="381000" cy="304800"/>
            </a:xfrm>
            <a:prstGeom prst="roundRect">
              <a:avLst/>
            </a:prstGeom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 smtClean="0"/>
                <a:t>r</a:t>
              </a:r>
              <a:r>
                <a:rPr lang="en-US" sz="1400" baseline="-25000" dirty="0" smtClean="0"/>
                <a:t>2</a:t>
              </a:r>
              <a:endParaRPr lang="en-US" sz="1400" baseline="-25000" dirty="0"/>
            </a:p>
          </p:txBody>
        </p:sp>
      </p:grpSp>
      <p:sp>
        <p:nvSpPr>
          <p:cNvPr id="38" name="TextBox 37"/>
          <p:cNvSpPr txBox="1"/>
          <p:nvPr/>
        </p:nvSpPr>
        <p:spPr>
          <a:xfrm>
            <a:off x="7086600" y="4343400"/>
            <a:ext cx="14478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 smtClean="0"/>
              <a:t>Archive Logs</a:t>
            </a:r>
            <a:endParaRPr lang="en-US" sz="1200" b="1" dirty="0"/>
          </a:p>
        </p:txBody>
      </p:sp>
      <p:grpSp>
        <p:nvGrpSpPr>
          <p:cNvPr id="93" name="Group 92"/>
          <p:cNvGrpSpPr/>
          <p:nvPr/>
        </p:nvGrpSpPr>
        <p:grpSpPr>
          <a:xfrm>
            <a:off x="4724400" y="2057400"/>
            <a:ext cx="3276600" cy="2181999"/>
            <a:chOff x="4724400" y="2057400"/>
            <a:chExt cx="3276600" cy="2181999"/>
          </a:xfrm>
        </p:grpSpPr>
        <p:grpSp>
          <p:nvGrpSpPr>
            <p:cNvPr id="91" name="Group 90"/>
            <p:cNvGrpSpPr/>
            <p:nvPr/>
          </p:nvGrpSpPr>
          <p:grpSpPr>
            <a:xfrm>
              <a:off x="6172200" y="2971800"/>
              <a:ext cx="1828800" cy="1219200"/>
              <a:chOff x="6172200" y="2971800"/>
              <a:chExt cx="1828800" cy="1219200"/>
            </a:xfrm>
          </p:grpSpPr>
          <p:cxnSp>
            <p:nvCxnSpPr>
              <p:cNvPr id="39" name="Straight Arrow Connector 38"/>
              <p:cNvCxnSpPr>
                <a:stCxn id="57" idx="3"/>
                <a:endCxn id="43" idx="1"/>
              </p:cNvCxnSpPr>
              <p:nvPr/>
            </p:nvCxnSpPr>
            <p:spPr>
              <a:xfrm>
                <a:off x="6172200" y="3733800"/>
                <a:ext cx="1371600" cy="304800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2">
                <a:schemeClr val="accent2"/>
              </a:lnRef>
              <a:fillRef idx="0">
                <a:schemeClr val="accent2"/>
              </a:fillRef>
              <a:effectRef idx="1">
                <a:schemeClr val="accent2"/>
              </a:effectRef>
              <a:fontRef idx="minor">
                <a:schemeClr val="tx1"/>
              </a:fontRef>
            </p:style>
          </p:cxnSp>
          <p:sp>
            <p:nvSpPr>
              <p:cNvPr id="40" name="TextBox 39"/>
              <p:cNvSpPr txBox="1"/>
              <p:nvPr/>
            </p:nvSpPr>
            <p:spPr>
              <a:xfrm>
                <a:off x="6553200" y="3733800"/>
                <a:ext cx="533400" cy="230832"/>
              </a:xfrm>
              <a:prstGeom prst="rect">
                <a:avLst/>
              </a:prstGeom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900" b="1" dirty="0" err="1" smtClean="0">
                    <a:solidFill>
                      <a:schemeClr val="accent2"/>
                    </a:solidFill>
                  </a:rPr>
                  <a:t>ARC</a:t>
                </a:r>
                <a:r>
                  <a:rPr lang="en-US" sz="900" b="1" i="1" dirty="0" err="1" smtClean="0">
                    <a:solidFill>
                      <a:schemeClr val="accent2"/>
                    </a:solidFill>
                  </a:rPr>
                  <a:t>n</a:t>
                </a:r>
                <a:endParaRPr lang="en-US" sz="900" b="1" i="1" dirty="0">
                  <a:solidFill>
                    <a:schemeClr val="accent2"/>
                  </a:solidFill>
                </a:endParaRPr>
              </a:p>
            </p:txBody>
          </p:sp>
          <p:sp>
            <p:nvSpPr>
              <p:cNvPr id="41" name="Rounded Rectangle 40"/>
              <p:cNvSpPr/>
              <p:nvPr/>
            </p:nvSpPr>
            <p:spPr>
              <a:xfrm>
                <a:off x="7543800" y="2971800"/>
                <a:ext cx="457200" cy="304800"/>
              </a:xfrm>
              <a:prstGeom prst="roundRect">
                <a:avLst/>
              </a:prstGeom>
            </p:spPr>
            <p:style>
              <a:lnRef idx="3">
                <a:schemeClr val="lt1"/>
              </a:lnRef>
              <a:fillRef idx="1">
                <a:schemeClr val="accent3"/>
              </a:fillRef>
              <a:effectRef idx="1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400" dirty="0" smtClean="0"/>
                  <a:t>a</a:t>
                </a:r>
                <a:r>
                  <a:rPr lang="en-US" sz="1400" baseline="-25000" dirty="0" smtClean="0"/>
                  <a:t>1</a:t>
                </a:r>
                <a:endParaRPr lang="en-US" sz="1400" baseline="-25000" dirty="0"/>
              </a:p>
            </p:txBody>
          </p:sp>
          <p:sp>
            <p:nvSpPr>
              <p:cNvPr id="42" name="Rounded Rectangle 41"/>
              <p:cNvSpPr/>
              <p:nvPr/>
            </p:nvSpPr>
            <p:spPr>
              <a:xfrm>
                <a:off x="7543800" y="3429000"/>
                <a:ext cx="457200" cy="304800"/>
              </a:xfrm>
              <a:prstGeom prst="roundRect">
                <a:avLst/>
              </a:prstGeom>
            </p:spPr>
            <p:style>
              <a:lnRef idx="3">
                <a:schemeClr val="lt1"/>
              </a:lnRef>
              <a:fillRef idx="1">
                <a:schemeClr val="accent2"/>
              </a:fillRef>
              <a:effectRef idx="1">
                <a:schemeClr val="accent2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400" dirty="0" smtClean="0"/>
                  <a:t>a</a:t>
                </a:r>
                <a:r>
                  <a:rPr lang="en-US" sz="1400" baseline="-25000" dirty="0" smtClean="0"/>
                  <a:t>2</a:t>
                </a:r>
                <a:endParaRPr lang="en-US" sz="1400" baseline="-25000" dirty="0"/>
              </a:p>
            </p:txBody>
          </p:sp>
          <p:sp>
            <p:nvSpPr>
              <p:cNvPr id="43" name="Rounded Rectangle 42"/>
              <p:cNvSpPr/>
              <p:nvPr/>
            </p:nvSpPr>
            <p:spPr>
              <a:xfrm>
                <a:off x="7543800" y="3886200"/>
                <a:ext cx="457200" cy="304800"/>
              </a:xfrm>
              <a:prstGeom prst="roundRect">
                <a:avLst/>
              </a:prstGeom>
            </p:spPr>
            <p:style>
              <a:lnRef idx="3">
                <a:schemeClr val="lt1"/>
              </a:lnRef>
              <a:fillRef idx="1">
                <a:schemeClr val="accent4"/>
              </a:fillRef>
              <a:effectRef idx="1">
                <a:schemeClr val="accent4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400" dirty="0" smtClean="0"/>
                  <a:t>a</a:t>
                </a:r>
                <a:r>
                  <a:rPr lang="en-US" sz="1400" baseline="-25000" dirty="0" smtClean="0"/>
                  <a:t>3</a:t>
                </a:r>
                <a:endParaRPr lang="en-US" sz="1400" baseline="-25000" dirty="0"/>
              </a:p>
            </p:txBody>
          </p:sp>
        </p:grpSp>
        <p:grpSp>
          <p:nvGrpSpPr>
            <p:cNvPr id="90" name="Group 89"/>
            <p:cNvGrpSpPr/>
            <p:nvPr/>
          </p:nvGrpSpPr>
          <p:grpSpPr>
            <a:xfrm>
              <a:off x="4724400" y="2057400"/>
              <a:ext cx="2286000" cy="2181999"/>
              <a:chOff x="4724400" y="2057400"/>
              <a:chExt cx="2286000" cy="2181999"/>
            </a:xfrm>
          </p:grpSpPr>
          <p:sp>
            <p:nvSpPr>
              <p:cNvPr id="53" name="TextBox 52"/>
              <p:cNvSpPr txBox="1"/>
              <p:nvPr/>
            </p:nvSpPr>
            <p:spPr>
              <a:xfrm>
                <a:off x="4953000" y="3962400"/>
                <a:ext cx="2057400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b="1" dirty="0" smtClean="0"/>
                  <a:t>Standby Redo logs</a:t>
                </a:r>
                <a:endParaRPr lang="en-US" sz="1200" b="1" dirty="0"/>
              </a:p>
            </p:txBody>
          </p:sp>
          <p:sp>
            <p:nvSpPr>
              <p:cNvPr id="54" name="Rounded Rectangle 53"/>
              <p:cNvSpPr/>
              <p:nvPr/>
            </p:nvSpPr>
            <p:spPr>
              <a:xfrm>
                <a:off x="5791200" y="2667000"/>
                <a:ext cx="381000" cy="304800"/>
              </a:xfrm>
              <a:prstGeom prst="roundRect">
                <a:avLst/>
              </a:prstGeom>
            </p:spPr>
            <p:style>
              <a:lnRef idx="3">
                <a:schemeClr val="lt1"/>
              </a:lnRef>
              <a:fillRef idx="1">
                <a:schemeClr val="accent2"/>
              </a:fillRef>
              <a:effectRef idx="1">
                <a:schemeClr val="accent2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400" dirty="0" smtClean="0"/>
                  <a:t>r</a:t>
                </a:r>
                <a:r>
                  <a:rPr lang="en-US" sz="1400" baseline="-25000" dirty="0" smtClean="0"/>
                  <a:t>1</a:t>
                </a:r>
                <a:endParaRPr lang="en-US" sz="1400" baseline="-25000" dirty="0"/>
              </a:p>
            </p:txBody>
          </p:sp>
          <p:cxnSp>
            <p:nvCxnSpPr>
              <p:cNvPr id="55" name="Straight Arrow Connector 54"/>
              <p:cNvCxnSpPr>
                <a:stCxn id="56" idx="3"/>
              </p:cNvCxnSpPr>
              <p:nvPr/>
            </p:nvCxnSpPr>
            <p:spPr>
              <a:xfrm>
                <a:off x="5334000" y="2172816"/>
                <a:ext cx="457200" cy="494184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2">
                <a:schemeClr val="accent2"/>
              </a:lnRef>
              <a:fillRef idx="0">
                <a:schemeClr val="accent2"/>
              </a:fillRef>
              <a:effectRef idx="1">
                <a:schemeClr val="accent2"/>
              </a:effectRef>
              <a:fontRef idx="minor">
                <a:schemeClr val="tx1"/>
              </a:fontRef>
            </p:style>
          </p:cxnSp>
          <p:sp>
            <p:nvSpPr>
              <p:cNvPr id="56" name="TextBox 55"/>
              <p:cNvSpPr txBox="1"/>
              <p:nvPr/>
            </p:nvSpPr>
            <p:spPr>
              <a:xfrm>
                <a:off x="4724400" y="2057400"/>
                <a:ext cx="609600" cy="230832"/>
              </a:xfrm>
              <a:prstGeom prst="rect">
                <a:avLst/>
              </a:prstGeom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900" b="1" dirty="0" smtClean="0">
                    <a:solidFill>
                      <a:schemeClr val="accent2"/>
                    </a:solidFill>
                  </a:rPr>
                  <a:t>RFS</a:t>
                </a:r>
                <a:endParaRPr lang="en-US" sz="900" b="1" dirty="0">
                  <a:solidFill>
                    <a:schemeClr val="accent2"/>
                  </a:solidFill>
                </a:endParaRPr>
              </a:p>
            </p:txBody>
          </p:sp>
          <p:sp>
            <p:nvSpPr>
              <p:cNvPr id="57" name="Rounded Rectangle 56"/>
              <p:cNvSpPr/>
              <p:nvPr/>
            </p:nvSpPr>
            <p:spPr>
              <a:xfrm>
                <a:off x="5791200" y="3581400"/>
                <a:ext cx="381000" cy="304800"/>
              </a:xfrm>
              <a:prstGeom prst="roundRect">
                <a:avLst/>
              </a:prstGeom>
            </p:spPr>
            <p:style>
              <a:lnRef idx="3">
                <a:schemeClr val="lt1"/>
              </a:lnRef>
              <a:fillRef idx="1">
                <a:schemeClr val="accent4"/>
              </a:fillRef>
              <a:effectRef idx="1">
                <a:schemeClr val="accent4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200" dirty="0" smtClean="0"/>
                  <a:t>r</a:t>
                </a:r>
                <a:r>
                  <a:rPr lang="en-US" sz="1200" baseline="-25000" dirty="0" smtClean="0"/>
                  <a:t>3</a:t>
                </a:r>
                <a:endParaRPr lang="en-US" sz="1200" baseline="-25000" dirty="0"/>
              </a:p>
            </p:txBody>
          </p:sp>
          <p:sp>
            <p:nvSpPr>
              <p:cNvPr id="58" name="Rounded Rectangle 57"/>
              <p:cNvSpPr/>
              <p:nvPr/>
            </p:nvSpPr>
            <p:spPr>
              <a:xfrm>
                <a:off x="5791200" y="3124200"/>
                <a:ext cx="381000" cy="304800"/>
              </a:xfrm>
              <a:prstGeom prst="roundRect">
                <a:avLst/>
              </a:prstGeom>
            </p:spPr>
            <p:style>
              <a:lnRef idx="3">
                <a:schemeClr val="lt1"/>
              </a:lnRef>
              <a:fillRef idx="1">
                <a:schemeClr val="accent1"/>
              </a:fillRef>
              <a:effectRef idx="1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400" dirty="0" smtClean="0"/>
                  <a:t>r</a:t>
                </a:r>
                <a:r>
                  <a:rPr lang="en-US" sz="1400" baseline="-25000" dirty="0" smtClean="0"/>
                  <a:t>2</a:t>
                </a:r>
                <a:endParaRPr lang="en-US" sz="1400" baseline="-25000" dirty="0"/>
              </a:p>
            </p:txBody>
          </p:sp>
        </p:grpSp>
      </p:grpSp>
      <p:grpSp>
        <p:nvGrpSpPr>
          <p:cNvPr id="89" name="Group 88"/>
          <p:cNvGrpSpPr/>
          <p:nvPr/>
        </p:nvGrpSpPr>
        <p:grpSpPr>
          <a:xfrm>
            <a:off x="2057400" y="3352800"/>
            <a:ext cx="2057400" cy="533400"/>
            <a:chOff x="2057400" y="3352800"/>
            <a:chExt cx="2057400" cy="533400"/>
          </a:xfrm>
        </p:grpSpPr>
        <p:sp>
          <p:nvSpPr>
            <p:cNvPr id="76" name="TextBox 75"/>
            <p:cNvSpPr txBox="1"/>
            <p:nvPr/>
          </p:nvSpPr>
          <p:spPr>
            <a:xfrm>
              <a:off x="3505200" y="3352800"/>
              <a:ext cx="609600" cy="230832"/>
            </a:xfrm>
            <a:prstGeom prst="rect">
              <a:avLst/>
            </a:prstGeom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en-US" sz="900" b="1" dirty="0" err="1" smtClean="0">
                  <a:solidFill>
                    <a:schemeClr val="accent2"/>
                  </a:solidFill>
                </a:rPr>
                <a:t>LNS</a:t>
              </a:r>
              <a:r>
                <a:rPr lang="en-US" sz="900" b="1" i="1" dirty="0" err="1" smtClean="0">
                  <a:solidFill>
                    <a:schemeClr val="accent2"/>
                  </a:solidFill>
                </a:rPr>
                <a:t>n</a:t>
              </a:r>
              <a:endParaRPr lang="en-US" sz="900" b="1" i="1" dirty="0">
                <a:solidFill>
                  <a:schemeClr val="accent2"/>
                </a:solidFill>
              </a:endParaRPr>
            </a:p>
          </p:txBody>
        </p:sp>
        <p:cxnSp>
          <p:nvCxnSpPr>
            <p:cNvPr id="77" name="Straight Arrow Connector 76"/>
            <p:cNvCxnSpPr>
              <a:endCxn id="76" idx="1"/>
            </p:cNvCxnSpPr>
            <p:nvPr/>
          </p:nvCxnSpPr>
          <p:spPr>
            <a:xfrm flipV="1">
              <a:off x="2057400" y="3468216"/>
              <a:ext cx="1447800" cy="417984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</p:grpSp>
      <p:grpSp>
        <p:nvGrpSpPr>
          <p:cNvPr id="92" name="Group 91"/>
          <p:cNvGrpSpPr/>
          <p:nvPr/>
        </p:nvGrpSpPr>
        <p:grpSpPr>
          <a:xfrm>
            <a:off x="6172200" y="1295400"/>
            <a:ext cx="1676400" cy="2438400"/>
            <a:chOff x="6172200" y="1295400"/>
            <a:chExt cx="1676400" cy="2438400"/>
          </a:xfrm>
        </p:grpSpPr>
        <p:sp>
          <p:nvSpPr>
            <p:cNvPr id="44" name="TextBox 43"/>
            <p:cNvSpPr txBox="1"/>
            <p:nvPr/>
          </p:nvSpPr>
          <p:spPr>
            <a:xfrm>
              <a:off x="6781800" y="1295400"/>
              <a:ext cx="609600" cy="230832"/>
            </a:xfrm>
            <a:prstGeom prst="rect">
              <a:avLst/>
            </a:prstGeom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en-US" sz="900" b="1" dirty="0" smtClean="0">
                  <a:solidFill>
                    <a:schemeClr val="accent2"/>
                  </a:solidFill>
                </a:rPr>
                <a:t>MRP</a:t>
              </a:r>
              <a:endParaRPr lang="en-US" sz="900" b="1" i="1" dirty="0">
                <a:solidFill>
                  <a:schemeClr val="accent2"/>
                </a:solidFill>
              </a:endParaRPr>
            </a:p>
          </p:txBody>
        </p:sp>
        <p:cxnSp>
          <p:nvCxnSpPr>
            <p:cNvPr id="60" name="Straight Arrow Connector 59"/>
            <p:cNvCxnSpPr/>
            <p:nvPr/>
          </p:nvCxnSpPr>
          <p:spPr>
            <a:xfrm rot="5400000" flipH="1" flipV="1">
              <a:off x="5905500" y="1790700"/>
              <a:ext cx="1143000" cy="609600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63" name="Straight Arrow Connector 62"/>
            <p:cNvCxnSpPr/>
            <p:nvPr/>
          </p:nvCxnSpPr>
          <p:spPr>
            <a:xfrm rot="5400000" flipH="1" flipV="1">
              <a:off x="5943600" y="2590800"/>
              <a:ext cx="2209800" cy="76200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80" name="Straight Arrow Connector 79"/>
            <p:cNvCxnSpPr/>
            <p:nvPr/>
          </p:nvCxnSpPr>
          <p:spPr>
            <a:xfrm rot="16200000" flipH="1">
              <a:off x="7353300" y="1562100"/>
              <a:ext cx="533400" cy="457200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</p:grpSp>
      <p:cxnSp>
        <p:nvCxnSpPr>
          <p:cNvPr id="86" name="Straight Arrow Connector 85"/>
          <p:cNvCxnSpPr>
            <a:endCxn id="56" idx="2"/>
          </p:cNvCxnSpPr>
          <p:nvPr/>
        </p:nvCxnSpPr>
        <p:spPr>
          <a:xfrm flipV="1">
            <a:off x="3886200" y="2288232"/>
            <a:ext cx="1143000" cy="102535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spect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Aspect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A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4469</TotalTime>
  <Words>3603</Words>
  <Application>Microsoft Office PowerPoint</Application>
  <PresentationFormat>On-screen Show (4:3)</PresentationFormat>
  <Paragraphs>967</Paragraphs>
  <Slides>43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43</vt:i4>
      </vt:variant>
    </vt:vector>
  </HeadingPairs>
  <TitlesOfParts>
    <vt:vector size="44" baseType="lpstr">
      <vt:lpstr>Aspect</vt:lpstr>
      <vt:lpstr>DBA’s Guide to  Physical Dataguard  Part II</vt:lpstr>
      <vt:lpstr>Overview</vt:lpstr>
      <vt:lpstr>Standby Database</vt:lpstr>
      <vt:lpstr>Dataguard::Overview</vt:lpstr>
      <vt:lpstr>VMware::Overview</vt:lpstr>
      <vt:lpstr>VMware::Network Setup</vt:lpstr>
      <vt:lpstr>Dataguard::Transports</vt:lpstr>
      <vt:lpstr>Dataguard::Transport Parameters</vt:lpstr>
      <vt:lpstr>Dataguard::LGWR Transport</vt:lpstr>
      <vt:lpstr>FSFO Architecture</vt:lpstr>
      <vt:lpstr>FSFO Requirements</vt:lpstr>
      <vt:lpstr>DGMGRL listener service</vt:lpstr>
      <vt:lpstr>DGMGRL listener service</vt:lpstr>
      <vt:lpstr>DGMGRL listener registration</vt:lpstr>
      <vt:lpstr>Application listener FQDN</vt:lpstr>
      <vt:lpstr>DGMGRL TNS uses service</vt:lpstr>
      <vt:lpstr>Application TNS</vt:lpstr>
      <vt:lpstr>Standby Redo Logs</vt:lpstr>
      <vt:lpstr>Standby Redo Logs</vt:lpstr>
      <vt:lpstr>Standby Redo Logs</vt:lpstr>
      <vt:lpstr>Flashback Database</vt:lpstr>
      <vt:lpstr>Prot. Level: MAX AVAILABILITY</vt:lpstr>
      <vt:lpstr>Prot. Level: MAX AVAILABILITY</vt:lpstr>
      <vt:lpstr>Real Time Apply</vt:lpstr>
      <vt:lpstr>Broker Configuration</vt:lpstr>
      <vt:lpstr>Conversion to spfile</vt:lpstr>
      <vt:lpstr>Create DGMGRL Configuration</vt:lpstr>
      <vt:lpstr>Show DGMGRL Configuration</vt:lpstr>
      <vt:lpstr>Show snowy_a Configuration I</vt:lpstr>
      <vt:lpstr>Show snowy_a Configuration II</vt:lpstr>
      <vt:lpstr>Edit snowy_a Properties</vt:lpstr>
      <vt:lpstr>Edit snowy_b Properties</vt:lpstr>
      <vt:lpstr>Enable Configuration</vt:lpstr>
      <vt:lpstr>Enable Fast Start Failover</vt:lpstr>
      <vt:lpstr>Check Fast Start Failover</vt:lpstr>
      <vt:lpstr>Observer</vt:lpstr>
      <vt:lpstr>Failover</vt:lpstr>
      <vt:lpstr>Switchover</vt:lpstr>
      <vt:lpstr>Role Trigger : DB_ROLE_CHANGE</vt:lpstr>
      <vt:lpstr>Thank You  Ahbaid Gaffoor  ahbaid@{amazon.com|a9.com|att.net} </vt:lpstr>
      <vt:lpstr>References</vt:lpstr>
      <vt:lpstr>Appendix: fsfo_check.sql</vt:lpstr>
      <vt:lpstr>Appendix: role_change_trigger.sql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DBA’s Guide to  Physical Dataguard</dc:title>
  <dc:creator>ahbaidg</dc:creator>
  <cp:lastModifiedBy>ahbaid</cp:lastModifiedBy>
  <cp:revision>303</cp:revision>
  <dcterms:created xsi:type="dcterms:W3CDTF">2009-02-04T00:24:18Z</dcterms:created>
  <dcterms:modified xsi:type="dcterms:W3CDTF">2009-05-21T01:59:48Z</dcterms:modified>
</cp:coreProperties>
</file>