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699" r:id="rId2"/>
    <p:sldId id="1429" r:id="rId3"/>
    <p:sldId id="1478" r:id="rId4"/>
    <p:sldId id="1480" r:id="rId5"/>
    <p:sldId id="1479" r:id="rId6"/>
    <p:sldId id="1481" r:id="rId7"/>
    <p:sldId id="1467" r:id="rId8"/>
    <p:sldId id="1487" r:id="rId9"/>
    <p:sldId id="1465" r:id="rId10"/>
    <p:sldId id="1453" r:id="rId11"/>
    <p:sldId id="1468" r:id="rId12"/>
    <p:sldId id="1469" r:id="rId13"/>
    <p:sldId id="1475" r:id="rId14"/>
    <p:sldId id="1476" r:id="rId15"/>
    <p:sldId id="1435" r:id="rId16"/>
    <p:sldId id="1462" r:id="rId17"/>
    <p:sldId id="1455" r:id="rId18"/>
    <p:sldId id="1473" r:id="rId19"/>
    <p:sldId id="1474" r:id="rId20"/>
    <p:sldId id="1513" r:id="rId21"/>
    <p:sldId id="1514" r:id="rId22"/>
    <p:sldId id="1515" r:id="rId23"/>
    <p:sldId id="1516" r:id="rId24"/>
    <p:sldId id="1489" r:id="rId25"/>
    <p:sldId id="1483" r:id="rId26"/>
    <p:sldId id="1490" r:id="rId27"/>
    <p:sldId id="1484" r:id="rId28"/>
    <p:sldId id="1486" r:id="rId29"/>
    <p:sldId id="1505" r:id="rId30"/>
    <p:sldId id="1506" r:id="rId31"/>
    <p:sldId id="1507" r:id="rId32"/>
    <p:sldId id="1517" r:id="rId33"/>
    <p:sldId id="1498" r:id="rId34"/>
    <p:sldId id="1497" r:id="rId35"/>
    <p:sldId id="1512" r:id="rId36"/>
    <p:sldId id="1518" r:id="rId37"/>
    <p:sldId id="1520" r:id="rId38"/>
    <p:sldId id="1519" r:id="rId39"/>
    <p:sldId id="1464" r:id="rId40"/>
    <p:sldId id="1477" r:id="rId41"/>
    <p:sldId id="1394" r:id="rId42"/>
  </p:sldIdLst>
  <p:sldSz cx="9144000" cy="6858000" type="screen4x3"/>
  <p:notesSz cx="7315200" cy="9601200"/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CCFF"/>
    <a:srgbClr val="FFCCCC"/>
    <a:srgbClr val="CC9900"/>
    <a:srgbClr val="99CC00"/>
    <a:srgbClr val="DDDDDD"/>
    <a:srgbClr val="F8F8F8"/>
    <a:srgbClr val="94958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9" autoAdjust="0"/>
    <p:restoredTop sz="88497" autoAdjust="0"/>
  </p:normalViewPr>
  <p:slideViewPr>
    <p:cSldViewPr snapToGrid="0">
      <p:cViewPr>
        <p:scale>
          <a:sx n="100" d="100"/>
          <a:sy n="100" d="100"/>
        </p:scale>
        <p:origin x="-1062" y="-168"/>
      </p:cViewPr>
      <p:guideLst>
        <p:guide orient="horz" pos="670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49773988810039399"/>
          <c:y val="3.4375000000000017E-2"/>
          <c:w val="0.407183696921469"/>
          <c:h val="0.9312500000000000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20%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Sheet1!$A$2:$A$10</c:f>
              <c:strCache>
                <c:ptCount val="9"/>
                <c:pt idx="0">
                  <c:v>We need platform that supports mixed workloads</c:v>
                </c:pt>
                <c:pt idx="1">
                  <c:v>Can't support data modeling we need</c:v>
                </c:pt>
                <c:pt idx="2">
                  <c:v>Current platform is a legacy we must phase out</c:v>
                </c:pt>
                <c:pt idx="3">
                  <c:v>Poorly suited to real-time or on demand workloads</c:v>
                </c:pt>
                <c:pt idx="4">
                  <c:v>Cost of scaling up is too expensive</c:v>
                </c:pt>
                <c:pt idx="5">
                  <c:v>Can't scale to large data volumes</c:v>
                </c:pt>
                <c:pt idx="6">
                  <c:v>Inadequate data load speed</c:v>
                </c:pt>
                <c:pt idx="7">
                  <c:v>Can't support advanced analytics</c:v>
                </c:pt>
                <c:pt idx="8">
                  <c:v>Poor query response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0.21000000000000021</c:v>
                </c:pt>
                <c:pt idx="1">
                  <c:v>0.23</c:v>
                </c:pt>
                <c:pt idx="2">
                  <c:v>0.23</c:v>
                </c:pt>
                <c:pt idx="3">
                  <c:v>0.29000000000000031</c:v>
                </c:pt>
                <c:pt idx="4">
                  <c:v>0.33000000000000312</c:v>
                </c:pt>
                <c:pt idx="5">
                  <c:v>0.37000000000000038</c:v>
                </c:pt>
                <c:pt idx="6">
                  <c:v>0.39000000000000212</c:v>
                </c:pt>
                <c:pt idx="7">
                  <c:v>0.4</c:v>
                </c:pt>
                <c:pt idx="8">
                  <c:v>0.45</c:v>
                </c:pt>
              </c:numCache>
            </c:numRef>
          </c:val>
        </c:ser>
        <c:dLbls>
          <c:showVal val="1"/>
        </c:dLbls>
        <c:gapWidth val="52"/>
        <c:axId val="111383296"/>
        <c:axId val="111384832"/>
      </c:barChart>
      <c:catAx>
        <c:axId val="11138329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1384832"/>
        <c:crosses val="autoZero"/>
        <c:auto val="1"/>
        <c:lblAlgn val="ctr"/>
        <c:lblOffset val="100"/>
      </c:catAx>
      <c:valAx>
        <c:axId val="111384832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11383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Today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Sheet1!$A$2:$A$6</c:f>
              <c:strCache>
                <c:ptCount val="5"/>
                <c:pt idx="0">
                  <c:v>Less than 500 GB</c:v>
                </c:pt>
                <c:pt idx="1">
                  <c:v>500 GB - 1 TB</c:v>
                </c:pt>
                <c:pt idx="2">
                  <c:v>1 - 3 TB</c:v>
                </c:pt>
                <c:pt idx="3">
                  <c:v>3 - 10 TB</c:v>
                </c:pt>
                <c:pt idx="4">
                  <c:v>More than 10 TB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0.21000000000000021</c:v>
                </c:pt>
                <c:pt idx="1">
                  <c:v>0.2</c:v>
                </c:pt>
                <c:pt idx="2">
                  <c:v>0.21000000000000021</c:v>
                </c:pt>
                <c:pt idx="3">
                  <c:v>0.19000000000000034</c:v>
                </c:pt>
                <c:pt idx="4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3 Years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Sheet1!$A$2:$A$6</c:f>
              <c:strCache>
                <c:ptCount val="5"/>
                <c:pt idx="0">
                  <c:v>Less than 500 GB</c:v>
                </c:pt>
                <c:pt idx="1">
                  <c:v>500 GB - 1 TB</c:v>
                </c:pt>
                <c:pt idx="2">
                  <c:v>1 - 3 TB</c:v>
                </c:pt>
                <c:pt idx="3">
                  <c:v>3 - 10 TB</c:v>
                </c:pt>
                <c:pt idx="4">
                  <c:v>More than 10 TB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5.0000000000000114E-2</c:v>
                </c:pt>
                <c:pt idx="1">
                  <c:v>0.12000000000000002</c:v>
                </c:pt>
                <c:pt idx="2">
                  <c:v>0.18000000000000024</c:v>
                </c:pt>
                <c:pt idx="3">
                  <c:v>0.25</c:v>
                </c:pt>
                <c:pt idx="4">
                  <c:v>0.34000000000000086</c:v>
                </c:pt>
              </c:numCache>
            </c:numRef>
          </c:val>
        </c:ser>
        <c:dLbls>
          <c:showVal val="1"/>
        </c:dLbls>
        <c:gapWidth val="75"/>
        <c:axId val="111226240"/>
        <c:axId val="111232128"/>
      </c:barChart>
      <c:catAx>
        <c:axId val="11122624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1232128"/>
        <c:crosses val="autoZero"/>
        <c:auto val="1"/>
        <c:lblAlgn val="ctr"/>
        <c:lblOffset val="100"/>
      </c:catAx>
      <c:valAx>
        <c:axId val="111232128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112262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49773988810039399"/>
          <c:y val="3.4375000000000031E-2"/>
          <c:w val="0.40718369692146911"/>
          <c:h val="0.9312500000000000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20%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Sheet1!$A$2:$A$10</c:f>
              <c:strCache>
                <c:ptCount val="9"/>
                <c:pt idx="0">
                  <c:v>We need platform that supports mixed workloads</c:v>
                </c:pt>
                <c:pt idx="1">
                  <c:v>Can't support data modeling we need</c:v>
                </c:pt>
                <c:pt idx="2">
                  <c:v>Current platform is a legacy we must phase out</c:v>
                </c:pt>
                <c:pt idx="3">
                  <c:v>Poorly suited to real-time or on demand workloads</c:v>
                </c:pt>
                <c:pt idx="4">
                  <c:v>Cost of scaling up is too expensive</c:v>
                </c:pt>
                <c:pt idx="5">
                  <c:v>Can't scale to large data volumes</c:v>
                </c:pt>
                <c:pt idx="6">
                  <c:v>Inadequate data load speed</c:v>
                </c:pt>
                <c:pt idx="7">
                  <c:v>Can't support advanced analytics</c:v>
                </c:pt>
                <c:pt idx="8">
                  <c:v>Poor query response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0.21000000000000021</c:v>
                </c:pt>
                <c:pt idx="1">
                  <c:v>0.23</c:v>
                </c:pt>
                <c:pt idx="2">
                  <c:v>0.23</c:v>
                </c:pt>
                <c:pt idx="3">
                  <c:v>0.29000000000000031</c:v>
                </c:pt>
                <c:pt idx="4">
                  <c:v>0.33000000000000324</c:v>
                </c:pt>
                <c:pt idx="5">
                  <c:v>0.37000000000000038</c:v>
                </c:pt>
                <c:pt idx="6">
                  <c:v>0.39000000000000223</c:v>
                </c:pt>
                <c:pt idx="7">
                  <c:v>0.4</c:v>
                </c:pt>
                <c:pt idx="8">
                  <c:v>0.45</c:v>
                </c:pt>
              </c:numCache>
            </c:numRef>
          </c:val>
        </c:ser>
        <c:dLbls>
          <c:showVal val="1"/>
        </c:dLbls>
        <c:gapWidth val="52"/>
        <c:axId val="134289664"/>
        <c:axId val="134338432"/>
      </c:barChart>
      <c:catAx>
        <c:axId val="13428966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4338432"/>
        <c:crosses val="autoZero"/>
        <c:auto val="1"/>
        <c:lblAlgn val="ctr"/>
        <c:lblOffset val="100"/>
      </c:catAx>
      <c:valAx>
        <c:axId val="134338432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342896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</a:defRPr>
            </a:lvl1pPr>
          </a:lstStyle>
          <a:p>
            <a:fld id="{DFE2509C-B0F9-434E-9456-6C306BF1FD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lnSpc>
                <a:spcPct val="100000"/>
              </a:lnSpc>
              <a:spcBef>
                <a:spcPct val="0"/>
              </a:spcBef>
              <a:buClrTx/>
              <a:defRPr sz="1300" b="0">
                <a:latin typeface="Times" pitchFamily="18" charset="0"/>
              </a:defRPr>
            </a:lvl1pPr>
          </a:lstStyle>
          <a:p>
            <a:fld id="{A6F4E63B-23FE-4FB3-BD9C-A693984C20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itchFamily="-111" charset="0"/>
        <a:ea typeface="MS PGothic" pitchFamily="34" charset="-128"/>
        <a:cs typeface="ＭＳ Ｐゴシック" pitchFamily="-111" charset="-128"/>
      </a:defRPr>
    </a:lvl1pPr>
    <a:lvl2pPr marL="1143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itchFamily="34" charset="-128"/>
        <a:cs typeface="+mn-cs"/>
      </a:defRPr>
    </a:lvl2pPr>
    <a:lvl3pPr marL="338138" indent="-109538" algn="l" rtl="0" eaLnBrk="0" fontAlgn="base" hangingPunct="0">
      <a:spcBef>
        <a:spcPct val="30000"/>
      </a:spcBef>
      <a:spcAft>
        <a:spcPct val="0"/>
      </a:spcAft>
      <a:buSzPct val="100000"/>
      <a:buFont typeface="Times" pitchFamily="18" charset="0"/>
      <a:buChar char="•"/>
      <a:defRPr sz="1000" kern="1200">
        <a:solidFill>
          <a:schemeClr val="tx1"/>
        </a:solidFill>
        <a:latin typeface="Arial" pitchFamily="-111" charset="0"/>
        <a:ea typeface="MS PGothic" pitchFamily="34" charset="-128"/>
        <a:cs typeface="+mn-cs"/>
      </a:defRPr>
    </a:lvl3pPr>
    <a:lvl4pPr marL="579438" indent="-120650" algn="l" rtl="0" eaLnBrk="0" fontAlgn="base" hangingPunct="0">
      <a:spcBef>
        <a:spcPct val="30000"/>
      </a:spcBef>
      <a:spcAft>
        <a:spcPct val="0"/>
      </a:spcAft>
      <a:buChar char="–"/>
      <a:defRPr sz="1000" kern="1200">
        <a:solidFill>
          <a:schemeClr val="tx1"/>
        </a:solidFill>
        <a:latin typeface="Arial" pitchFamily="-111" charset="0"/>
        <a:ea typeface="MS PGothic" pitchFamily="34" charset="-128"/>
        <a:cs typeface="+mn-cs"/>
      </a:defRPr>
    </a:lvl4pPr>
    <a:lvl5pPr marL="6937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-111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A88F5-40A4-4227-876A-8EC6C183B364}" type="slidenum">
              <a:rPr lang="en-US"/>
              <a:pPr/>
              <a:t>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039EDDCF-AF8B-4DF7-83B5-C9191279A24C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10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48BCDD24-70D2-466D-A3D9-43011606FEA9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11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100" smtClean="0">
                <a:latin typeface="Arial" charset="0"/>
              </a:rPr>
              <a:t>For some more information see: http://www.cs.brandeis.edu/~cs147a/lab/hadoop-cluster/</a:t>
            </a:r>
          </a:p>
          <a:p>
            <a:pPr>
              <a:lnSpc>
                <a:spcPct val="80000"/>
              </a:lnSpc>
            </a:pPr>
            <a:endParaRPr lang="en-US" sz="11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100" smtClean="0">
                <a:latin typeface="Arial" charset="0"/>
              </a:rPr>
              <a:t>Hadoop DFS (HDFS) is an open source distributed file system implementation from the Apache Software Foundation. HDFS is designed to run on clusters of nodes built from low-cost hardware. It is not uncommon for the clustered nodes to number in the dozens or hundreds --and sometimes thousands. An HDFS file is chopped into blocks (usually 64 MB), each of which is replicated multiple times across the nodes in the HDFS system for fault-tolerance and performance. HDFS is increasingly being used by companies to store large amounts of data, especially by Dot.Com companies with enormous server farms.</a:t>
            </a: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C0B66-1D38-4D63-BFE6-8DA6842B97B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A5F78-0DB1-439B-815B-4F7FBC7BF9F0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78AB1-5C48-4763-9010-CB75A0FA8CB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363DF8D0-71CB-4A87-A5D1-D44141C2D3A7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15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5FF5E17F-AF52-4440-855D-9935E8A88802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16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http://en.wikipedia.org/wiki/MapReduce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BA6A6-4E52-4EF3-B63A-DFA374ED6131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http://en.wikipedia.org/wiki/MapReduce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C498E-2D3E-4E56-A022-918FD7020FE9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http://en.wikipedia.org/wiki/MapReduce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7BE01-6050-4BC7-AC76-AB70080ECB0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09C66F78-CBEB-468C-AEC1-96E9AD275822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2A83FF71-D841-4C8F-B12A-BD04D1ABF5A0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20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46515306-209C-444C-ABD2-3CE49110D144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21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839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46AB1D88-5B45-4025-8A5C-AAB33B2FE87F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22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100" b="0" smtClean="0">
                <a:latin typeface="Arial" charset="0"/>
              </a:rPr>
              <a:t>Benchmark between Hadoop and Shared Nothing Databases:  http://database.cs.brown.edu/sigmod09/benchmarks-sigmod09.pdf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46AB1D88-5B45-4025-8A5C-AAB33B2FE87F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23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46AB1D88-5B45-4025-8A5C-AAB33B2FE87F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24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7F4A1204-36F1-41A7-A434-4FEA63658B30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25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7F4A1204-36F1-41A7-A434-4FEA63658B30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26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E70A7022-A753-4415-B1FF-773EB176705C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27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798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3D07B596-C989-4529-B464-3994F6F86C9C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28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819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CE09050C-70A2-4869-A058-394E378A483B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29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778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D16C5-FD31-41E0-A5ED-5ACA700A1AC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DAD9C41F-9FBB-42DA-9153-C7F72FF97129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30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B5DB7A7E-311A-4D53-A67E-23A44D32F590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31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798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46AB1D88-5B45-4025-8A5C-AAB33B2FE87F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32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7484D-B1D5-4B7E-9161-FC541A4FA28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7484D-B1D5-4B7E-9161-FC541A4FA28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7484D-B1D5-4B7E-9161-FC541A4FA28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46AB1D88-5B45-4025-8A5C-AAB33B2FE87F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36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46AB1D88-5B45-4025-8A5C-AAB33B2FE87F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37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46AB1D88-5B45-4025-8A5C-AAB33B2FE87F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38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55EAA12A-2F2F-40A6-BB50-D4C6458B79FD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39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860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D16C5-FD31-41E0-A5ED-5ACA700A1AC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0B377B5E-DFFA-4DB2-80BB-A2A12F9B1828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40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880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l" defTabSz="966788">
              <a:lnSpc>
                <a:spcPct val="100000"/>
              </a:lnSpc>
              <a:spcBef>
                <a:spcPct val="0"/>
              </a:spcBef>
              <a:buClrTx/>
            </a:pPr>
            <a:fld id="{D641ADC2-041C-44CF-AB58-0D2F37E974DA}" type="slidenum">
              <a:rPr lang="en-US" sz="2600" b="0">
                <a:solidFill>
                  <a:srgbClr val="000000"/>
                </a:solidFill>
                <a:latin typeface="Times" pitchFamily="18" charset="0"/>
                <a:ea typeface="ヒラギノ明朝 ProN W3" charset="-128"/>
                <a:sym typeface="Times" pitchFamily="18" charset="0"/>
              </a:rPr>
              <a:pPr algn="l" defTabSz="966788">
                <a:lnSpc>
                  <a:spcPct val="100000"/>
                </a:lnSpc>
                <a:spcBef>
                  <a:spcPct val="0"/>
                </a:spcBef>
                <a:buClrTx/>
              </a:pPr>
              <a:t>41</a:t>
            </a:fld>
            <a:endParaRPr lang="en-US" sz="2600" b="0">
              <a:solidFill>
                <a:srgbClr val="000000"/>
              </a:solidFill>
              <a:latin typeface="Times" pitchFamily="18" charset="0"/>
              <a:ea typeface="ヒラギノ明朝 ProN W3" charset="-128"/>
              <a:sym typeface="Times" pitchFamily="18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D16C5-FD31-41E0-A5ED-5ACA700A1AC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9E71E06F-5DAF-43C4-BACE-FB8870D2C9FC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6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Information management magazine, Oct 2009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D16C5-FD31-41E0-A5ED-5ACA700A1AC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9E71E06F-5DAF-43C4-BACE-FB8870D2C9FC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8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C7CAEDBA-8C50-4D31-8C20-398950B6FE87}" type="slidenum">
              <a:rPr lang="en-US" sz="1300" b="0">
                <a:latin typeface="Times" pitchFamily="18" charset="0"/>
              </a:rPr>
              <a:pPr algn="r" defTabSz="966788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9</a:t>
            </a:fld>
            <a:endParaRPr lang="en-US" sz="1300" b="0">
              <a:latin typeface="Times" pitchFamily="18" charset="0"/>
            </a:endParaRPr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b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914400" y="914400"/>
            <a:ext cx="2824163" cy="2824163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1400">
                <a:solidFill>
                  <a:srgbClr val="000000"/>
                </a:solidFill>
                <a:latin typeface="Arial" pitchFamily="-111" charset="0"/>
                <a:ea typeface="+mn-ea"/>
              </a:rPr>
              <a:t>&lt;Insert Picture Here&gt;</a:t>
            </a:r>
          </a:p>
        </p:txBody>
      </p:sp>
      <p:pic>
        <p:nvPicPr>
          <p:cNvPr id="5" name="Picture 74" descr="Tall 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5" descr="Wide 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6975" y="914400"/>
            <a:ext cx="540702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700" y="4338638"/>
            <a:ext cx="292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4800600"/>
            <a:ext cx="7772400" cy="860425"/>
          </a:xfrm>
        </p:spPr>
        <p:txBody>
          <a:bodyPr lIns="91440" tIns="45720" rIns="91440" bIns="45720"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715000"/>
            <a:ext cx="6400800" cy="7620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304800"/>
            <a:ext cx="2032000" cy="576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5943600" cy="576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04800"/>
            <a:ext cx="7581900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08000" y="1600200"/>
            <a:ext cx="3987800" cy="4470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987800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04800"/>
            <a:ext cx="7581900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600200"/>
            <a:ext cx="3987800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987800" cy="4470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04800"/>
            <a:ext cx="7581900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8000" y="1600200"/>
            <a:ext cx="3987800" cy="4470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987800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04800"/>
            <a:ext cx="7581900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1600200"/>
            <a:ext cx="8128000" cy="4470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00200"/>
            <a:ext cx="39878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878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Red Ba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172200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4" descr="Small Red Square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688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600200"/>
            <a:ext cx="8128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304800"/>
            <a:ext cx="75819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0" name="Picture 20" descr="Oracle WHITE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620000" y="6226175"/>
            <a:ext cx="947738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522288" y="6454775"/>
            <a:ext cx="815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endParaRPr lang="en-US" sz="1000" b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fld id="{7CA3BA55-BD90-410F-85D8-9062809DE9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1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0589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pitchFamily="-111" charset="-128"/>
        </a:defRPr>
      </a:lvl6pPr>
      <a:lvl7pPr marL="25161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pitchFamily="-111" charset="-128"/>
        </a:defRPr>
      </a:lvl7pPr>
      <a:lvl8pPr marL="29733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pitchFamily="-111" charset="-128"/>
        </a:defRPr>
      </a:lvl8pPr>
      <a:lvl9pPr marL="34305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pReduce#cite_note-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hadoop.apache.org/" TargetMode="External"/><Relationship Id="rId7" Type="http://schemas.openxmlformats.org/officeDocument/2006/relationships/hyperlink" Target="http://blogs.oracle.com/datawarehousing/2009/10/in-database_map-reduce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oracle.com/datawarehousing/2010/01/integrating_hadoop_data_with_o.html" TargetMode="External"/><Relationship Id="rId5" Type="http://schemas.openxmlformats.org/officeDocument/2006/relationships/hyperlink" Target="http://www.cs.brandeis.edu/~cs147a/lab/hadoop-cluster/" TargetMode="External"/><Relationship Id="rId4" Type="http://schemas.openxmlformats.org/officeDocument/2006/relationships/hyperlink" Target="http://database.cs.brown.edu/sigmod09/benchmarks-sigmod09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388" y="4872038"/>
            <a:ext cx="7962900" cy="8604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Oracle and/or Hadoop </a:t>
            </a:r>
            <a:br>
              <a:rPr lang="en-US" sz="2800" dirty="0" smtClean="0"/>
            </a:br>
            <a:r>
              <a:rPr lang="en-US" dirty="0" smtClean="0">
                <a:solidFill>
                  <a:schemeClr val="accent1"/>
                </a:solidFill>
              </a:rPr>
              <a:t>And what you need to know…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914400"/>
            <a:ext cx="2828925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09625" y="6000750"/>
            <a:ext cx="4618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0" dirty="0"/>
              <a:t>Jean-Pierre </a:t>
            </a:r>
            <a:r>
              <a:rPr lang="en-US" sz="2000" b="0" dirty="0" err="1"/>
              <a:t>Dijcks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smtClean="0"/>
              <a:t>Data Warehouse Product Management</a:t>
            </a:r>
            <a:endParaRPr lang="en-US" sz="2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Hadoop Architecture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19200"/>
            <a:ext cx="8128000" cy="447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Hadoop is a </a:t>
            </a:r>
            <a:r>
              <a:rPr lang="en-US" i="1" dirty="0" smtClean="0"/>
              <a:t>shared nothing </a:t>
            </a:r>
            <a:r>
              <a:rPr lang="en-US" dirty="0" smtClean="0"/>
              <a:t>compute architecture  that: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Is open source (as opposed to Google’s implementation)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Is a data </a:t>
            </a:r>
            <a:r>
              <a:rPr lang="en-US" sz="2000" i="1" dirty="0" smtClean="0"/>
              <a:t>processing</a:t>
            </a:r>
            <a:r>
              <a:rPr lang="en-US" sz="2000" dirty="0" smtClean="0"/>
              <a:t> architecture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Processes data in parallel to achieve its performance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Processes on very large clusters (100 – 1000s of nodes) of cheap commodity hardware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Automatically deals with node failures and redeploys data and programs as needed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Some say is it very cool…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Cloud ≠ Hadoop – Hadoop can run in a (private) cloud…</a:t>
            </a:r>
            <a:br>
              <a:rPr lang="en-US" sz="2000" dirty="0" smtClean="0"/>
            </a:b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High-level Hadoop Architecture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162050"/>
            <a:ext cx="8128000" cy="4470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Components:</a:t>
            </a:r>
            <a:endParaRPr lang="en-US" sz="2000" smtClean="0"/>
          </a:p>
          <a:p>
            <a:pPr lvl="1">
              <a:lnSpc>
                <a:spcPct val="90000"/>
              </a:lnSpc>
            </a:pPr>
            <a:r>
              <a:rPr lang="en-US" b="1" smtClean="0"/>
              <a:t>Hadoop client </a:t>
            </a:r>
            <a:r>
              <a:rPr lang="en-US" smtClean="0"/>
              <a:t>is your terminal into the Hadoop cluster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Initiates processing, no actual code is run here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NameNode</a:t>
            </a:r>
            <a:r>
              <a:rPr lang="en-US" smtClean="0"/>
              <a:t> manages the metadata and access control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Single node, often redundant with exactly one secondary namenode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JobTracker </a:t>
            </a:r>
            <a:r>
              <a:rPr lang="en-US" smtClean="0"/>
              <a:t>hands out the tasks to slaves (query coordinator)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Slaves are called </a:t>
            </a:r>
            <a:r>
              <a:rPr lang="en-US" b="1" smtClean="0"/>
              <a:t>TaskTrackers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Data Nodes </a:t>
            </a:r>
            <a:r>
              <a:rPr lang="en-US" smtClean="0"/>
              <a:t>store data and do the processing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Data is redundantly stored across these data nodes</a:t>
            </a:r>
            <a:endParaRPr lang="en-US" b="1" smtClean="0"/>
          </a:p>
          <a:p>
            <a:pPr lvl="1">
              <a:lnSpc>
                <a:spcPct val="90000"/>
              </a:lnSpc>
            </a:pPr>
            <a:r>
              <a:rPr lang="en-US" b="1" smtClean="0"/>
              <a:t>Hadoop Distributed File System (HDFS) </a:t>
            </a:r>
            <a:r>
              <a:rPr lang="en-US" smtClean="0"/>
              <a:t>stores input and output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2720975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662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5925" y="4632325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662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5925" y="4286250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6629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0450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typical HDFS cluster</a:t>
            </a:r>
          </a:p>
        </p:txBody>
      </p:sp>
      <p:pic>
        <p:nvPicPr>
          <p:cNvPr id="2663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5925" y="3968750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663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5925" y="3641725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663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5925" y="3295650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663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1575" y="1946275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35" name="Rectangle 24"/>
          <p:cNvSpPr>
            <a:spLocks/>
          </p:cNvSpPr>
          <p:nvPr/>
        </p:nvSpPr>
        <p:spPr bwMode="auto">
          <a:xfrm>
            <a:off x="4881563" y="3943350"/>
            <a:ext cx="14097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600">
                <a:cs typeface="Arial" charset="0"/>
                <a:sym typeface="Arial" charset="0"/>
              </a:rPr>
              <a:t>DataNodes /</a:t>
            </a:r>
            <a:br>
              <a:rPr lang="en-US" sz="1600">
                <a:cs typeface="Arial" charset="0"/>
                <a:sym typeface="Arial" charset="0"/>
              </a:rPr>
            </a:br>
            <a:r>
              <a:rPr lang="en-US" sz="1600">
                <a:cs typeface="Arial" charset="0"/>
                <a:sym typeface="Arial" charset="0"/>
              </a:rPr>
              <a:t>TaskTrackers</a:t>
            </a:r>
          </a:p>
        </p:txBody>
      </p:sp>
      <p:sp>
        <p:nvSpPr>
          <p:cNvPr id="26636" name="Rectangle 25"/>
          <p:cNvSpPr>
            <a:spLocks/>
          </p:cNvSpPr>
          <p:nvPr/>
        </p:nvSpPr>
        <p:spPr bwMode="auto">
          <a:xfrm>
            <a:off x="3587750" y="1831975"/>
            <a:ext cx="1185863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600">
                <a:cs typeface="Arial" charset="0"/>
                <a:sym typeface="Arial" charset="0"/>
              </a:rPr>
              <a:t>NameNode</a:t>
            </a:r>
          </a:p>
        </p:txBody>
      </p:sp>
      <p:sp>
        <p:nvSpPr>
          <p:cNvPr id="26637" name="Line 27"/>
          <p:cNvSpPr>
            <a:spLocks noChangeShapeType="1"/>
          </p:cNvSpPr>
          <p:nvPr/>
        </p:nvSpPr>
        <p:spPr bwMode="auto">
          <a:xfrm rot="10800000" flipH="1">
            <a:off x="4991100" y="2009775"/>
            <a:ext cx="2705100" cy="1762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28"/>
          <p:cNvSpPr>
            <a:spLocks noChangeShapeType="1"/>
          </p:cNvSpPr>
          <p:nvPr/>
        </p:nvSpPr>
        <p:spPr bwMode="auto">
          <a:xfrm flipV="1">
            <a:off x="4400550" y="1809750"/>
            <a:ext cx="3124200" cy="552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Rectangle 30"/>
          <p:cNvSpPr>
            <a:spLocks/>
          </p:cNvSpPr>
          <p:nvPr/>
        </p:nvSpPr>
        <p:spPr bwMode="auto">
          <a:xfrm>
            <a:off x="6421438" y="2933700"/>
            <a:ext cx="1912937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300">
                <a:cs typeface="Arial" charset="0"/>
                <a:sym typeface="Arial" charset="0"/>
              </a:rPr>
              <a:t>Direct interaction 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with datanodes for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reading and writing of 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data to the nodes</a:t>
            </a:r>
          </a:p>
        </p:txBody>
      </p:sp>
      <p:sp>
        <p:nvSpPr>
          <p:cNvPr id="26640" name="Rectangle 31"/>
          <p:cNvSpPr>
            <a:spLocks/>
          </p:cNvSpPr>
          <p:nvPr/>
        </p:nvSpPr>
        <p:spPr bwMode="auto">
          <a:xfrm>
            <a:off x="3382963" y="3546475"/>
            <a:ext cx="1120775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300">
                <a:cs typeface="Arial" charset="0"/>
                <a:sym typeface="Arial" charset="0"/>
              </a:rPr>
              <a:t>Hold active 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and passive 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data</a:t>
            </a:r>
          </a:p>
        </p:txBody>
      </p:sp>
      <p:pic>
        <p:nvPicPr>
          <p:cNvPr id="26641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184275"/>
            <a:ext cx="85725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42" name="Rectangle 33"/>
          <p:cNvSpPr>
            <a:spLocks/>
          </p:cNvSpPr>
          <p:nvPr/>
        </p:nvSpPr>
        <p:spPr bwMode="auto">
          <a:xfrm>
            <a:off x="7381875" y="971550"/>
            <a:ext cx="1404938" cy="179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300">
                <a:cs typeface="Arial" charset="0"/>
                <a:sym typeface="Arial" charset="0"/>
              </a:rPr>
              <a:t>Client / Program</a:t>
            </a:r>
          </a:p>
        </p:txBody>
      </p:sp>
      <p:sp>
        <p:nvSpPr>
          <p:cNvPr id="10265" name="Rectangle 40"/>
          <p:cNvSpPr>
            <a:spLocks/>
          </p:cNvSpPr>
          <p:nvPr/>
        </p:nvSpPr>
        <p:spPr bwMode="auto">
          <a:xfrm>
            <a:off x="161925" y="1308100"/>
            <a:ext cx="1450975" cy="436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>
              <a:defRPr/>
            </a:pPr>
            <a:r>
              <a:rPr lang="en-US" sz="1050" b="0" dirty="0">
                <a:cs typeface="Arial" charset="0"/>
                <a:sym typeface="Arial" charset="0"/>
              </a:rPr>
              <a:t>Passive secondary</a:t>
            </a:r>
            <a:br>
              <a:rPr lang="en-US" sz="1050" b="0" dirty="0">
                <a:cs typeface="Arial" charset="0"/>
                <a:sym typeface="Arial" charset="0"/>
              </a:rPr>
            </a:br>
            <a:r>
              <a:rPr lang="en-US" sz="1050" b="0" dirty="0" err="1">
                <a:cs typeface="Arial" charset="0"/>
                <a:sym typeface="Arial" charset="0"/>
              </a:rPr>
              <a:t>NameNode</a:t>
            </a:r>
            <a:r>
              <a:rPr lang="en-US" sz="1050" b="0" dirty="0">
                <a:cs typeface="Arial" charset="0"/>
                <a:sym typeface="Arial" charset="0"/>
              </a:rPr>
              <a:t> </a:t>
            </a:r>
            <a:br>
              <a:rPr lang="en-US" sz="1050" b="0" dirty="0">
                <a:cs typeface="Arial" charset="0"/>
                <a:sym typeface="Arial" charset="0"/>
              </a:rPr>
            </a:br>
            <a:r>
              <a:rPr lang="en-US" sz="1050" b="0" dirty="0">
                <a:cs typeface="Arial" charset="0"/>
                <a:sym typeface="Arial" charset="0"/>
              </a:rPr>
              <a:t>(no automatic failover)</a:t>
            </a:r>
          </a:p>
        </p:txBody>
      </p:sp>
      <p:sp>
        <p:nvSpPr>
          <p:cNvPr id="26644" name="Line 28"/>
          <p:cNvSpPr>
            <a:spLocks noChangeShapeType="1"/>
          </p:cNvSpPr>
          <p:nvPr/>
        </p:nvSpPr>
        <p:spPr bwMode="auto">
          <a:xfrm flipV="1">
            <a:off x="4552950" y="1962150"/>
            <a:ext cx="3124200" cy="552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5" name="Rectangle 30"/>
          <p:cNvSpPr>
            <a:spLocks/>
          </p:cNvSpPr>
          <p:nvPr/>
        </p:nvSpPr>
        <p:spPr bwMode="auto">
          <a:xfrm>
            <a:off x="4837113" y="1038225"/>
            <a:ext cx="2147887" cy="90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300">
                <a:cs typeface="Arial" charset="0"/>
                <a:sym typeface="Arial" charset="0"/>
              </a:rPr>
              <a:t>Clients or programs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communicate with 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namenode about location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of data (where to read 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from and write to)</a:t>
            </a:r>
          </a:p>
        </p:txBody>
      </p:sp>
      <p:sp>
        <p:nvSpPr>
          <p:cNvPr id="26646" name="Rectangle 31"/>
          <p:cNvSpPr>
            <a:spLocks/>
          </p:cNvSpPr>
          <p:nvPr/>
        </p:nvSpPr>
        <p:spPr bwMode="auto">
          <a:xfrm>
            <a:off x="2700338" y="2203450"/>
            <a:ext cx="1362075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300">
                <a:cs typeface="Arial" charset="0"/>
                <a:sym typeface="Arial" charset="0"/>
              </a:rPr>
              <a:t>Holds metadata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about where 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data lives</a:t>
            </a:r>
          </a:p>
        </p:txBody>
      </p:sp>
      <p:cxnSp>
        <p:nvCxnSpPr>
          <p:cNvPr id="25" name="Curved Connector 24"/>
          <p:cNvCxnSpPr>
            <a:stCxn id="12298" idx="0"/>
            <a:endCxn id="12293" idx="0"/>
          </p:cNvCxnSpPr>
          <p:nvPr/>
        </p:nvCxnSpPr>
        <p:spPr bwMode="auto">
          <a:xfrm rot="16200000" flipV="1">
            <a:off x="1763713" y="282575"/>
            <a:ext cx="885825" cy="2441575"/>
          </a:xfrm>
          <a:prstGeom prst="curvedConnector3">
            <a:avLst>
              <a:gd name="adj1" fmla="val 125806"/>
            </a:avLst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Rectangle 40"/>
          <p:cNvSpPr>
            <a:spLocks/>
          </p:cNvSpPr>
          <p:nvPr/>
        </p:nvSpPr>
        <p:spPr bwMode="auto">
          <a:xfrm>
            <a:off x="1330325" y="984250"/>
            <a:ext cx="1266825" cy="29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>
              <a:defRPr/>
            </a:pPr>
            <a:r>
              <a:rPr lang="en-US" sz="1050" b="0" dirty="0">
                <a:cs typeface="Arial" charset="0"/>
                <a:sym typeface="Arial" charset="0"/>
              </a:rPr>
              <a:t>Download periodic </a:t>
            </a:r>
            <a:br>
              <a:rPr lang="en-US" sz="1050" b="0" dirty="0">
                <a:cs typeface="Arial" charset="0"/>
                <a:sym typeface="Arial" charset="0"/>
              </a:rPr>
            </a:br>
            <a:r>
              <a:rPr lang="en-US" sz="1050" b="0" dirty="0">
                <a:cs typeface="Arial" charset="0"/>
                <a:sym typeface="Arial" charset="0"/>
              </a:rPr>
              <a:t>checkpoints</a:t>
            </a:r>
          </a:p>
        </p:txBody>
      </p:sp>
      <p:sp>
        <p:nvSpPr>
          <p:cNvPr id="26649" name="Rectangle 25"/>
          <p:cNvSpPr>
            <a:spLocks/>
          </p:cNvSpPr>
          <p:nvPr/>
        </p:nvSpPr>
        <p:spPr bwMode="auto">
          <a:xfrm>
            <a:off x="141288" y="3775075"/>
            <a:ext cx="1211262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600">
                <a:cs typeface="Arial" charset="0"/>
                <a:sym typeface="Arial" charset="0"/>
              </a:rPr>
              <a:t>JobTracker</a:t>
            </a:r>
          </a:p>
        </p:txBody>
      </p:sp>
      <p:sp>
        <p:nvSpPr>
          <p:cNvPr id="26650" name="Rectangle 31"/>
          <p:cNvSpPr>
            <a:spLocks/>
          </p:cNvSpPr>
          <p:nvPr/>
        </p:nvSpPr>
        <p:spPr bwMode="auto">
          <a:xfrm>
            <a:off x="1096963" y="3032125"/>
            <a:ext cx="1073150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300">
                <a:cs typeface="Arial" charset="0"/>
                <a:sym typeface="Arial" charset="0"/>
              </a:rPr>
              <a:t>Query 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Coordinator</a:t>
            </a:r>
          </a:p>
        </p:txBody>
      </p:sp>
      <p:sp>
        <p:nvSpPr>
          <p:cNvPr id="26651" name="Line 28"/>
          <p:cNvSpPr>
            <a:spLocks noChangeShapeType="1"/>
          </p:cNvSpPr>
          <p:nvPr/>
        </p:nvSpPr>
        <p:spPr bwMode="auto">
          <a:xfrm>
            <a:off x="2247900" y="3638550"/>
            <a:ext cx="695325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2238375" y="3657600"/>
            <a:ext cx="685800" cy="485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Line 28"/>
          <p:cNvSpPr>
            <a:spLocks noChangeShapeType="1"/>
          </p:cNvSpPr>
          <p:nvPr/>
        </p:nvSpPr>
        <p:spPr bwMode="auto">
          <a:xfrm>
            <a:off x="2209800" y="3648075"/>
            <a:ext cx="685800" cy="82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Line 28"/>
          <p:cNvSpPr>
            <a:spLocks noChangeShapeType="1"/>
          </p:cNvSpPr>
          <p:nvPr/>
        </p:nvSpPr>
        <p:spPr bwMode="auto">
          <a:xfrm>
            <a:off x="2200275" y="3676650"/>
            <a:ext cx="714375" cy="1123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Line 28"/>
          <p:cNvSpPr>
            <a:spLocks noChangeShapeType="1"/>
          </p:cNvSpPr>
          <p:nvPr/>
        </p:nvSpPr>
        <p:spPr bwMode="auto">
          <a:xfrm>
            <a:off x="2200275" y="3648075"/>
            <a:ext cx="7239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9175" y="4959350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9175" y="4632325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9175" y="4286250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Loading Data (simplified)</a:t>
            </a:r>
          </a:p>
        </p:txBody>
      </p:sp>
      <p:pic>
        <p:nvPicPr>
          <p:cNvPr id="2765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9175" y="3968750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9175" y="3641725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9175" y="3295650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431925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8" name="Rectangle 24"/>
          <p:cNvSpPr>
            <a:spLocks/>
          </p:cNvSpPr>
          <p:nvPr/>
        </p:nvSpPr>
        <p:spPr bwMode="auto">
          <a:xfrm>
            <a:off x="1449388" y="3371850"/>
            <a:ext cx="1187450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600">
                <a:cs typeface="Arial" charset="0"/>
                <a:sym typeface="Arial" charset="0"/>
              </a:rPr>
              <a:t>DataNodes</a:t>
            </a:r>
          </a:p>
        </p:txBody>
      </p:sp>
      <p:sp>
        <p:nvSpPr>
          <p:cNvPr id="27659" name="Rectangle 25"/>
          <p:cNvSpPr>
            <a:spLocks/>
          </p:cNvSpPr>
          <p:nvPr/>
        </p:nvSpPr>
        <p:spPr bwMode="auto">
          <a:xfrm>
            <a:off x="1425575" y="1317625"/>
            <a:ext cx="1185863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600">
                <a:cs typeface="Arial" charset="0"/>
                <a:sym typeface="Arial" charset="0"/>
              </a:rPr>
              <a:t>NameNode</a:t>
            </a:r>
          </a:p>
        </p:txBody>
      </p:sp>
      <p:pic>
        <p:nvPicPr>
          <p:cNvPr id="27662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9450" y="1250950"/>
            <a:ext cx="85725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63" name="Rectangle 33"/>
          <p:cNvSpPr>
            <a:spLocks/>
          </p:cNvSpPr>
          <p:nvPr/>
        </p:nvSpPr>
        <p:spPr bwMode="auto">
          <a:xfrm>
            <a:off x="6715125" y="971550"/>
            <a:ext cx="1404938" cy="179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300">
                <a:cs typeface="Arial" charset="0"/>
                <a:sym typeface="Arial" charset="0"/>
              </a:rPr>
              <a:t>Client / Program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543175" y="1438275"/>
            <a:ext cx="4314825" cy="457200"/>
            <a:chOff x="2543175" y="1438275"/>
            <a:chExt cx="4314825" cy="457200"/>
          </a:xfrm>
        </p:grpSpPr>
        <p:sp>
          <p:nvSpPr>
            <p:cNvPr id="27661" name="Line 28"/>
            <p:cNvSpPr>
              <a:spLocks noChangeShapeType="1"/>
            </p:cNvSpPr>
            <p:nvPr/>
          </p:nvSpPr>
          <p:spPr bwMode="auto">
            <a:xfrm flipV="1">
              <a:off x="2543175" y="1809750"/>
              <a:ext cx="4314825" cy="85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71" name="Group 24"/>
            <p:cNvGrpSpPr>
              <a:grpSpLocks/>
            </p:cNvGrpSpPr>
            <p:nvPr/>
          </p:nvGrpSpPr>
          <p:grpSpPr bwMode="auto">
            <a:xfrm>
              <a:off x="6527800" y="1438275"/>
              <a:ext cx="312738" cy="341313"/>
              <a:chOff x="6984412" y="4886325"/>
              <a:chExt cx="312906" cy="341632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7000296" y="4895859"/>
                <a:ext cx="285904" cy="29555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92075" tIns="46038" rIns="92075" bIns="46038"/>
              <a:lstStyle/>
              <a:p>
                <a:pPr marL="119063" indent="-119063"/>
                <a:endParaRPr lang="en-US" b="0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7683" name="TextBox 26"/>
              <p:cNvSpPr txBox="1">
                <a:spLocks noChangeArrowheads="1"/>
              </p:cNvSpPr>
              <p:nvPr/>
            </p:nvSpPr>
            <p:spPr bwMode="auto">
              <a:xfrm>
                <a:off x="6984412" y="4886325"/>
                <a:ext cx="312906" cy="341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1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7674" name="Rectangle 33"/>
            <p:cNvSpPr>
              <a:spLocks/>
            </p:cNvSpPr>
            <p:nvPr/>
          </p:nvSpPr>
          <p:spPr bwMode="auto">
            <a:xfrm>
              <a:off x="4538663" y="1504950"/>
              <a:ext cx="2043112" cy="179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8702" bIns="0">
              <a:spAutoFit/>
            </a:bodyPr>
            <a:lstStyle/>
            <a:p>
              <a:pPr marL="57150"/>
              <a:r>
                <a:rPr lang="en-US" sz="1300" dirty="0">
                  <a:cs typeface="Arial" charset="0"/>
                  <a:sym typeface="Arial" charset="0"/>
                </a:rPr>
                <a:t>Request data placement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562225" y="1962150"/>
            <a:ext cx="4448175" cy="436563"/>
            <a:chOff x="2562225" y="1962150"/>
            <a:chExt cx="4448175" cy="436563"/>
          </a:xfrm>
        </p:grpSpPr>
        <p:sp>
          <p:nvSpPr>
            <p:cNvPr id="27664" name="Line 28"/>
            <p:cNvSpPr>
              <a:spLocks noChangeShapeType="1"/>
            </p:cNvSpPr>
            <p:nvPr/>
          </p:nvSpPr>
          <p:spPr bwMode="auto">
            <a:xfrm flipV="1">
              <a:off x="2562225" y="1962150"/>
              <a:ext cx="4448175" cy="57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72" name="Group 27"/>
            <p:cNvGrpSpPr>
              <a:grpSpLocks/>
            </p:cNvGrpSpPr>
            <p:nvPr/>
          </p:nvGrpSpPr>
          <p:grpSpPr bwMode="auto">
            <a:xfrm>
              <a:off x="2593975" y="2057400"/>
              <a:ext cx="312738" cy="341313"/>
              <a:chOff x="6984412" y="4886325"/>
              <a:chExt cx="312906" cy="341632"/>
            </a:xfrm>
          </p:grpSpPr>
          <p:sp>
            <p:nvSpPr>
              <p:cNvPr id="29" name="Oval 28"/>
              <p:cNvSpPr/>
              <p:nvPr/>
            </p:nvSpPr>
            <p:spPr bwMode="auto">
              <a:xfrm>
                <a:off x="7000296" y="4895859"/>
                <a:ext cx="285904" cy="29555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92075" tIns="46038" rIns="92075" bIns="46038"/>
              <a:lstStyle/>
              <a:p>
                <a:pPr marL="119063" indent="-119063"/>
                <a:endParaRPr lang="en-US" b="0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7681" name="TextBox 29"/>
              <p:cNvSpPr txBox="1">
                <a:spLocks noChangeArrowheads="1"/>
              </p:cNvSpPr>
              <p:nvPr/>
            </p:nvSpPr>
            <p:spPr bwMode="auto">
              <a:xfrm>
                <a:off x="6984412" y="4886325"/>
                <a:ext cx="312906" cy="341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2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7675" name="Rectangle 34"/>
            <p:cNvSpPr>
              <a:spLocks/>
            </p:cNvSpPr>
            <p:nvPr/>
          </p:nvSpPr>
          <p:spPr bwMode="auto">
            <a:xfrm>
              <a:off x="2840038" y="2114550"/>
              <a:ext cx="2430462" cy="179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8702" bIns="0">
              <a:spAutoFit/>
            </a:bodyPr>
            <a:lstStyle/>
            <a:p>
              <a:pPr marL="57150"/>
              <a:r>
                <a:rPr lang="en-US" sz="1300" dirty="0">
                  <a:cs typeface="Arial" charset="0"/>
                  <a:sym typeface="Arial" charset="0"/>
                </a:rPr>
                <a:t>Receive data placement info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257675" y="2124075"/>
            <a:ext cx="4284663" cy="3133725"/>
            <a:chOff x="4257675" y="2124075"/>
            <a:chExt cx="4284663" cy="3133725"/>
          </a:xfrm>
        </p:grpSpPr>
        <p:sp>
          <p:nvSpPr>
            <p:cNvPr id="27660" name="Line 27"/>
            <p:cNvSpPr>
              <a:spLocks noChangeShapeType="1"/>
            </p:cNvSpPr>
            <p:nvPr/>
          </p:nvSpPr>
          <p:spPr bwMode="auto">
            <a:xfrm rot="10800000" flipH="1">
              <a:off x="4324350" y="3324225"/>
              <a:ext cx="2838450" cy="4476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666" name="Picture 10" descr="D:\Work\Marketing\Pics and diagrams\Code_package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62825" y="2986088"/>
              <a:ext cx="481013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7" name="Line 27"/>
            <p:cNvSpPr>
              <a:spLocks noChangeShapeType="1"/>
            </p:cNvSpPr>
            <p:nvPr/>
          </p:nvSpPr>
          <p:spPr bwMode="auto">
            <a:xfrm rot="10800000" flipH="1">
              <a:off x="7610475" y="2133600"/>
              <a:ext cx="9525" cy="733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27"/>
            <p:cNvSpPr>
              <a:spLocks noChangeShapeType="1"/>
            </p:cNvSpPr>
            <p:nvPr/>
          </p:nvSpPr>
          <p:spPr bwMode="auto">
            <a:xfrm rot="10800000" flipH="1">
              <a:off x="4257675" y="3476625"/>
              <a:ext cx="3057525" cy="1781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TextBox 20"/>
            <p:cNvSpPr txBox="1">
              <a:spLocks noChangeArrowheads="1"/>
            </p:cNvSpPr>
            <p:nvPr/>
          </p:nvSpPr>
          <p:spPr bwMode="auto">
            <a:xfrm>
              <a:off x="7588250" y="2124075"/>
              <a:ext cx="9334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/>
                <a:t>Buffer</a:t>
              </a:r>
              <a:br>
                <a:rPr lang="en-US" b="0"/>
              </a:br>
              <a:r>
                <a:rPr lang="en-US" b="0"/>
                <a:t>Data</a:t>
              </a:r>
            </a:p>
          </p:txBody>
        </p:sp>
        <p:grpSp>
          <p:nvGrpSpPr>
            <p:cNvPr id="27670" name="Group 23"/>
            <p:cNvGrpSpPr>
              <a:grpSpLocks/>
            </p:cNvGrpSpPr>
            <p:nvPr/>
          </p:nvGrpSpPr>
          <p:grpSpPr bwMode="auto">
            <a:xfrm>
              <a:off x="6156325" y="4162425"/>
              <a:ext cx="312738" cy="341313"/>
              <a:chOff x="6984412" y="4886325"/>
              <a:chExt cx="312906" cy="341632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7000296" y="4895859"/>
                <a:ext cx="285904" cy="29555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92075" tIns="46038" rIns="92075" bIns="46038"/>
              <a:lstStyle/>
              <a:p>
                <a:pPr marL="119063" indent="-119063"/>
                <a:endParaRPr lang="en-US" b="0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7685" name="TextBox 22"/>
              <p:cNvSpPr txBox="1">
                <a:spLocks noChangeArrowheads="1"/>
              </p:cNvSpPr>
              <p:nvPr/>
            </p:nvSpPr>
            <p:spPr bwMode="auto">
              <a:xfrm>
                <a:off x="6984412" y="4886325"/>
                <a:ext cx="312906" cy="341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3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7676" name="Rectangle 35"/>
            <p:cNvSpPr>
              <a:spLocks/>
            </p:cNvSpPr>
            <p:nvPr/>
          </p:nvSpPr>
          <p:spPr bwMode="auto">
            <a:xfrm>
              <a:off x="6464300" y="4067175"/>
              <a:ext cx="2078038" cy="539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8702" bIns="0">
              <a:spAutoFit/>
            </a:bodyPr>
            <a:lstStyle/>
            <a:p>
              <a:pPr marL="57150" algn="l"/>
              <a:r>
                <a:rPr lang="en-US" sz="1300">
                  <a:cs typeface="Arial" charset="0"/>
                  <a:sym typeface="Arial" charset="0"/>
                </a:rPr>
                <a:t>Write data chunk to both</a:t>
              </a:r>
              <a:br>
                <a:rPr lang="en-US" sz="1300">
                  <a:cs typeface="Arial" charset="0"/>
                  <a:sym typeface="Arial" charset="0"/>
                </a:rPr>
              </a:br>
              <a:r>
                <a:rPr lang="en-US" sz="1300">
                  <a:cs typeface="Arial" charset="0"/>
                  <a:sym typeface="Arial" charset="0"/>
                </a:rPr>
                <a:t>primary and secondary</a:t>
              </a:r>
              <a:br>
                <a:rPr lang="en-US" sz="1300">
                  <a:cs typeface="Arial" charset="0"/>
                  <a:sym typeface="Arial" charset="0"/>
                </a:rPr>
              </a:br>
              <a:r>
                <a:rPr lang="en-US" sz="1300">
                  <a:cs typeface="Arial" charset="0"/>
                  <a:sym typeface="Arial" charset="0"/>
                </a:rPr>
                <a:t>node of the cluster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57675" y="2114550"/>
            <a:ext cx="3059113" cy="1428750"/>
            <a:chOff x="4257675" y="2114550"/>
            <a:chExt cx="3059113" cy="1428750"/>
          </a:xfrm>
        </p:grpSpPr>
        <p:sp>
          <p:nvSpPr>
            <p:cNvPr id="27665" name="Line 27"/>
            <p:cNvSpPr>
              <a:spLocks noChangeShapeType="1"/>
            </p:cNvSpPr>
            <p:nvPr/>
          </p:nvSpPr>
          <p:spPr bwMode="auto">
            <a:xfrm rot="10800000" flipH="1">
              <a:off x="4257675" y="2114550"/>
              <a:ext cx="2867025" cy="1428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73" name="Group 30"/>
            <p:cNvGrpSpPr>
              <a:grpSpLocks/>
            </p:cNvGrpSpPr>
            <p:nvPr/>
          </p:nvGrpSpPr>
          <p:grpSpPr bwMode="auto">
            <a:xfrm>
              <a:off x="5556250" y="2857500"/>
              <a:ext cx="312738" cy="341313"/>
              <a:chOff x="6984412" y="4886325"/>
              <a:chExt cx="312906" cy="341632"/>
            </a:xfrm>
          </p:grpSpPr>
          <p:sp>
            <p:nvSpPr>
              <p:cNvPr id="32" name="Oval 31"/>
              <p:cNvSpPr/>
              <p:nvPr/>
            </p:nvSpPr>
            <p:spPr bwMode="auto">
              <a:xfrm>
                <a:off x="7000296" y="4895859"/>
                <a:ext cx="285904" cy="29555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92075" tIns="46038" rIns="92075" bIns="46038"/>
              <a:lstStyle/>
              <a:p>
                <a:pPr marL="119063" indent="-119063"/>
                <a:endParaRPr lang="en-US" b="0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7679" name="TextBox 32"/>
              <p:cNvSpPr txBox="1">
                <a:spLocks noChangeArrowheads="1"/>
              </p:cNvSpPr>
              <p:nvPr/>
            </p:nvSpPr>
            <p:spPr bwMode="auto">
              <a:xfrm>
                <a:off x="6984412" y="4886325"/>
                <a:ext cx="312906" cy="341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4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7677" name="Rectangle 40"/>
            <p:cNvSpPr>
              <a:spLocks/>
            </p:cNvSpPr>
            <p:nvPr/>
          </p:nvSpPr>
          <p:spPr bwMode="auto">
            <a:xfrm>
              <a:off x="5861050" y="2828925"/>
              <a:ext cx="1455738" cy="360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8702" bIns="0">
              <a:spAutoFit/>
            </a:bodyPr>
            <a:lstStyle/>
            <a:p>
              <a:pPr marL="57150" algn="l"/>
              <a:r>
                <a:rPr lang="en-US" sz="1300">
                  <a:cs typeface="Arial" charset="0"/>
                  <a:sym typeface="Arial" charset="0"/>
                </a:rPr>
                <a:t>Confirmation on </a:t>
              </a:r>
              <a:br>
                <a:rPr lang="en-US" sz="1300">
                  <a:cs typeface="Arial" charset="0"/>
                  <a:sym typeface="Arial" charset="0"/>
                </a:rPr>
              </a:br>
              <a:r>
                <a:rPr lang="en-US" sz="1300">
                  <a:cs typeface="Arial" charset="0"/>
                  <a:sym typeface="Arial" charset="0"/>
                </a:rPr>
                <a:t>both writes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Querying Data (simplified)</a:t>
            </a:r>
          </a:p>
        </p:txBody>
      </p:sp>
      <p:pic>
        <p:nvPicPr>
          <p:cNvPr id="2867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475" y="2578100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3650" y="4822825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3650" y="4476750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3650" y="4159250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3650" y="3832225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8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3650" y="3486150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8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0525" y="1270000"/>
            <a:ext cx="1971675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82" name="Rectangle 24"/>
          <p:cNvSpPr>
            <a:spLocks/>
          </p:cNvSpPr>
          <p:nvPr/>
        </p:nvSpPr>
        <p:spPr bwMode="auto">
          <a:xfrm>
            <a:off x="5729288" y="4133850"/>
            <a:ext cx="14097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600">
                <a:cs typeface="Arial" charset="0"/>
                <a:sym typeface="Arial" charset="0"/>
              </a:rPr>
              <a:t>DataNodes /</a:t>
            </a:r>
            <a:br>
              <a:rPr lang="en-US" sz="1600">
                <a:cs typeface="Arial" charset="0"/>
                <a:sym typeface="Arial" charset="0"/>
              </a:rPr>
            </a:br>
            <a:r>
              <a:rPr lang="en-US" sz="1600">
                <a:cs typeface="Arial" charset="0"/>
                <a:sym typeface="Arial" charset="0"/>
              </a:rPr>
              <a:t>TaskTrackers</a:t>
            </a:r>
          </a:p>
        </p:txBody>
      </p:sp>
      <p:sp>
        <p:nvSpPr>
          <p:cNvPr id="28683" name="Rectangle 25"/>
          <p:cNvSpPr>
            <a:spLocks/>
          </p:cNvSpPr>
          <p:nvPr/>
        </p:nvSpPr>
        <p:spPr bwMode="auto">
          <a:xfrm>
            <a:off x="2806700" y="1155700"/>
            <a:ext cx="1185863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600">
                <a:cs typeface="Arial" charset="0"/>
                <a:sym typeface="Arial" charset="0"/>
              </a:rPr>
              <a:t>NameNode</a:t>
            </a:r>
          </a:p>
        </p:txBody>
      </p:sp>
      <p:sp>
        <p:nvSpPr>
          <p:cNvPr id="28684" name="Line 27"/>
          <p:cNvSpPr>
            <a:spLocks noChangeShapeType="1"/>
          </p:cNvSpPr>
          <p:nvPr/>
        </p:nvSpPr>
        <p:spPr bwMode="auto">
          <a:xfrm rot="10800000" flipH="1">
            <a:off x="3648075" y="2390775"/>
            <a:ext cx="3371850" cy="790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Rectangle 30"/>
          <p:cNvSpPr>
            <a:spLocks/>
          </p:cNvSpPr>
          <p:nvPr/>
        </p:nvSpPr>
        <p:spPr bwMode="auto">
          <a:xfrm>
            <a:off x="5921375" y="2714625"/>
            <a:ext cx="1046163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300">
                <a:cs typeface="Arial" charset="0"/>
                <a:sym typeface="Arial" charset="0"/>
              </a:rPr>
              <a:t>Aggregated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Results</a:t>
            </a:r>
          </a:p>
        </p:txBody>
      </p:sp>
      <p:pic>
        <p:nvPicPr>
          <p:cNvPr id="28686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765300"/>
            <a:ext cx="85725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87" name="Rectangle 33"/>
          <p:cNvSpPr>
            <a:spLocks/>
          </p:cNvSpPr>
          <p:nvPr/>
        </p:nvSpPr>
        <p:spPr bwMode="auto">
          <a:xfrm>
            <a:off x="6877050" y="1552575"/>
            <a:ext cx="1404938" cy="179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300">
                <a:cs typeface="Arial" charset="0"/>
                <a:sym typeface="Arial" charset="0"/>
              </a:rPr>
              <a:t>Client / Program</a:t>
            </a:r>
          </a:p>
        </p:txBody>
      </p:sp>
      <p:sp>
        <p:nvSpPr>
          <p:cNvPr id="28688" name="Rectangle 30"/>
          <p:cNvSpPr>
            <a:spLocks/>
          </p:cNvSpPr>
          <p:nvPr/>
        </p:nvSpPr>
        <p:spPr bwMode="auto">
          <a:xfrm>
            <a:off x="3094038" y="2352675"/>
            <a:ext cx="814387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 algn="l"/>
            <a:r>
              <a:rPr lang="en-US" sz="1300">
                <a:cs typeface="Arial" charset="0"/>
                <a:sym typeface="Arial" charset="0"/>
              </a:rPr>
              <a:t>Data 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Location</a:t>
            </a:r>
          </a:p>
        </p:txBody>
      </p:sp>
      <p:sp>
        <p:nvSpPr>
          <p:cNvPr id="28689" name="Rectangle 31"/>
          <p:cNvSpPr>
            <a:spLocks/>
          </p:cNvSpPr>
          <p:nvPr/>
        </p:nvSpPr>
        <p:spPr bwMode="auto">
          <a:xfrm>
            <a:off x="1919288" y="1527175"/>
            <a:ext cx="1362075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300">
                <a:cs typeface="Arial" charset="0"/>
                <a:sym typeface="Arial" charset="0"/>
              </a:rPr>
              <a:t>Holds metadata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about where 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data lives</a:t>
            </a:r>
          </a:p>
        </p:txBody>
      </p:sp>
      <p:sp>
        <p:nvSpPr>
          <p:cNvPr id="28690" name="Rectangle 25"/>
          <p:cNvSpPr>
            <a:spLocks/>
          </p:cNvSpPr>
          <p:nvPr/>
        </p:nvSpPr>
        <p:spPr bwMode="auto">
          <a:xfrm>
            <a:off x="1084263" y="3584575"/>
            <a:ext cx="1211262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600">
                <a:cs typeface="Arial" charset="0"/>
                <a:sym typeface="Arial" charset="0"/>
              </a:rPr>
              <a:t>JobTracker</a:t>
            </a:r>
          </a:p>
        </p:txBody>
      </p:sp>
      <p:sp>
        <p:nvSpPr>
          <p:cNvPr id="28691" name="Rectangle 31"/>
          <p:cNvSpPr>
            <a:spLocks/>
          </p:cNvSpPr>
          <p:nvPr/>
        </p:nvSpPr>
        <p:spPr bwMode="auto">
          <a:xfrm>
            <a:off x="2133022" y="2889250"/>
            <a:ext cx="944133" cy="360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300" dirty="0" smtClean="0">
                <a:cs typeface="Arial" charset="0"/>
                <a:sym typeface="Arial" charset="0"/>
              </a:rPr>
              <a:t>Aggregate</a:t>
            </a:r>
            <a:br>
              <a:rPr lang="en-US" sz="1300" dirty="0" smtClean="0">
                <a:cs typeface="Arial" charset="0"/>
                <a:sym typeface="Arial" charset="0"/>
              </a:rPr>
            </a:br>
            <a:r>
              <a:rPr lang="en-US" sz="1300" dirty="0" smtClean="0">
                <a:cs typeface="Arial" charset="0"/>
                <a:sym typeface="Arial" charset="0"/>
              </a:rPr>
              <a:t>results</a:t>
            </a:r>
            <a:endParaRPr lang="en-US" sz="1300" dirty="0">
              <a:cs typeface="Arial" charset="0"/>
              <a:sym typeface="Arial" charset="0"/>
            </a:endParaRPr>
          </a:p>
        </p:txBody>
      </p:sp>
      <p:sp>
        <p:nvSpPr>
          <p:cNvPr id="28692" name="Line 28"/>
          <p:cNvSpPr>
            <a:spLocks noChangeShapeType="1"/>
          </p:cNvSpPr>
          <p:nvPr/>
        </p:nvSpPr>
        <p:spPr bwMode="auto">
          <a:xfrm flipH="1">
            <a:off x="3095625" y="2257425"/>
            <a:ext cx="1905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Line 28"/>
          <p:cNvSpPr>
            <a:spLocks noChangeShapeType="1"/>
          </p:cNvSpPr>
          <p:nvPr/>
        </p:nvSpPr>
        <p:spPr bwMode="auto">
          <a:xfrm>
            <a:off x="3133725" y="3562350"/>
            <a:ext cx="638175" cy="771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Line 28"/>
          <p:cNvSpPr>
            <a:spLocks noChangeShapeType="1"/>
          </p:cNvSpPr>
          <p:nvPr/>
        </p:nvSpPr>
        <p:spPr bwMode="auto">
          <a:xfrm>
            <a:off x="3076575" y="3609975"/>
            <a:ext cx="666750" cy="1057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Line 28"/>
          <p:cNvSpPr>
            <a:spLocks noChangeShapeType="1"/>
          </p:cNvSpPr>
          <p:nvPr/>
        </p:nvSpPr>
        <p:spPr bwMode="auto">
          <a:xfrm>
            <a:off x="3009900" y="3638550"/>
            <a:ext cx="752475" cy="135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6" name="Line 28"/>
          <p:cNvSpPr>
            <a:spLocks noChangeShapeType="1"/>
          </p:cNvSpPr>
          <p:nvPr/>
        </p:nvSpPr>
        <p:spPr bwMode="auto">
          <a:xfrm>
            <a:off x="2943225" y="3667125"/>
            <a:ext cx="828675" cy="169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Line 28"/>
          <p:cNvSpPr>
            <a:spLocks noChangeShapeType="1"/>
          </p:cNvSpPr>
          <p:nvPr/>
        </p:nvSpPr>
        <p:spPr bwMode="auto">
          <a:xfrm>
            <a:off x="3200400" y="3524250"/>
            <a:ext cx="581025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Rectangle 30"/>
          <p:cNvSpPr>
            <a:spLocks/>
          </p:cNvSpPr>
          <p:nvPr/>
        </p:nvSpPr>
        <p:spPr bwMode="auto">
          <a:xfrm>
            <a:off x="5775325" y="4714875"/>
            <a:ext cx="1166813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300">
                <a:cs typeface="Arial" charset="0"/>
                <a:sym typeface="Arial" charset="0"/>
              </a:rPr>
              <a:t>Execute 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mappers 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and reducers</a:t>
            </a:r>
          </a:p>
        </p:txBody>
      </p:sp>
      <p:sp>
        <p:nvSpPr>
          <p:cNvPr id="28699" name="Rectangle 30"/>
          <p:cNvSpPr>
            <a:spLocks/>
          </p:cNvSpPr>
          <p:nvPr/>
        </p:nvSpPr>
        <p:spPr bwMode="auto">
          <a:xfrm>
            <a:off x="1746250" y="4010025"/>
            <a:ext cx="1604963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8702" bIns="0">
            <a:spAutoFit/>
          </a:bodyPr>
          <a:lstStyle/>
          <a:p>
            <a:pPr marL="57150"/>
            <a:r>
              <a:rPr lang="en-US" sz="1300">
                <a:cs typeface="Arial" charset="0"/>
                <a:sym typeface="Arial" charset="0"/>
              </a:rPr>
              <a:t>Parcels out 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assignments and </a:t>
            </a:r>
            <a:br>
              <a:rPr lang="en-US" sz="1300">
                <a:cs typeface="Arial" charset="0"/>
                <a:sym typeface="Arial" charset="0"/>
              </a:rPr>
            </a:br>
            <a:r>
              <a:rPr lang="en-US" sz="1300">
                <a:cs typeface="Arial" charset="0"/>
                <a:sym typeface="Arial" charset="0"/>
              </a:rPr>
              <a:t>aggregates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the typical use case?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common use cases cited are things like: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Generating inverted indexes (Text Searching)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Non-relational data (Log files, web click etc.) analysis on extreme volumes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Some types of ETL processing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What it does </a:t>
            </a:r>
            <a:r>
              <a:rPr lang="en-US" i="1" dirty="0" smtClean="0"/>
              <a:t>not</a:t>
            </a:r>
            <a:r>
              <a:rPr lang="en-US" dirty="0" smtClean="0"/>
              <a:t> do: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/>
              <a:t>No</a:t>
            </a:r>
            <a:r>
              <a:rPr lang="en-US" sz="2000" dirty="0" smtClean="0"/>
              <a:t> database (neither relational nor columnar nor OLAP)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/>
              <a:t>Not</a:t>
            </a:r>
            <a:r>
              <a:rPr lang="en-US" sz="2000" dirty="0" smtClean="0"/>
              <a:t> good at real time or short running jobs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/>
              <a:t>Not</a:t>
            </a:r>
            <a:r>
              <a:rPr lang="en-US" sz="2000" dirty="0" smtClean="0"/>
              <a:t> deal well with real time or even frequent/regular updates to the data on the cluster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/>
              <a:t>Not</a:t>
            </a:r>
            <a:r>
              <a:rPr lang="en-US" sz="2000" dirty="0" smtClean="0"/>
              <a:t> very easy to use (developers only please) as it is pure coding and </a:t>
            </a:r>
            <a:r>
              <a:rPr lang="en-US" sz="2000" dirty="0" smtClean="0"/>
              <a:t>debugging (look at things like Cascading etc…)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 Programs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2867025"/>
            <a:ext cx="8128000" cy="2613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MapReduce is: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The program building blocks for an Hadoop cluster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Reducers consume data provided by mappers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Many mappers and reducers are running in parallel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Written in many languages (Perl, Python, Java etc)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795338" y="1466850"/>
            <a:ext cx="6586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 i="1"/>
              <a:t>MapReduce is a software framework introduced by Google to support distributed computing on large data sets on clusters of computers.</a:t>
            </a:r>
            <a:r>
              <a:rPr lang="en-US" b="0" i="1" baseline="30000">
                <a:hlinkClick r:id="rId3"/>
              </a:rPr>
              <a:t>[</a:t>
            </a:r>
            <a:endParaRPr lang="en-US" b="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 Example</a:t>
            </a:r>
          </a:p>
        </p:txBody>
      </p:sp>
      <p:sp>
        <p:nvSpPr>
          <p:cNvPr id="31747" name="Content Placeholder 63"/>
          <p:cNvSpPr>
            <a:spLocks noGrp="1"/>
          </p:cNvSpPr>
          <p:nvPr>
            <p:ph idx="1"/>
          </p:nvPr>
        </p:nvSpPr>
        <p:spPr>
          <a:xfrm>
            <a:off x="508000" y="1495425"/>
            <a:ext cx="8128000" cy="4470400"/>
          </a:xfrm>
        </p:spPr>
        <p:txBody>
          <a:bodyPr/>
          <a:lstStyle/>
          <a:p>
            <a:r>
              <a:rPr lang="en-US" smtClean="0"/>
              <a:t>A very common example to illustrate MapReduce is a word count…</a:t>
            </a:r>
          </a:p>
          <a:p>
            <a:endParaRPr lang="en-US" smtClean="0"/>
          </a:p>
          <a:p>
            <a:r>
              <a:rPr lang="en-US" smtClean="0"/>
              <a:t>In a chunk of text count all the occurrences of a word, either specific words or all words</a:t>
            </a:r>
          </a:p>
          <a:p>
            <a:r>
              <a:rPr lang="en-US" smtClean="0"/>
              <a:t>This functionality is written in a program executed on the cluster delivering a name value pair with a total word count as the result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 Example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384300" y="1457325"/>
            <a:ext cx="5360988" cy="396875"/>
            <a:chOff x="1383908" y="1457325"/>
            <a:chExt cx="5360752" cy="397032"/>
          </a:xfrm>
        </p:grpSpPr>
        <p:sp>
          <p:nvSpPr>
            <p:cNvPr id="13340" name="TextBox 5"/>
            <p:cNvSpPr txBox="1">
              <a:spLocks noChangeArrowheads="1"/>
            </p:cNvSpPr>
            <p:nvPr/>
          </p:nvSpPr>
          <p:spPr bwMode="auto">
            <a:xfrm>
              <a:off x="1383908" y="1457325"/>
              <a:ext cx="1912854" cy="3970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Map process</a:t>
              </a:r>
            </a:p>
          </p:txBody>
        </p:sp>
        <p:sp>
          <p:nvSpPr>
            <p:cNvPr id="13341" name="TextBox 7"/>
            <p:cNvSpPr txBox="1">
              <a:spLocks noChangeArrowheads="1"/>
            </p:cNvSpPr>
            <p:nvPr/>
          </p:nvSpPr>
          <p:spPr bwMode="auto">
            <a:xfrm>
              <a:off x="4831806" y="1457325"/>
              <a:ext cx="1912854" cy="3970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Map process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990600" y="1854200"/>
            <a:ext cx="6134100" cy="1638300"/>
            <a:chOff x="991162" y="1854356"/>
            <a:chExt cx="6132710" cy="1637786"/>
          </a:xfrm>
        </p:grpSpPr>
        <p:sp>
          <p:nvSpPr>
            <p:cNvPr id="7" name="TextBox 6"/>
            <p:cNvSpPr txBox="1"/>
            <p:nvPr/>
          </p:nvSpPr>
          <p:spPr>
            <a:xfrm>
              <a:off x="991162" y="2181309"/>
              <a:ext cx="2704487" cy="131083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>
              <a:spAutoFit/>
            </a:bodyPr>
            <a:lstStyle/>
            <a:p>
              <a:pPr algn="l">
                <a:defRPr/>
              </a:pPr>
              <a:r>
                <a:rPr lang="en-US" dirty="0"/>
                <a:t>the, 1</a:t>
              </a:r>
              <a:br>
                <a:rPr lang="en-US" dirty="0"/>
              </a:br>
              <a:r>
                <a:rPr lang="en-US" dirty="0"/>
                <a:t>cloud, 1</a:t>
              </a:r>
              <a:br>
                <a:rPr lang="en-US" dirty="0"/>
              </a:br>
              <a:r>
                <a:rPr lang="en-US" dirty="0"/>
                <a:t>is, 1</a:t>
              </a:r>
              <a:br>
                <a:rPr lang="en-US" dirty="0"/>
              </a:br>
              <a:r>
                <a:rPr lang="en-US" dirty="0"/>
                <a:t>water, 1</a:t>
              </a:r>
              <a:br>
                <a:rPr lang="en-US" dirty="0"/>
              </a:br>
              <a:r>
                <a:rPr lang="en-US" dirty="0"/>
                <a:t>vapor, 1</a:t>
              </a:r>
              <a:br>
                <a:rPr lang="en-US" dirty="0"/>
              </a:br>
              <a:r>
                <a:rPr lang="en-US" dirty="0"/>
                <a:t>but, 1</a:t>
              </a:r>
              <a:br>
                <a:rPr lang="en-US" dirty="0"/>
              </a:br>
              <a:r>
                <a:rPr lang="en-US" dirty="0"/>
                <a:t>is, 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57476" y="2181308"/>
              <a:ext cx="2666396" cy="100620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>
              <a:spAutoFit/>
            </a:bodyPr>
            <a:lstStyle/>
            <a:p>
              <a:pPr algn="l">
                <a:defRPr/>
              </a:pPr>
              <a:r>
                <a:rPr lang="en-US" dirty="0"/>
                <a:t>water, 1</a:t>
              </a:r>
              <a:br>
                <a:rPr lang="en-US" dirty="0"/>
              </a:br>
              <a:r>
                <a:rPr lang="en-US" dirty="0"/>
                <a:t>vapor, 1</a:t>
              </a:r>
              <a:br>
                <a:rPr lang="en-US" dirty="0"/>
              </a:br>
              <a:r>
                <a:rPr lang="en-US" dirty="0"/>
                <a:t>useful, 1</a:t>
              </a:r>
              <a:br>
                <a:rPr lang="en-US" dirty="0"/>
              </a:br>
              <a:r>
                <a:rPr lang="en-US" dirty="0"/>
                <a:t>but, 1</a:t>
              </a:r>
              <a:br>
                <a:rPr lang="en-US" dirty="0"/>
              </a:br>
              <a:r>
                <a:rPr lang="en-US" dirty="0"/>
                <a:t>it, 1</a:t>
              </a:r>
              <a:br>
                <a:rPr lang="en-US" dirty="0"/>
              </a:br>
              <a:r>
                <a:rPr lang="en-US" dirty="0"/>
                <a:t>is, 1</a:t>
              </a:r>
            </a:p>
          </p:txBody>
        </p:sp>
        <p:cxnSp>
          <p:nvCxnSpPr>
            <p:cNvPr id="14" name="Elbow Connector 13"/>
            <p:cNvCxnSpPr>
              <a:stCxn id="13340" idx="2"/>
              <a:endCxn id="7" idx="0"/>
            </p:cNvCxnSpPr>
            <p:nvPr/>
          </p:nvCxnSpPr>
          <p:spPr bwMode="auto">
            <a:xfrm rot="16200000" flipH="1">
              <a:off x="2178357" y="2016230"/>
              <a:ext cx="326922" cy="3174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3341" idx="2"/>
              <a:endCxn id="9" idx="0"/>
            </p:cNvCxnSpPr>
            <p:nvPr/>
          </p:nvCxnSpPr>
          <p:spPr bwMode="auto">
            <a:xfrm rot="16200000" flipH="1">
              <a:off x="5626420" y="2017024"/>
              <a:ext cx="326922" cy="1587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81000" y="200025"/>
            <a:ext cx="8555038" cy="1144588"/>
            <a:chOff x="381020" y="199999"/>
            <a:chExt cx="8554402" cy="1144961"/>
          </a:xfrm>
        </p:grpSpPr>
        <p:sp>
          <p:nvSpPr>
            <p:cNvPr id="32785" name="Rounded Rectangle 10"/>
            <p:cNvSpPr>
              <a:spLocks noChangeArrowheads="1"/>
            </p:cNvSpPr>
            <p:nvPr/>
          </p:nvSpPr>
          <p:spPr bwMode="auto">
            <a:xfrm>
              <a:off x="4619629" y="895350"/>
              <a:ext cx="3980854" cy="4399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marL="119063" indent="-119063"/>
              <a:endParaRPr lang="en-US" b="0"/>
            </a:p>
          </p:txBody>
        </p:sp>
        <p:sp>
          <p:nvSpPr>
            <p:cNvPr id="32786" name="Rounded Rectangle 9"/>
            <p:cNvSpPr>
              <a:spLocks noChangeArrowheads="1"/>
            </p:cNvSpPr>
            <p:nvPr/>
          </p:nvSpPr>
          <p:spPr bwMode="auto">
            <a:xfrm>
              <a:off x="381020" y="904875"/>
              <a:ext cx="4238611" cy="44008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marL="119063" indent="-119063"/>
              <a:endParaRPr lang="en-US" b="0"/>
            </a:p>
          </p:txBody>
        </p:sp>
        <p:sp>
          <p:nvSpPr>
            <p:cNvPr id="32787" name="TextBox 21"/>
            <p:cNvSpPr txBox="1">
              <a:spLocks noChangeArrowheads="1"/>
            </p:cNvSpPr>
            <p:nvPr/>
          </p:nvSpPr>
          <p:spPr bwMode="auto">
            <a:xfrm>
              <a:off x="7022718" y="199999"/>
              <a:ext cx="1912704" cy="397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Input Reader</a:t>
              </a:r>
            </a:p>
          </p:txBody>
        </p:sp>
        <p:cxnSp>
          <p:nvCxnSpPr>
            <p:cNvPr id="24" name="Shape 23"/>
            <p:cNvCxnSpPr>
              <a:stCxn id="32787" idx="2"/>
              <a:endCxn id="13319" idx="3"/>
            </p:cNvCxnSpPr>
            <p:nvPr/>
          </p:nvCxnSpPr>
          <p:spPr bwMode="auto">
            <a:xfrm rot="16200000" flipH="1">
              <a:off x="8055910" y="520911"/>
              <a:ext cx="506578" cy="658763"/>
            </a:xfrm>
            <a:prstGeom prst="bentConnector4">
              <a:avLst>
                <a:gd name="adj1" fmla="val 30400"/>
                <a:gd name="adj2" fmla="val 179761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319" name="TextBox 25"/>
          <p:cNvSpPr txBox="1">
            <a:spLocks noChangeArrowheads="1"/>
          </p:cNvSpPr>
          <p:nvPr/>
        </p:nvSpPr>
        <p:spPr bwMode="auto">
          <a:xfrm>
            <a:off x="252413" y="904875"/>
            <a:ext cx="8386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cloud is water vapor. But is water vapor useful? But it is!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862138" y="3187700"/>
            <a:ext cx="4518025" cy="1133475"/>
            <a:chOff x="1862552" y="3187448"/>
            <a:chExt cx="4517800" cy="1133839"/>
          </a:xfrm>
        </p:grpSpPr>
        <p:sp>
          <p:nvSpPr>
            <p:cNvPr id="13328" name="TextBox 11"/>
            <p:cNvSpPr txBox="1">
              <a:spLocks noChangeArrowheads="1"/>
            </p:cNvSpPr>
            <p:nvPr/>
          </p:nvSpPr>
          <p:spPr bwMode="auto">
            <a:xfrm>
              <a:off x="1862552" y="3924285"/>
              <a:ext cx="4517800" cy="39700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Partition, Compare, Redistribute</a:t>
              </a:r>
            </a:p>
          </p:txBody>
        </p:sp>
        <p:cxnSp>
          <p:nvCxnSpPr>
            <p:cNvPr id="18" name="Elbow Connector 17"/>
            <p:cNvCxnSpPr>
              <a:stCxn id="7" idx="2"/>
              <a:endCxn id="13328" idx="0"/>
            </p:cNvCxnSpPr>
            <p:nvPr/>
          </p:nvCxnSpPr>
          <p:spPr bwMode="auto">
            <a:xfrm rot="16200000" flipH="1">
              <a:off x="3016526" y="2819359"/>
              <a:ext cx="431939" cy="1777911"/>
            </a:xfrm>
            <a:prstGeom prst="bentConnector3">
              <a:avLst>
                <a:gd name="adj1" fmla="val 32356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9" idx="2"/>
              <a:endCxn id="13328" idx="0"/>
            </p:cNvCxnSpPr>
            <p:nvPr/>
          </p:nvCxnSpPr>
          <p:spPr bwMode="auto">
            <a:xfrm rot="5400000">
              <a:off x="4588017" y="2720883"/>
              <a:ext cx="736837" cy="1669967"/>
            </a:xfrm>
            <a:prstGeom prst="bentConnector3">
              <a:avLst>
                <a:gd name="adj1" fmla="val 60345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2776" name="TextBox 26"/>
          <p:cNvSpPr txBox="1">
            <a:spLocks noChangeArrowheads="1"/>
          </p:cNvSpPr>
          <p:nvPr/>
        </p:nvSpPr>
        <p:spPr bwMode="auto">
          <a:xfrm>
            <a:off x="12700" y="6486525"/>
            <a:ext cx="3740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http://en.wikipedia.org/wiki/MapReduce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019175" y="4321175"/>
            <a:ext cx="6267450" cy="1771650"/>
            <a:chOff x="1019176" y="4321259"/>
            <a:chExt cx="6267450" cy="1771420"/>
          </a:xfrm>
        </p:grpSpPr>
        <p:sp>
          <p:nvSpPr>
            <p:cNvPr id="56" name="TextBox 55"/>
            <p:cNvSpPr txBox="1"/>
            <p:nvPr/>
          </p:nvSpPr>
          <p:spPr bwMode="auto">
            <a:xfrm>
              <a:off x="1019176" y="4781551"/>
              <a:ext cx="2705100" cy="131112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>
              <a:spAutoFit/>
            </a:bodyPr>
            <a:lstStyle/>
            <a:p>
              <a:pPr algn="l">
                <a:defRPr/>
              </a:pPr>
              <a:r>
                <a:rPr lang="en-US" dirty="0"/>
                <a:t>the, 1</a:t>
              </a:r>
              <a:br>
                <a:rPr lang="en-US" dirty="0"/>
              </a:br>
              <a:r>
                <a:rPr lang="en-US" dirty="0"/>
                <a:t>cloud, 1</a:t>
              </a:r>
              <a:br>
                <a:rPr lang="en-US" dirty="0"/>
              </a:br>
              <a:r>
                <a:rPr lang="en-US" dirty="0"/>
                <a:t>is, 1</a:t>
              </a:r>
              <a:br>
                <a:rPr lang="en-US" dirty="0"/>
              </a:br>
              <a:r>
                <a:rPr lang="en-US" dirty="0"/>
                <a:t>is, 1</a:t>
              </a:r>
              <a:br>
                <a:rPr lang="en-US" dirty="0"/>
              </a:br>
              <a:r>
                <a:rPr lang="en-US" dirty="0"/>
                <a:t>is, 1</a:t>
              </a:r>
              <a:br>
                <a:rPr lang="en-US" dirty="0"/>
              </a:br>
              <a:r>
                <a:rPr lang="en-US" dirty="0"/>
                <a:t>but, 1</a:t>
              </a:r>
              <a:br>
                <a:rPr lang="en-US" dirty="0"/>
              </a:br>
              <a:r>
                <a:rPr lang="en-US" dirty="0"/>
                <a:t>but, 1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4581526" y="4791076"/>
              <a:ext cx="2705100" cy="1006429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>
              <a:spAutoFit/>
            </a:bodyPr>
            <a:lstStyle/>
            <a:p>
              <a:pPr algn="l">
                <a:defRPr/>
              </a:pPr>
              <a:r>
                <a:rPr lang="en-US" dirty="0"/>
                <a:t>Water,1</a:t>
              </a:r>
              <a:br>
                <a:rPr lang="en-US" dirty="0"/>
              </a:br>
              <a:r>
                <a:rPr lang="en-US" dirty="0"/>
                <a:t>vapor, 1</a:t>
              </a:r>
              <a:br>
                <a:rPr lang="en-US" dirty="0"/>
              </a:br>
              <a:r>
                <a:rPr lang="en-US" dirty="0"/>
                <a:t>water, 1</a:t>
              </a:r>
              <a:br>
                <a:rPr lang="en-US" dirty="0"/>
              </a:br>
              <a:r>
                <a:rPr lang="en-US" dirty="0"/>
                <a:t>vapor, 1</a:t>
              </a:r>
              <a:br>
                <a:rPr lang="en-US" dirty="0"/>
              </a:br>
              <a:r>
                <a:rPr lang="en-US" dirty="0"/>
                <a:t>it, 1</a:t>
              </a:r>
              <a:br>
                <a:rPr lang="en-US" dirty="0"/>
              </a:br>
              <a:r>
                <a:rPr lang="en-US" dirty="0"/>
                <a:t>useful, 1</a:t>
              </a:r>
            </a:p>
          </p:txBody>
        </p:sp>
        <p:cxnSp>
          <p:nvCxnSpPr>
            <p:cNvPr id="26" name="Elbow Connector 25"/>
            <p:cNvCxnSpPr>
              <a:stCxn id="13328" idx="2"/>
              <a:endCxn id="56" idx="0"/>
            </p:cNvCxnSpPr>
            <p:nvPr/>
          </p:nvCxnSpPr>
          <p:spPr bwMode="auto">
            <a:xfrm rot="5400000">
              <a:off x="3016281" y="3676704"/>
              <a:ext cx="460315" cy="1749425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3328" idx="2"/>
              <a:endCxn id="23" idx="0"/>
            </p:cNvCxnSpPr>
            <p:nvPr/>
          </p:nvCxnSpPr>
          <p:spPr bwMode="auto">
            <a:xfrm rot="16200000" flipH="1">
              <a:off x="4792695" y="3649715"/>
              <a:ext cx="469839" cy="1812925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 Example</a:t>
            </a:r>
          </a:p>
        </p:txBody>
      </p:sp>
      <p:grpSp>
        <p:nvGrpSpPr>
          <p:cNvPr id="33795" name="Group 28"/>
          <p:cNvGrpSpPr>
            <a:grpSpLocks/>
          </p:cNvGrpSpPr>
          <p:nvPr/>
        </p:nvGrpSpPr>
        <p:grpSpPr bwMode="auto">
          <a:xfrm>
            <a:off x="1019175" y="825500"/>
            <a:ext cx="6267450" cy="1771650"/>
            <a:chOff x="1019176" y="4321259"/>
            <a:chExt cx="6267450" cy="1771420"/>
          </a:xfrm>
        </p:grpSpPr>
        <p:sp>
          <p:nvSpPr>
            <p:cNvPr id="56" name="TextBox 55"/>
            <p:cNvSpPr txBox="1"/>
            <p:nvPr/>
          </p:nvSpPr>
          <p:spPr bwMode="auto">
            <a:xfrm>
              <a:off x="1019176" y="4781551"/>
              <a:ext cx="2705100" cy="131112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>
              <a:spAutoFit/>
            </a:bodyPr>
            <a:lstStyle/>
            <a:p>
              <a:pPr algn="l">
                <a:defRPr/>
              </a:pPr>
              <a:r>
                <a:rPr lang="en-US" dirty="0"/>
                <a:t>the, 1</a:t>
              </a:r>
              <a:br>
                <a:rPr lang="en-US" dirty="0"/>
              </a:br>
              <a:r>
                <a:rPr lang="en-US" dirty="0"/>
                <a:t>cloud, 1</a:t>
              </a:r>
              <a:br>
                <a:rPr lang="en-US" dirty="0"/>
              </a:br>
              <a:r>
                <a:rPr lang="en-US" dirty="0"/>
                <a:t>is, 1</a:t>
              </a:r>
              <a:br>
                <a:rPr lang="en-US" dirty="0"/>
              </a:br>
              <a:r>
                <a:rPr lang="en-US" dirty="0"/>
                <a:t>is, 1</a:t>
              </a:r>
              <a:br>
                <a:rPr lang="en-US" dirty="0"/>
              </a:br>
              <a:r>
                <a:rPr lang="en-US" dirty="0"/>
                <a:t>is, 1</a:t>
              </a:r>
              <a:br>
                <a:rPr lang="en-US" dirty="0"/>
              </a:br>
              <a:r>
                <a:rPr lang="en-US" dirty="0"/>
                <a:t>but, 1</a:t>
              </a:r>
              <a:br>
                <a:rPr lang="en-US" dirty="0"/>
              </a:br>
              <a:r>
                <a:rPr lang="en-US" dirty="0"/>
                <a:t>but, 1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4581526" y="4791076"/>
              <a:ext cx="2705100" cy="1006429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>
              <a:spAutoFit/>
            </a:bodyPr>
            <a:lstStyle/>
            <a:p>
              <a:pPr algn="l">
                <a:defRPr/>
              </a:pPr>
              <a:r>
                <a:rPr lang="en-US" dirty="0"/>
                <a:t>water,1</a:t>
              </a:r>
              <a:br>
                <a:rPr lang="en-US" dirty="0"/>
              </a:br>
              <a:r>
                <a:rPr lang="en-US" dirty="0"/>
                <a:t>vapor, 1</a:t>
              </a:r>
              <a:br>
                <a:rPr lang="en-US" dirty="0"/>
              </a:br>
              <a:r>
                <a:rPr lang="en-US" dirty="0"/>
                <a:t>water, 1</a:t>
              </a:r>
              <a:br>
                <a:rPr lang="en-US" dirty="0"/>
              </a:br>
              <a:r>
                <a:rPr lang="en-US" dirty="0"/>
                <a:t>vapor, 1</a:t>
              </a:r>
              <a:br>
                <a:rPr lang="en-US" dirty="0"/>
              </a:br>
              <a:r>
                <a:rPr lang="en-US" dirty="0"/>
                <a:t>it, 1</a:t>
              </a:r>
              <a:br>
                <a:rPr lang="en-US" dirty="0"/>
              </a:br>
              <a:r>
                <a:rPr lang="en-US" dirty="0"/>
                <a:t>useful, 1</a:t>
              </a:r>
            </a:p>
          </p:txBody>
        </p:sp>
        <p:cxnSp>
          <p:nvCxnSpPr>
            <p:cNvPr id="26" name="Elbow Connector 25"/>
            <p:cNvCxnSpPr>
              <a:stCxn id="13328" idx="2"/>
              <a:endCxn id="56" idx="0"/>
            </p:cNvCxnSpPr>
            <p:nvPr/>
          </p:nvCxnSpPr>
          <p:spPr bwMode="auto">
            <a:xfrm rot="5400000">
              <a:off x="3016281" y="3676704"/>
              <a:ext cx="460315" cy="1749425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3328" idx="2"/>
              <a:endCxn id="23" idx="0"/>
            </p:cNvCxnSpPr>
            <p:nvPr/>
          </p:nvCxnSpPr>
          <p:spPr bwMode="auto">
            <a:xfrm rot="16200000" flipH="1">
              <a:off x="4792695" y="3649715"/>
              <a:ext cx="469839" cy="1812925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720850" y="2301875"/>
            <a:ext cx="4878388" cy="1066800"/>
            <a:chOff x="1721402" y="2301830"/>
            <a:chExt cx="4877286" cy="1067002"/>
          </a:xfrm>
        </p:grpSpPr>
        <p:grpSp>
          <p:nvGrpSpPr>
            <p:cNvPr id="33808" name="Group 26"/>
            <p:cNvGrpSpPr>
              <a:grpSpLocks/>
            </p:cNvGrpSpPr>
            <p:nvPr/>
          </p:nvGrpSpPr>
          <p:grpSpPr bwMode="auto">
            <a:xfrm>
              <a:off x="1721402" y="2971800"/>
              <a:ext cx="4877286" cy="397032"/>
              <a:chOff x="1682898" y="1457325"/>
              <a:chExt cx="4877079" cy="397189"/>
            </a:xfrm>
          </p:grpSpPr>
          <p:sp>
            <p:nvSpPr>
              <p:cNvPr id="38" name="TextBox 5"/>
              <p:cNvSpPr txBox="1">
                <a:spLocks noChangeArrowheads="1"/>
              </p:cNvSpPr>
              <p:nvPr/>
            </p:nvSpPr>
            <p:spPr bwMode="auto">
              <a:xfrm>
                <a:off x="1682898" y="1457407"/>
                <a:ext cx="1314097" cy="39710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/>
                  <a:t>Reducer</a:t>
                </a:r>
              </a:p>
            </p:txBody>
          </p:sp>
          <p:sp>
            <p:nvSpPr>
              <p:cNvPr id="39" name="TextBox 7"/>
              <p:cNvSpPr txBox="1">
                <a:spLocks noChangeArrowheads="1"/>
              </p:cNvSpPr>
              <p:nvPr/>
            </p:nvSpPr>
            <p:spPr bwMode="auto">
              <a:xfrm>
                <a:off x="5245880" y="1457407"/>
                <a:ext cx="1314097" cy="39710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/>
                  <a:t>Reducer</a:t>
                </a:r>
              </a:p>
            </p:txBody>
          </p:sp>
        </p:grpSp>
        <p:cxnSp>
          <p:nvCxnSpPr>
            <p:cNvPr id="41" name="Straight Arrow Connector 40"/>
            <p:cNvCxnSpPr>
              <a:stCxn id="56" idx="2"/>
              <a:endCxn id="38" idx="0"/>
            </p:cNvCxnSpPr>
            <p:nvPr/>
          </p:nvCxnSpPr>
          <p:spPr bwMode="auto">
            <a:xfrm rot="16200000" flipH="1">
              <a:off x="2187944" y="2781347"/>
              <a:ext cx="374721" cy="6349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3" idx="2"/>
              <a:endCxn id="39" idx="0"/>
            </p:cNvCxnSpPr>
            <p:nvPr/>
          </p:nvCxnSpPr>
          <p:spPr bwMode="auto">
            <a:xfrm rot="16200000" flipH="1">
              <a:off x="5602617" y="2632888"/>
              <a:ext cx="670052" cy="793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028700" y="3368675"/>
            <a:ext cx="6276975" cy="1322388"/>
            <a:chOff x="1028701" y="3368831"/>
            <a:chExt cx="6276975" cy="1322231"/>
          </a:xfrm>
        </p:grpSpPr>
        <p:sp>
          <p:nvSpPr>
            <p:cNvPr id="46" name="TextBox 45"/>
            <p:cNvSpPr txBox="1"/>
            <p:nvPr/>
          </p:nvSpPr>
          <p:spPr bwMode="auto">
            <a:xfrm>
              <a:off x="1028701" y="3924301"/>
              <a:ext cx="2705100" cy="742949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/>
            <a:lstStyle/>
            <a:p>
              <a:pPr algn="l">
                <a:defRPr/>
              </a:pPr>
              <a:r>
                <a:rPr lang="en-US" dirty="0"/>
                <a:t>the, 1</a:t>
              </a:r>
              <a:br>
                <a:rPr lang="en-US" dirty="0"/>
              </a:br>
              <a:r>
                <a:rPr lang="en-US" dirty="0"/>
                <a:t>cloud, 1</a:t>
              </a:r>
              <a:br>
                <a:rPr lang="en-US" dirty="0"/>
              </a:b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is, 3</a:t>
              </a:r>
              <a:br>
                <a:rPr lang="en-US" dirty="0"/>
              </a:br>
              <a:r>
                <a:rPr lang="en-US" dirty="0"/>
                <a:t>but, 2</a:t>
              </a: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4600576" y="3900489"/>
              <a:ext cx="2705100" cy="790573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/>
            <a:lstStyle/>
            <a:p>
              <a:pPr algn="l">
                <a:defRPr/>
              </a:pPr>
              <a:r>
                <a:rPr lang="en-US" dirty="0"/>
                <a:t>water, 2</a:t>
              </a:r>
              <a:br>
                <a:rPr lang="en-US" dirty="0"/>
              </a:br>
              <a:r>
                <a:rPr lang="en-US" dirty="0"/>
                <a:t>vapor, 2</a:t>
              </a:r>
              <a:br>
                <a:rPr lang="en-US" dirty="0"/>
              </a:b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it, 1</a:t>
              </a:r>
              <a:br>
                <a:rPr lang="en-US" dirty="0"/>
              </a:br>
              <a:r>
                <a:rPr lang="en-US" dirty="0"/>
                <a:t>useful, 1</a:t>
              </a:r>
            </a:p>
          </p:txBody>
        </p:sp>
        <p:cxnSp>
          <p:nvCxnSpPr>
            <p:cNvPr id="51" name="Straight Arrow Connector 50"/>
            <p:cNvCxnSpPr>
              <a:stCxn id="38" idx="2"/>
              <a:endCxn id="46" idx="0"/>
            </p:cNvCxnSpPr>
            <p:nvPr/>
          </p:nvCxnSpPr>
          <p:spPr bwMode="auto">
            <a:xfrm rot="16200000" flipH="1">
              <a:off x="2101884" y="3645023"/>
              <a:ext cx="555559" cy="31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9" idx="2"/>
              <a:endCxn id="47" idx="0"/>
            </p:cNvCxnSpPr>
            <p:nvPr/>
          </p:nvCxnSpPr>
          <p:spPr bwMode="auto">
            <a:xfrm rot="16200000" flipH="1">
              <a:off x="5681695" y="3629150"/>
              <a:ext cx="531750" cy="1111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1876425" y="4667250"/>
            <a:ext cx="6372225" cy="1435100"/>
            <a:chOff x="1875824" y="4667249"/>
            <a:chExt cx="6372825" cy="1435056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4629150" y="5095876"/>
              <a:ext cx="3619499" cy="1006429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3">
              <a:spAutoFit/>
            </a:bodyPr>
            <a:lstStyle/>
            <a:p>
              <a:pPr algn="l">
                <a:defRPr/>
              </a:pPr>
              <a:r>
                <a:rPr lang="en-US" dirty="0"/>
                <a:t>the, 1</a:t>
              </a:r>
              <a:br>
                <a:rPr lang="en-US" dirty="0"/>
              </a:br>
              <a:r>
                <a:rPr lang="en-US" dirty="0"/>
                <a:t>cloud, 1</a:t>
              </a:r>
              <a:br>
                <a:rPr lang="en-US" dirty="0"/>
              </a:br>
              <a:r>
                <a:rPr lang="en-US" dirty="0"/>
                <a:t>water, 2</a:t>
              </a:r>
              <a:br>
                <a:rPr lang="en-US" dirty="0"/>
              </a:br>
              <a:r>
                <a:rPr lang="en-US" dirty="0"/>
                <a:t>is, 3</a:t>
              </a:r>
              <a:br>
                <a:rPr lang="en-US" dirty="0"/>
              </a:br>
              <a:r>
                <a:rPr lang="en-US" dirty="0"/>
                <a:t>but, 2</a:t>
              </a:r>
              <a:br>
                <a:rPr lang="en-US" dirty="0"/>
              </a:br>
              <a:r>
                <a:rPr lang="en-US" dirty="0"/>
                <a:t>vapor, 2</a:t>
              </a:r>
              <a:br>
                <a:rPr lang="en-US" dirty="0"/>
              </a:br>
              <a:r>
                <a:rPr lang="en-US" dirty="0"/>
                <a:t>it, 1</a:t>
              </a:r>
              <a:br>
                <a:rPr lang="en-US" dirty="0"/>
              </a:br>
              <a:r>
                <a:rPr lang="en-US" dirty="0"/>
                <a:t>useful, 1</a:t>
              </a:r>
            </a:p>
          </p:txBody>
        </p:sp>
        <p:sp>
          <p:nvSpPr>
            <p:cNvPr id="59" name="TextBox 5"/>
            <p:cNvSpPr txBox="1">
              <a:spLocks noChangeArrowheads="1"/>
            </p:cNvSpPr>
            <p:nvPr/>
          </p:nvSpPr>
          <p:spPr bwMode="auto">
            <a:xfrm>
              <a:off x="1875824" y="5248256"/>
              <a:ext cx="1882952" cy="7016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Consolidate </a:t>
              </a:r>
              <a:br>
                <a:rPr lang="en-US" dirty="0"/>
              </a:br>
              <a:r>
                <a:rPr lang="en-US" dirty="0"/>
                <a:t>and Write</a:t>
              </a:r>
            </a:p>
          </p:txBody>
        </p:sp>
        <p:cxnSp>
          <p:nvCxnSpPr>
            <p:cNvPr id="61" name="Elbow Connector 60"/>
            <p:cNvCxnSpPr>
              <a:stCxn id="46" idx="2"/>
              <a:endCxn id="59" idx="0"/>
            </p:cNvCxnSpPr>
            <p:nvPr/>
          </p:nvCxnSpPr>
          <p:spPr bwMode="auto">
            <a:xfrm rot="16200000" flipH="1">
              <a:off x="2308495" y="4739451"/>
              <a:ext cx="581007" cy="436604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stCxn id="47" idx="2"/>
              <a:endCxn id="59" idx="0"/>
            </p:cNvCxnSpPr>
            <p:nvPr/>
          </p:nvCxnSpPr>
          <p:spPr bwMode="auto">
            <a:xfrm rot="5400000">
              <a:off x="4106507" y="3401855"/>
              <a:ext cx="557195" cy="3135607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9" idx="3"/>
              <a:endCxn id="58" idx="1"/>
            </p:cNvCxnSpPr>
            <p:nvPr/>
          </p:nvCxnSpPr>
          <p:spPr bwMode="auto">
            <a:xfrm flipV="1">
              <a:off x="3758776" y="5599083"/>
              <a:ext cx="870032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335088"/>
            <a:ext cx="8128000" cy="4702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Business Context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An overview of Hadoop and/or </a:t>
            </a:r>
            <a:r>
              <a:rPr lang="en-US" sz="2400" dirty="0" err="1" smtClean="0"/>
              <a:t>MapReduce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Choices, choices, choices…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Q&amp;A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…In the eye of the Beholder</a:t>
            </a:r>
            <a:br>
              <a:rPr lang="en-US" dirty="0" smtClean="0"/>
            </a:b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524000"/>
            <a:ext cx="8128000" cy="4513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There is a lot of confusion about what Hadoop is or does in detail so, when Hadoop comes up there is a mismatch between the perceived capabilities and the real capabilities: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Hadoop is talked about as a simple solution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Hadoop is talked about as being low cost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 data warehouse has a lot of data so Hadoop should work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Massively parallel capabilities will solve my performance problems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Everyone uses Hadoop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and Realities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438275"/>
            <a:ext cx="8128000" cy="4513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Hadoop is talked about as a simple solution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But you need expert programmers to make anything work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It is Do It Yourself parallel computing (no optimizer, no stats, no smarts)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Only works in a development environment with few developers and a small set of known problems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Hadoop is talked about as being low cost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Yes, it is open source with all its pros and cons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And don’t forget the cost of a savvy developer or six…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 data warehouse has a lot of data so Hadoop should work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Maybe, but probably not. Hadoop does not deal well with continues updates, ad-hoc queries, many concurrent users or BI Tools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Only </a:t>
            </a:r>
            <a:r>
              <a:rPr lang="en-US" sz="1800" dirty="0" smtClean="0"/>
              <a:t>programmers can get real value out of Hadoop, not your average business analyst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and Realities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438275"/>
            <a:ext cx="8128000" cy="4513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Massively Parallel Processing will solve my performance problems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Well… maybe or maybe not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The appeal of Hadoop is the ease of </a:t>
            </a:r>
            <a:r>
              <a:rPr lang="en-US" sz="1800" smtClean="0">
                <a:solidFill>
                  <a:srgbClr val="FF0000"/>
                </a:solidFill>
              </a:rPr>
              <a:t>scaling</a:t>
            </a:r>
            <a:r>
              <a:rPr lang="en-US" sz="1800" smtClean="0"/>
              <a:t> to thousands of node not raw performance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In fact benchmarks have shown a relational DB to be faster than Hadoop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Not all problems benefit from the capabilities of the Hadoop system; Hadoop does solve some problems for some companies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Everyone uses Hadoop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Well, mostly the internet focused business, and maybe a few hundred all in all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And yes, they use it for specific static workloads like reverse indexing (internet search engines) and pre-processing of data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And do you have the programmers in-house that they have?</a:t>
            </a:r>
          </a:p>
          <a:p>
            <a:pPr lvl="1"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and Realities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438275"/>
            <a:ext cx="8128000" cy="4513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But…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If you have the programmers / knowledge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you have the large cluster (or can live with a cloud solution)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You can create a very beneficial solution to a Big Data problem as part of your infrastructure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and/or Hadoop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438275"/>
            <a:ext cx="8128000" cy="4513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Run </a:t>
            </a:r>
            <a:r>
              <a:rPr lang="en-US" dirty="0" err="1" smtClean="0"/>
              <a:t>MapReduce</a:t>
            </a:r>
            <a:r>
              <a:rPr lang="en-US" dirty="0" smtClean="0"/>
              <a:t> within an Oracle Database is very easy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Using Hadoop and then feeding the data to Oracle for further analysis is more common and quite easy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Integrating (e.g. a single driving site) leveraging both frameworks is doable but more involved…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Oracle instead of Hadoop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Running </a:t>
            </a:r>
            <a:r>
              <a:rPr lang="en-US" sz="2400" dirty="0" err="1" smtClean="0">
                <a:solidFill>
                  <a:srgbClr val="FF0000"/>
                </a:solidFill>
              </a:rPr>
              <a:t>MapReduce</a:t>
            </a:r>
            <a:r>
              <a:rPr lang="en-US" sz="2400" dirty="0" smtClean="0">
                <a:solidFill>
                  <a:srgbClr val="FF0000"/>
                </a:solidFill>
              </a:rPr>
              <a:t> within the Database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38175" y="1581150"/>
            <a:ext cx="6400800" cy="41243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2043" name="TextBox 84"/>
          <p:cNvSpPr txBox="1">
            <a:spLocks noChangeArrowheads="1"/>
          </p:cNvSpPr>
          <p:nvPr/>
        </p:nvSpPr>
        <p:spPr bwMode="auto">
          <a:xfrm>
            <a:off x="1023938" y="1581150"/>
            <a:ext cx="18716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 dirty="0"/>
              <a:t>Oracle Database 11g</a:t>
            </a:r>
          </a:p>
        </p:txBody>
      </p:sp>
      <p:sp>
        <p:nvSpPr>
          <p:cNvPr id="86" name="Oval 85"/>
          <p:cNvSpPr/>
          <p:nvPr/>
        </p:nvSpPr>
        <p:spPr bwMode="auto">
          <a:xfrm>
            <a:off x="3338512" y="2809875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3338512" y="3259931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3338512" y="3779043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3338512" y="4229100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2062" name="TextBox 92"/>
          <p:cNvSpPr txBox="1">
            <a:spLocks noChangeArrowheads="1"/>
          </p:cNvSpPr>
          <p:nvPr/>
        </p:nvSpPr>
        <p:spPr bwMode="auto">
          <a:xfrm>
            <a:off x="3090863" y="4657725"/>
            <a:ext cx="8016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0"/>
              <a:t>Reduce</a:t>
            </a:r>
          </a:p>
        </p:txBody>
      </p:sp>
      <p:sp>
        <p:nvSpPr>
          <p:cNvPr id="94" name="Right Arrow 93"/>
          <p:cNvSpPr/>
          <p:nvPr/>
        </p:nvSpPr>
        <p:spPr bwMode="auto">
          <a:xfrm>
            <a:off x="2762249" y="2944585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5" name="Right Arrow 94"/>
          <p:cNvSpPr/>
          <p:nvPr/>
        </p:nvSpPr>
        <p:spPr bwMode="auto">
          <a:xfrm>
            <a:off x="2762249" y="3252106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6" name="Right Arrow 95"/>
          <p:cNvSpPr/>
          <p:nvPr/>
        </p:nvSpPr>
        <p:spPr bwMode="auto">
          <a:xfrm>
            <a:off x="2762249" y="3531052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7" name="Right Arrow 96"/>
          <p:cNvSpPr/>
          <p:nvPr/>
        </p:nvSpPr>
        <p:spPr bwMode="auto">
          <a:xfrm>
            <a:off x="2762249" y="3809998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8" name="Right Arrow 97"/>
          <p:cNvSpPr/>
          <p:nvPr/>
        </p:nvSpPr>
        <p:spPr bwMode="auto">
          <a:xfrm>
            <a:off x="2762249" y="4088944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304925" y="2495550"/>
            <a:ext cx="409575" cy="22288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sz="11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2101" name="TextBox 59"/>
          <p:cNvSpPr txBox="1">
            <a:spLocks noChangeArrowheads="1"/>
          </p:cNvSpPr>
          <p:nvPr/>
        </p:nvSpPr>
        <p:spPr bwMode="auto">
          <a:xfrm>
            <a:off x="1224337" y="2190750"/>
            <a:ext cx="61202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 smtClean="0"/>
              <a:t>Table</a:t>
            </a:r>
            <a:endParaRPr lang="en-US" sz="1400" b="0" dirty="0"/>
          </a:p>
        </p:txBody>
      </p:sp>
      <p:sp>
        <p:nvSpPr>
          <p:cNvPr id="61" name="Right Arrow 60"/>
          <p:cNvSpPr/>
          <p:nvPr/>
        </p:nvSpPr>
        <p:spPr bwMode="auto">
          <a:xfrm>
            <a:off x="1762124" y="2820760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2" name="Right Arrow 61"/>
          <p:cNvSpPr/>
          <p:nvPr/>
        </p:nvSpPr>
        <p:spPr bwMode="auto">
          <a:xfrm>
            <a:off x="1762124" y="3099706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3" name="Right Arrow 62"/>
          <p:cNvSpPr/>
          <p:nvPr/>
        </p:nvSpPr>
        <p:spPr bwMode="auto">
          <a:xfrm>
            <a:off x="1762124" y="3378652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4" name="Right Arrow 63"/>
          <p:cNvSpPr/>
          <p:nvPr/>
        </p:nvSpPr>
        <p:spPr bwMode="auto">
          <a:xfrm>
            <a:off x="1762124" y="3657598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5" name="Right Arrow 64"/>
          <p:cNvSpPr/>
          <p:nvPr/>
        </p:nvSpPr>
        <p:spPr bwMode="auto">
          <a:xfrm>
            <a:off x="1762124" y="3936544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6" name="Right Arrow 65"/>
          <p:cNvSpPr/>
          <p:nvPr/>
        </p:nvSpPr>
        <p:spPr bwMode="auto">
          <a:xfrm>
            <a:off x="1762124" y="4215490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1762124" y="2541814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8" name="Right Arrow 67"/>
          <p:cNvSpPr/>
          <p:nvPr/>
        </p:nvSpPr>
        <p:spPr bwMode="auto">
          <a:xfrm>
            <a:off x="1762124" y="4494439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2319337" y="2552700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2319337" y="3002756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319337" y="3902868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2319337" y="4352925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4" name="TextBox 105"/>
          <p:cNvSpPr txBox="1">
            <a:spLocks noChangeArrowheads="1"/>
          </p:cNvSpPr>
          <p:nvPr/>
        </p:nvSpPr>
        <p:spPr bwMode="auto">
          <a:xfrm>
            <a:off x="2224088" y="4781550"/>
            <a:ext cx="531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0"/>
              <a:t>Map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2447926" y="3514726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2447926" y="3609976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2447926" y="3705226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4" name="Right Arrow 83"/>
          <p:cNvSpPr/>
          <p:nvPr/>
        </p:nvSpPr>
        <p:spPr bwMode="auto">
          <a:xfrm>
            <a:off x="3752849" y="2839810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5" name="Right Arrow 84"/>
          <p:cNvSpPr/>
          <p:nvPr/>
        </p:nvSpPr>
        <p:spPr bwMode="auto">
          <a:xfrm>
            <a:off x="3752849" y="3118756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8" name="Right Arrow 87"/>
          <p:cNvSpPr/>
          <p:nvPr/>
        </p:nvSpPr>
        <p:spPr bwMode="auto">
          <a:xfrm>
            <a:off x="3752849" y="3397702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3" name="Right Arrow 92"/>
          <p:cNvSpPr/>
          <p:nvPr/>
        </p:nvSpPr>
        <p:spPr bwMode="auto">
          <a:xfrm>
            <a:off x="3752849" y="3676648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9" name="Right Arrow 98"/>
          <p:cNvSpPr/>
          <p:nvPr/>
        </p:nvSpPr>
        <p:spPr bwMode="auto">
          <a:xfrm>
            <a:off x="3752849" y="3955594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0" name="Right Arrow 99"/>
          <p:cNvSpPr/>
          <p:nvPr/>
        </p:nvSpPr>
        <p:spPr bwMode="auto">
          <a:xfrm>
            <a:off x="3752849" y="4234540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1" name="Right Arrow 100"/>
          <p:cNvSpPr/>
          <p:nvPr/>
        </p:nvSpPr>
        <p:spPr bwMode="auto">
          <a:xfrm>
            <a:off x="3752849" y="2560864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6" name="Right Arrow 105"/>
          <p:cNvSpPr/>
          <p:nvPr/>
        </p:nvSpPr>
        <p:spPr bwMode="auto">
          <a:xfrm>
            <a:off x="3752849" y="4513489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4310062" y="2571750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4310062" y="3021806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4310062" y="3921918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4310062" y="4371975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6" name="TextBox 105"/>
          <p:cNvSpPr txBox="1">
            <a:spLocks noChangeArrowheads="1"/>
          </p:cNvSpPr>
          <p:nvPr/>
        </p:nvSpPr>
        <p:spPr bwMode="auto">
          <a:xfrm>
            <a:off x="4214813" y="4800600"/>
            <a:ext cx="531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0"/>
              <a:t>Map</a:t>
            </a:r>
          </a:p>
        </p:txBody>
      </p:sp>
      <p:sp>
        <p:nvSpPr>
          <p:cNvPr id="117" name="Oval 116"/>
          <p:cNvSpPr/>
          <p:nvPr/>
        </p:nvSpPr>
        <p:spPr bwMode="auto">
          <a:xfrm>
            <a:off x="4438651" y="3533776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4438651" y="3629026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4438651" y="3724276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5281612" y="2771775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5281612" y="3221831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5281612" y="3693318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4" name="TextBox 92"/>
          <p:cNvSpPr txBox="1">
            <a:spLocks noChangeArrowheads="1"/>
          </p:cNvSpPr>
          <p:nvPr/>
        </p:nvSpPr>
        <p:spPr bwMode="auto">
          <a:xfrm>
            <a:off x="5024438" y="4133850"/>
            <a:ext cx="8016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0" dirty="0"/>
              <a:t>Reduce</a:t>
            </a:r>
          </a:p>
        </p:txBody>
      </p:sp>
      <p:sp>
        <p:nvSpPr>
          <p:cNvPr id="125" name="Right Arrow 124"/>
          <p:cNvSpPr/>
          <p:nvPr/>
        </p:nvSpPr>
        <p:spPr bwMode="auto">
          <a:xfrm>
            <a:off x="4705349" y="3011260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6" name="Right Arrow 125"/>
          <p:cNvSpPr/>
          <p:nvPr/>
        </p:nvSpPr>
        <p:spPr bwMode="auto">
          <a:xfrm>
            <a:off x="4705349" y="3318781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7" name="Right Arrow 126"/>
          <p:cNvSpPr/>
          <p:nvPr/>
        </p:nvSpPr>
        <p:spPr bwMode="auto">
          <a:xfrm>
            <a:off x="4705349" y="3597727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181725" y="2514600"/>
            <a:ext cx="409575" cy="22288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sz="11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1" name="Right Arrow 130"/>
          <p:cNvSpPr/>
          <p:nvPr/>
        </p:nvSpPr>
        <p:spPr bwMode="auto">
          <a:xfrm>
            <a:off x="5648324" y="3013981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2" name="Right Arrow 131"/>
          <p:cNvSpPr/>
          <p:nvPr/>
        </p:nvSpPr>
        <p:spPr bwMode="auto">
          <a:xfrm>
            <a:off x="5648324" y="3292927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3" name="Right Arrow 132"/>
          <p:cNvSpPr/>
          <p:nvPr/>
        </p:nvSpPr>
        <p:spPr bwMode="auto">
          <a:xfrm>
            <a:off x="5648324" y="3571873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4" name="TextBox 59"/>
          <p:cNvSpPr txBox="1">
            <a:spLocks noChangeArrowheads="1"/>
          </p:cNvSpPr>
          <p:nvPr/>
        </p:nvSpPr>
        <p:spPr bwMode="auto">
          <a:xfrm>
            <a:off x="6053512" y="2228850"/>
            <a:ext cx="61202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 smtClean="0"/>
              <a:t>Table</a:t>
            </a:r>
            <a:endParaRPr lang="en-US" sz="1400" b="0" dirty="0"/>
          </a:p>
        </p:txBody>
      </p:sp>
      <p:sp>
        <p:nvSpPr>
          <p:cNvPr id="135" name="Right Brace 134"/>
          <p:cNvSpPr/>
          <p:nvPr/>
        </p:nvSpPr>
        <p:spPr bwMode="auto">
          <a:xfrm rot="5400000">
            <a:off x="3795713" y="3362329"/>
            <a:ext cx="347662" cy="3586162"/>
          </a:xfrm>
          <a:prstGeom prst="rightBrace">
            <a:avLst>
              <a:gd name="adj1" fmla="val 0"/>
              <a:gd name="adj2" fmla="val 50000"/>
            </a:avLst>
          </a:prstGeom>
          <a:ln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92"/>
          <p:cNvSpPr txBox="1">
            <a:spLocks noChangeArrowheads="1"/>
          </p:cNvSpPr>
          <p:nvPr/>
        </p:nvSpPr>
        <p:spPr bwMode="auto">
          <a:xfrm>
            <a:off x="3567113" y="5343525"/>
            <a:ext cx="792205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0" dirty="0" smtClean="0"/>
              <a:t>Code…</a:t>
            </a:r>
            <a:endParaRPr lang="en-US" sz="1400" b="0" dirty="0"/>
          </a:p>
        </p:txBody>
      </p:sp>
      <p:pic>
        <p:nvPicPr>
          <p:cNvPr id="137" name="Picture 136" descr="square_h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6" y="2657474"/>
            <a:ext cx="1349652" cy="1433153"/>
          </a:xfrm>
          <a:prstGeom prst="rect">
            <a:avLst/>
          </a:prstGeom>
        </p:spPr>
      </p:pic>
      <p:sp>
        <p:nvSpPr>
          <p:cNvPr id="138" name="Rectangle 137"/>
          <p:cNvSpPr/>
          <p:nvPr/>
        </p:nvSpPr>
        <p:spPr bwMode="auto">
          <a:xfrm>
            <a:off x="8305800" y="2495550"/>
            <a:ext cx="819150" cy="8096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9" name="Right Arrow 138"/>
          <p:cNvSpPr/>
          <p:nvPr/>
        </p:nvSpPr>
        <p:spPr bwMode="auto">
          <a:xfrm rot="10800000">
            <a:off x="6781800" y="3238500"/>
            <a:ext cx="978408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>
            <a:stCxn id="8" idx="3"/>
          </p:cNvCxnSpPr>
          <p:nvPr/>
        </p:nvCxnSpPr>
        <p:spPr bwMode="auto">
          <a:xfrm>
            <a:off x="2171700" y="2500313"/>
            <a:ext cx="1252538" cy="7318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1" idx="3"/>
          </p:cNvCxnSpPr>
          <p:nvPr/>
        </p:nvCxnSpPr>
        <p:spPr bwMode="auto">
          <a:xfrm flipV="1">
            <a:off x="2171700" y="3562350"/>
            <a:ext cx="1104900" cy="4000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9" idx="3"/>
          </p:cNvCxnSpPr>
          <p:nvPr/>
        </p:nvCxnSpPr>
        <p:spPr bwMode="auto">
          <a:xfrm flipV="1">
            <a:off x="2171700" y="3892550"/>
            <a:ext cx="1252538" cy="8461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3"/>
            <a:endCxn id="31" idx="4"/>
          </p:cNvCxnSpPr>
          <p:nvPr/>
        </p:nvCxnSpPr>
        <p:spPr bwMode="auto">
          <a:xfrm flipV="1">
            <a:off x="2171700" y="4029075"/>
            <a:ext cx="1609725" cy="1485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3"/>
          </p:cNvCxnSpPr>
          <p:nvPr/>
        </p:nvCxnSpPr>
        <p:spPr bwMode="auto">
          <a:xfrm>
            <a:off x="2171700" y="1724025"/>
            <a:ext cx="1609725" cy="1371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9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Oracle instead of Hadoop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Running </a:t>
            </a:r>
            <a:r>
              <a:rPr lang="en-US" sz="2400" dirty="0" err="1" smtClean="0">
                <a:solidFill>
                  <a:srgbClr val="FF0000"/>
                </a:solidFill>
              </a:rPr>
              <a:t>MapReduce</a:t>
            </a:r>
            <a:r>
              <a:rPr lang="en-US" sz="2400" dirty="0" smtClean="0">
                <a:solidFill>
                  <a:srgbClr val="FF0000"/>
                </a:solidFill>
              </a:rPr>
              <a:t> within the Database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943350" y="1619250"/>
            <a:ext cx="3676650" cy="38766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9125" y="1428750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9125" y="2205038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9125" y="4443413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9125" y="5219700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19125" y="3667125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00990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371600" y="314325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71600" y="327660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371600" y="340995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2010" name="TextBox 16"/>
          <p:cNvSpPr txBox="1">
            <a:spLocks noChangeArrowheads="1"/>
          </p:cNvSpPr>
          <p:nvPr/>
        </p:nvSpPr>
        <p:spPr bwMode="auto">
          <a:xfrm>
            <a:off x="1493838" y="1409700"/>
            <a:ext cx="7413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42011" name="TextBox 17"/>
          <p:cNvSpPr txBox="1">
            <a:spLocks noChangeArrowheads="1"/>
          </p:cNvSpPr>
          <p:nvPr/>
        </p:nvSpPr>
        <p:spPr bwMode="auto">
          <a:xfrm>
            <a:off x="1493838" y="2181225"/>
            <a:ext cx="7413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42012" name="TextBox 18"/>
          <p:cNvSpPr txBox="1">
            <a:spLocks noChangeArrowheads="1"/>
          </p:cNvSpPr>
          <p:nvPr/>
        </p:nvSpPr>
        <p:spPr bwMode="auto">
          <a:xfrm>
            <a:off x="1474788" y="3629025"/>
            <a:ext cx="7413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42013" name="TextBox 19"/>
          <p:cNvSpPr txBox="1">
            <a:spLocks noChangeArrowheads="1"/>
          </p:cNvSpPr>
          <p:nvPr/>
        </p:nvSpPr>
        <p:spPr bwMode="auto">
          <a:xfrm>
            <a:off x="1474788" y="4410075"/>
            <a:ext cx="7413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42014" name="TextBox 20"/>
          <p:cNvSpPr txBox="1">
            <a:spLocks noChangeArrowheads="1"/>
          </p:cNvSpPr>
          <p:nvPr/>
        </p:nvSpPr>
        <p:spPr bwMode="auto">
          <a:xfrm>
            <a:off x="1493838" y="5181600"/>
            <a:ext cx="7413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42015" name="TextBox 21"/>
          <p:cNvSpPr txBox="1">
            <a:spLocks noChangeArrowheads="1"/>
          </p:cNvSpPr>
          <p:nvPr/>
        </p:nvSpPr>
        <p:spPr bwMode="auto">
          <a:xfrm>
            <a:off x="569913" y="1743075"/>
            <a:ext cx="13985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Datafile_part_1</a:t>
            </a:r>
          </a:p>
        </p:txBody>
      </p:sp>
      <p:sp>
        <p:nvSpPr>
          <p:cNvPr id="42016" name="TextBox 26"/>
          <p:cNvSpPr txBox="1">
            <a:spLocks noChangeArrowheads="1"/>
          </p:cNvSpPr>
          <p:nvPr/>
        </p:nvSpPr>
        <p:spPr bwMode="auto">
          <a:xfrm>
            <a:off x="579438" y="2524125"/>
            <a:ext cx="13985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Datafile_part_2</a:t>
            </a:r>
          </a:p>
        </p:txBody>
      </p:sp>
      <p:sp>
        <p:nvSpPr>
          <p:cNvPr id="42017" name="TextBox 27"/>
          <p:cNvSpPr txBox="1">
            <a:spLocks noChangeArrowheads="1"/>
          </p:cNvSpPr>
          <p:nvPr/>
        </p:nvSpPr>
        <p:spPr bwMode="auto">
          <a:xfrm>
            <a:off x="573088" y="3971925"/>
            <a:ext cx="14493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Datafile_part_m</a:t>
            </a:r>
          </a:p>
        </p:txBody>
      </p:sp>
      <p:sp>
        <p:nvSpPr>
          <p:cNvPr id="42018" name="TextBox 28"/>
          <p:cNvSpPr txBox="1">
            <a:spLocks noChangeArrowheads="1"/>
          </p:cNvSpPr>
          <p:nvPr/>
        </p:nvSpPr>
        <p:spPr bwMode="auto">
          <a:xfrm>
            <a:off x="598488" y="4752975"/>
            <a:ext cx="1397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Datafile_part_n</a:t>
            </a:r>
          </a:p>
        </p:txBody>
      </p:sp>
      <p:sp>
        <p:nvSpPr>
          <p:cNvPr id="42019" name="TextBox 29"/>
          <p:cNvSpPr txBox="1">
            <a:spLocks noChangeArrowheads="1"/>
          </p:cNvSpPr>
          <p:nvPr/>
        </p:nvSpPr>
        <p:spPr bwMode="auto">
          <a:xfrm>
            <a:off x="603250" y="5534025"/>
            <a:ext cx="1389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Datafile_part_x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3276600" y="3095625"/>
            <a:ext cx="1009650" cy="9334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2075" tIns="182880" rIns="92075" bIns="46038"/>
          <a:lstStyle/>
          <a:p>
            <a:pPr marL="119063" indent="-119063">
              <a:defRPr/>
            </a:pPr>
            <a:r>
              <a:rPr lang="en-US" sz="1800" b="0" dirty="0">
                <a:solidFill>
                  <a:srgbClr val="F8F8F8"/>
                </a:solidFill>
              </a:rPr>
              <a:t>Fuse</a:t>
            </a:r>
          </a:p>
        </p:txBody>
      </p:sp>
      <p:sp>
        <p:nvSpPr>
          <p:cNvPr id="78" name="Right Arrow 77"/>
          <p:cNvSpPr/>
          <p:nvPr/>
        </p:nvSpPr>
        <p:spPr bwMode="auto">
          <a:xfrm>
            <a:off x="4781549" y="2887435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9" name="Right Arrow 78"/>
          <p:cNvSpPr/>
          <p:nvPr/>
        </p:nvSpPr>
        <p:spPr bwMode="auto">
          <a:xfrm>
            <a:off x="4781549" y="3166381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0" name="Right Arrow 79"/>
          <p:cNvSpPr/>
          <p:nvPr/>
        </p:nvSpPr>
        <p:spPr bwMode="auto">
          <a:xfrm>
            <a:off x="4781549" y="3445327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4781549" y="3724273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2" name="Right Arrow 81"/>
          <p:cNvSpPr/>
          <p:nvPr/>
        </p:nvSpPr>
        <p:spPr bwMode="auto">
          <a:xfrm>
            <a:off x="4781549" y="4003219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3" name="Right Arrow 82"/>
          <p:cNvSpPr/>
          <p:nvPr/>
        </p:nvSpPr>
        <p:spPr bwMode="auto">
          <a:xfrm>
            <a:off x="4781549" y="4282165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2043" name="TextBox 84"/>
          <p:cNvSpPr txBox="1">
            <a:spLocks noChangeArrowheads="1"/>
          </p:cNvSpPr>
          <p:nvPr/>
        </p:nvSpPr>
        <p:spPr bwMode="auto">
          <a:xfrm>
            <a:off x="4233863" y="1600200"/>
            <a:ext cx="18716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/>
              <a:t>Oracle Database 11g</a:t>
            </a:r>
          </a:p>
        </p:txBody>
      </p:sp>
      <p:sp>
        <p:nvSpPr>
          <p:cNvPr id="86" name="Oval 85"/>
          <p:cNvSpPr/>
          <p:nvPr/>
        </p:nvSpPr>
        <p:spPr bwMode="auto">
          <a:xfrm>
            <a:off x="6357937" y="2876550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6357937" y="3326606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6357937" y="3845718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6357937" y="4295775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1" name="Right Arrow 90"/>
          <p:cNvSpPr/>
          <p:nvPr/>
        </p:nvSpPr>
        <p:spPr bwMode="auto">
          <a:xfrm>
            <a:off x="4781549" y="2608489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2" name="Right Arrow 91"/>
          <p:cNvSpPr/>
          <p:nvPr/>
        </p:nvSpPr>
        <p:spPr bwMode="auto">
          <a:xfrm>
            <a:off x="4781549" y="4561114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2062" name="TextBox 92"/>
          <p:cNvSpPr txBox="1">
            <a:spLocks noChangeArrowheads="1"/>
          </p:cNvSpPr>
          <p:nvPr/>
        </p:nvSpPr>
        <p:spPr bwMode="auto">
          <a:xfrm>
            <a:off x="6110288" y="4724400"/>
            <a:ext cx="8016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0"/>
              <a:t>Reduce</a:t>
            </a:r>
          </a:p>
        </p:txBody>
      </p:sp>
      <p:sp>
        <p:nvSpPr>
          <p:cNvPr id="94" name="Right Arrow 93"/>
          <p:cNvSpPr/>
          <p:nvPr/>
        </p:nvSpPr>
        <p:spPr bwMode="auto">
          <a:xfrm>
            <a:off x="5781674" y="3011260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5" name="Right Arrow 94"/>
          <p:cNvSpPr/>
          <p:nvPr/>
        </p:nvSpPr>
        <p:spPr bwMode="auto">
          <a:xfrm>
            <a:off x="5781674" y="3318781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6" name="Right Arrow 95"/>
          <p:cNvSpPr/>
          <p:nvPr/>
        </p:nvSpPr>
        <p:spPr bwMode="auto">
          <a:xfrm>
            <a:off x="5781674" y="3597727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7" name="Right Arrow 96"/>
          <p:cNvSpPr/>
          <p:nvPr/>
        </p:nvSpPr>
        <p:spPr bwMode="auto">
          <a:xfrm>
            <a:off x="5781674" y="3876673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8" name="Right Arrow 97"/>
          <p:cNvSpPr/>
          <p:nvPr/>
        </p:nvSpPr>
        <p:spPr bwMode="auto">
          <a:xfrm>
            <a:off x="5781674" y="4155619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5338762" y="2619375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5338762" y="3069431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5338762" y="3969543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5338762" y="4419600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2090" name="TextBox 105"/>
          <p:cNvSpPr txBox="1">
            <a:spLocks noChangeArrowheads="1"/>
          </p:cNvSpPr>
          <p:nvPr/>
        </p:nvSpPr>
        <p:spPr bwMode="auto">
          <a:xfrm>
            <a:off x="5243513" y="4848225"/>
            <a:ext cx="531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0"/>
              <a:t>Map</a:t>
            </a:r>
          </a:p>
        </p:txBody>
      </p:sp>
      <p:sp>
        <p:nvSpPr>
          <p:cNvPr id="107" name="Oval 106"/>
          <p:cNvSpPr/>
          <p:nvPr/>
        </p:nvSpPr>
        <p:spPr bwMode="auto">
          <a:xfrm>
            <a:off x="5467351" y="3581401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5467351" y="3676651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5467351" y="3771901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324350" y="2562225"/>
            <a:ext cx="409575" cy="22288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sz="11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2101" name="TextBox 59"/>
          <p:cNvSpPr txBox="1">
            <a:spLocks noChangeArrowheads="1"/>
          </p:cNvSpPr>
          <p:nvPr/>
        </p:nvSpPr>
        <p:spPr bwMode="auto">
          <a:xfrm>
            <a:off x="4129088" y="2095500"/>
            <a:ext cx="8413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External</a:t>
            </a:r>
            <a:br>
              <a:rPr lang="en-US" sz="1400" b="0"/>
            </a:br>
            <a:r>
              <a:rPr lang="en-US" sz="1400" b="0"/>
              <a:t>Table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4405313" y="2647950"/>
            <a:ext cx="238125" cy="20478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905625" y="2552700"/>
            <a:ext cx="409575" cy="22288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sz="11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3" name="TextBox 59"/>
          <p:cNvSpPr txBox="1">
            <a:spLocks noChangeArrowheads="1"/>
          </p:cNvSpPr>
          <p:nvPr/>
        </p:nvSpPr>
        <p:spPr bwMode="auto">
          <a:xfrm>
            <a:off x="6796462" y="2257425"/>
            <a:ext cx="61202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 smtClean="0"/>
              <a:t>Table</a:t>
            </a:r>
            <a:endParaRPr lang="en-US" sz="1400" b="0" dirty="0"/>
          </a:p>
        </p:txBody>
      </p:sp>
      <p:pic>
        <p:nvPicPr>
          <p:cNvPr id="64" name="Picture 63" descr="square_h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951" y="2657474"/>
            <a:ext cx="1349652" cy="1433153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 bwMode="auto">
          <a:xfrm>
            <a:off x="8620125" y="2495550"/>
            <a:ext cx="819150" cy="8096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 rot="10800000">
            <a:off x="7524749" y="3238500"/>
            <a:ext cx="549783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>
            <a:stCxn id="8" idx="3"/>
          </p:cNvCxnSpPr>
          <p:nvPr/>
        </p:nvCxnSpPr>
        <p:spPr bwMode="auto">
          <a:xfrm>
            <a:off x="2062163" y="2538413"/>
            <a:ext cx="1285875" cy="7794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1" idx="3"/>
          </p:cNvCxnSpPr>
          <p:nvPr/>
        </p:nvCxnSpPr>
        <p:spPr bwMode="auto">
          <a:xfrm flipV="1">
            <a:off x="2062163" y="3648075"/>
            <a:ext cx="1138237" cy="3524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9" idx="3"/>
          </p:cNvCxnSpPr>
          <p:nvPr/>
        </p:nvCxnSpPr>
        <p:spPr bwMode="auto">
          <a:xfrm flipV="1">
            <a:off x="2062163" y="3978275"/>
            <a:ext cx="1285875" cy="7985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3"/>
            <a:endCxn id="31" idx="4"/>
          </p:cNvCxnSpPr>
          <p:nvPr/>
        </p:nvCxnSpPr>
        <p:spPr bwMode="auto">
          <a:xfrm flipV="1">
            <a:off x="2062163" y="4114800"/>
            <a:ext cx="1643062" cy="14382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3"/>
          </p:cNvCxnSpPr>
          <p:nvPr/>
        </p:nvCxnSpPr>
        <p:spPr bwMode="auto">
          <a:xfrm>
            <a:off x="2062163" y="1762125"/>
            <a:ext cx="1643062" cy="14192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30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Oracle Next to Hadoop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RDBMS is a Target for Hadoop Processing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48100" y="2009775"/>
            <a:ext cx="3676650" cy="33051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9588" y="1466850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9588" y="2243138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9588" y="4481513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9588" y="5257800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9588" y="3705225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262062" y="304800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262062" y="318135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262062" y="331470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262062" y="344805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3034" name="TextBox 16"/>
          <p:cNvSpPr txBox="1">
            <a:spLocks noChangeArrowheads="1"/>
          </p:cNvSpPr>
          <p:nvPr/>
        </p:nvSpPr>
        <p:spPr bwMode="auto">
          <a:xfrm>
            <a:off x="1384300" y="1447800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43035" name="TextBox 17"/>
          <p:cNvSpPr txBox="1">
            <a:spLocks noChangeArrowheads="1"/>
          </p:cNvSpPr>
          <p:nvPr/>
        </p:nvSpPr>
        <p:spPr bwMode="auto">
          <a:xfrm>
            <a:off x="1384300" y="2228850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43036" name="TextBox 18"/>
          <p:cNvSpPr txBox="1">
            <a:spLocks noChangeArrowheads="1"/>
          </p:cNvSpPr>
          <p:nvPr/>
        </p:nvSpPr>
        <p:spPr bwMode="auto">
          <a:xfrm>
            <a:off x="1365250" y="3676650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43037" name="TextBox 19"/>
          <p:cNvSpPr txBox="1">
            <a:spLocks noChangeArrowheads="1"/>
          </p:cNvSpPr>
          <p:nvPr/>
        </p:nvSpPr>
        <p:spPr bwMode="auto">
          <a:xfrm>
            <a:off x="1365250" y="4457700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43038" name="TextBox 20"/>
          <p:cNvSpPr txBox="1">
            <a:spLocks noChangeArrowheads="1"/>
          </p:cNvSpPr>
          <p:nvPr/>
        </p:nvSpPr>
        <p:spPr bwMode="auto">
          <a:xfrm>
            <a:off x="1384300" y="5229225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43039" name="TextBox 21"/>
          <p:cNvSpPr txBox="1">
            <a:spLocks noChangeArrowheads="1"/>
          </p:cNvSpPr>
          <p:nvPr/>
        </p:nvSpPr>
        <p:spPr bwMode="auto">
          <a:xfrm>
            <a:off x="495300" y="1781175"/>
            <a:ext cx="132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Output_part_1</a:t>
            </a:r>
          </a:p>
        </p:txBody>
      </p:sp>
      <p:sp>
        <p:nvSpPr>
          <p:cNvPr id="43040" name="TextBox 26"/>
          <p:cNvSpPr txBox="1">
            <a:spLocks noChangeArrowheads="1"/>
          </p:cNvSpPr>
          <p:nvPr/>
        </p:nvSpPr>
        <p:spPr bwMode="auto">
          <a:xfrm>
            <a:off x="504825" y="2562225"/>
            <a:ext cx="132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Output_part_2</a:t>
            </a:r>
          </a:p>
        </p:txBody>
      </p:sp>
      <p:sp>
        <p:nvSpPr>
          <p:cNvPr id="43041" name="TextBox 27"/>
          <p:cNvSpPr txBox="1">
            <a:spLocks noChangeArrowheads="1"/>
          </p:cNvSpPr>
          <p:nvPr/>
        </p:nvSpPr>
        <p:spPr bwMode="auto">
          <a:xfrm>
            <a:off x="498475" y="4010025"/>
            <a:ext cx="13779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Output_part_m</a:t>
            </a:r>
          </a:p>
        </p:txBody>
      </p:sp>
      <p:sp>
        <p:nvSpPr>
          <p:cNvPr id="43042" name="TextBox 28"/>
          <p:cNvSpPr txBox="1">
            <a:spLocks noChangeArrowheads="1"/>
          </p:cNvSpPr>
          <p:nvPr/>
        </p:nvSpPr>
        <p:spPr bwMode="auto">
          <a:xfrm>
            <a:off x="523875" y="4791075"/>
            <a:ext cx="132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Output_part_n</a:t>
            </a:r>
          </a:p>
        </p:txBody>
      </p:sp>
      <p:sp>
        <p:nvSpPr>
          <p:cNvPr id="43043" name="TextBox 29"/>
          <p:cNvSpPr txBox="1">
            <a:spLocks noChangeArrowheads="1"/>
          </p:cNvSpPr>
          <p:nvPr/>
        </p:nvSpPr>
        <p:spPr bwMode="auto">
          <a:xfrm>
            <a:off x="528638" y="5572125"/>
            <a:ext cx="1317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Output_part_x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3200400" y="3181350"/>
            <a:ext cx="1009650" cy="9334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2075" tIns="182880" rIns="92075" bIns="46038"/>
          <a:lstStyle/>
          <a:p>
            <a:pPr marL="119063" indent="-119063">
              <a:defRPr/>
            </a:pPr>
            <a:r>
              <a:rPr lang="en-US" sz="1800" b="0" dirty="0">
                <a:solidFill>
                  <a:srgbClr val="F8F8F8"/>
                </a:solidFill>
              </a:rPr>
              <a:t>Fuse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352925" y="2619375"/>
            <a:ext cx="371475" cy="22288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sz="11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3048" name="TextBox 59"/>
          <p:cNvSpPr txBox="1">
            <a:spLocks noChangeArrowheads="1"/>
          </p:cNvSpPr>
          <p:nvPr/>
        </p:nvSpPr>
        <p:spPr bwMode="auto">
          <a:xfrm>
            <a:off x="4129088" y="4848225"/>
            <a:ext cx="8413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External</a:t>
            </a:r>
            <a:br>
              <a:rPr lang="en-US" sz="1400" b="0"/>
            </a:br>
            <a:r>
              <a:rPr lang="en-US" sz="1400" b="0"/>
              <a:t>Table</a:t>
            </a:r>
          </a:p>
        </p:txBody>
      </p:sp>
      <p:sp>
        <p:nvSpPr>
          <p:cNvPr id="78" name="Right Arrow 77"/>
          <p:cNvSpPr/>
          <p:nvPr/>
        </p:nvSpPr>
        <p:spPr bwMode="auto">
          <a:xfrm>
            <a:off x="4791074" y="2973160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9" name="Right Arrow 78"/>
          <p:cNvSpPr/>
          <p:nvPr/>
        </p:nvSpPr>
        <p:spPr bwMode="auto">
          <a:xfrm>
            <a:off x="4791074" y="3252106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0" name="Right Arrow 79"/>
          <p:cNvSpPr/>
          <p:nvPr/>
        </p:nvSpPr>
        <p:spPr bwMode="auto">
          <a:xfrm>
            <a:off x="4791074" y="3531052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4791074" y="3809998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2" name="Right Arrow 81"/>
          <p:cNvSpPr/>
          <p:nvPr/>
        </p:nvSpPr>
        <p:spPr bwMode="auto">
          <a:xfrm>
            <a:off x="4791074" y="4088944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3" name="Right Arrow 82"/>
          <p:cNvSpPr/>
          <p:nvPr/>
        </p:nvSpPr>
        <p:spPr bwMode="auto">
          <a:xfrm>
            <a:off x="4791074" y="4367890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3067" name="TextBox 84"/>
          <p:cNvSpPr txBox="1">
            <a:spLocks noChangeArrowheads="1"/>
          </p:cNvSpPr>
          <p:nvPr/>
        </p:nvSpPr>
        <p:spPr bwMode="auto">
          <a:xfrm>
            <a:off x="4138613" y="2057400"/>
            <a:ext cx="18716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/>
              <a:t>Oracle Database 11g</a:t>
            </a:r>
          </a:p>
        </p:txBody>
      </p:sp>
      <p:sp>
        <p:nvSpPr>
          <p:cNvPr id="91" name="Right Arrow 90"/>
          <p:cNvSpPr/>
          <p:nvPr/>
        </p:nvSpPr>
        <p:spPr bwMode="auto">
          <a:xfrm>
            <a:off x="4791074" y="2694214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2" name="Right Arrow 91"/>
          <p:cNvSpPr/>
          <p:nvPr/>
        </p:nvSpPr>
        <p:spPr bwMode="auto">
          <a:xfrm>
            <a:off x="4791074" y="4646839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433888" y="2733675"/>
            <a:ext cx="238125" cy="20478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5376862" y="3219450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5376862" y="3840956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6062662" y="3511153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472237" y="3511153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6881812" y="3511153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3090" name="TextBox 84"/>
          <p:cNvSpPr txBox="1">
            <a:spLocks noChangeArrowheads="1"/>
          </p:cNvSpPr>
          <p:nvPr/>
        </p:nvSpPr>
        <p:spPr bwMode="auto">
          <a:xfrm>
            <a:off x="5510213" y="2676525"/>
            <a:ext cx="18716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/>
              <a:t>Join, filter, transform</a:t>
            </a:r>
            <a:br>
              <a:rPr lang="en-US" sz="1400" b="0"/>
            </a:br>
            <a:r>
              <a:rPr lang="en-US" sz="1400" b="0"/>
              <a:t>data using Oracle DB</a:t>
            </a:r>
          </a:p>
        </p:txBody>
      </p:sp>
      <p:sp>
        <p:nvSpPr>
          <p:cNvPr id="77" name="Right Arrow 76"/>
          <p:cNvSpPr/>
          <p:nvPr/>
        </p:nvSpPr>
        <p:spPr bwMode="auto">
          <a:xfrm>
            <a:off x="5762625" y="3754664"/>
            <a:ext cx="257176" cy="20138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4" name="Right Arrow 83"/>
          <p:cNvSpPr/>
          <p:nvPr/>
        </p:nvSpPr>
        <p:spPr bwMode="auto">
          <a:xfrm>
            <a:off x="5762625" y="3989614"/>
            <a:ext cx="257176" cy="20138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5" name="Right Arrow 84"/>
          <p:cNvSpPr/>
          <p:nvPr/>
        </p:nvSpPr>
        <p:spPr bwMode="auto">
          <a:xfrm>
            <a:off x="5753100" y="3284764"/>
            <a:ext cx="257176" cy="20138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8" name="Right Arrow 87"/>
          <p:cNvSpPr/>
          <p:nvPr/>
        </p:nvSpPr>
        <p:spPr bwMode="auto">
          <a:xfrm>
            <a:off x="5753100" y="3519714"/>
            <a:ext cx="257176" cy="20138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pic>
        <p:nvPicPr>
          <p:cNvPr id="56" name="Picture 55" descr="square_h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26" y="2867024"/>
            <a:ext cx="1349652" cy="1433153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 bwMode="auto">
          <a:xfrm>
            <a:off x="8382000" y="2705100"/>
            <a:ext cx="819150" cy="8096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0" name="Right Arrow 59"/>
          <p:cNvSpPr/>
          <p:nvPr/>
        </p:nvSpPr>
        <p:spPr bwMode="auto">
          <a:xfrm rot="10800000">
            <a:off x="7239000" y="3448050"/>
            <a:ext cx="597408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848100" y="1304925"/>
            <a:ext cx="3238500" cy="4352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781550" y="2324100"/>
            <a:ext cx="733425" cy="2390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019675" y="2390775"/>
            <a:ext cx="704850" cy="2371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1790700" y="2438400"/>
            <a:ext cx="1255713" cy="8429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1" idx="3"/>
          </p:cNvCxnSpPr>
          <p:nvPr/>
        </p:nvCxnSpPr>
        <p:spPr bwMode="auto">
          <a:xfrm flipV="1">
            <a:off x="1900238" y="3543300"/>
            <a:ext cx="966787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9" idx="3"/>
          </p:cNvCxnSpPr>
          <p:nvPr/>
        </p:nvCxnSpPr>
        <p:spPr bwMode="auto">
          <a:xfrm flipV="1">
            <a:off x="1900238" y="3805238"/>
            <a:ext cx="1146175" cy="8191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3"/>
            <a:endCxn id="31" idx="4"/>
          </p:cNvCxnSpPr>
          <p:nvPr/>
        </p:nvCxnSpPr>
        <p:spPr bwMode="auto">
          <a:xfrm flipV="1">
            <a:off x="1900238" y="3914775"/>
            <a:ext cx="1581150" cy="1485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3"/>
          </p:cNvCxnSpPr>
          <p:nvPr/>
        </p:nvCxnSpPr>
        <p:spPr bwMode="auto">
          <a:xfrm>
            <a:off x="1900238" y="1609725"/>
            <a:ext cx="1581150" cy="15621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Oracle with Hadoop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Integrated Solution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7663" y="1314450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7663" y="2090738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7663" y="4329113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7663" y="5105400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7663" y="3552825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100137" y="289560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100137" y="302895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100137" y="316230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100137" y="329565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5084" name="TextBox 16"/>
          <p:cNvSpPr txBox="1">
            <a:spLocks noChangeArrowheads="1"/>
          </p:cNvSpPr>
          <p:nvPr/>
        </p:nvSpPr>
        <p:spPr bwMode="auto">
          <a:xfrm>
            <a:off x="1222375" y="1295400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45085" name="TextBox 17"/>
          <p:cNvSpPr txBox="1">
            <a:spLocks noChangeArrowheads="1"/>
          </p:cNvSpPr>
          <p:nvPr/>
        </p:nvSpPr>
        <p:spPr bwMode="auto">
          <a:xfrm>
            <a:off x="1222375" y="2076450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45086" name="TextBox 18"/>
          <p:cNvSpPr txBox="1">
            <a:spLocks noChangeArrowheads="1"/>
          </p:cNvSpPr>
          <p:nvPr/>
        </p:nvSpPr>
        <p:spPr bwMode="auto">
          <a:xfrm>
            <a:off x="1203325" y="3524250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45087" name="TextBox 19"/>
          <p:cNvSpPr txBox="1">
            <a:spLocks noChangeArrowheads="1"/>
          </p:cNvSpPr>
          <p:nvPr/>
        </p:nvSpPr>
        <p:spPr bwMode="auto">
          <a:xfrm>
            <a:off x="1203325" y="4305300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45088" name="TextBox 20"/>
          <p:cNvSpPr txBox="1">
            <a:spLocks noChangeArrowheads="1"/>
          </p:cNvSpPr>
          <p:nvPr/>
        </p:nvSpPr>
        <p:spPr bwMode="auto">
          <a:xfrm>
            <a:off x="581025" y="5095875"/>
            <a:ext cx="11858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Namenode</a:t>
            </a:r>
          </a:p>
        </p:txBody>
      </p:sp>
      <p:sp>
        <p:nvSpPr>
          <p:cNvPr id="45089" name="TextBox 21"/>
          <p:cNvSpPr txBox="1">
            <a:spLocks noChangeArrowheads="1"/>
          </p:cNvSpPr>
          <p:nvPr/>
        </p:nvSpPr>
        <p:spPr bwMode="auto">
          <a:xfrm>
            <a:off x="333375" y="1628775"/>
            <a:ext cx="13287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Output_part_1</a:t>
            </a:r>
          </a:p>
        </p:txBody>
      </p:sp>
      <p:sp>
        <p:nvSpPr>
          <p:cNvPr id="45090" name="TextBox 26"/>
          <p:cNvSpPr txBox="1">
            <a:spLocks noChangeArrowheads="1"/>
          </p:cNvSpPr>
          <p:nvPr/>
        </p:nvSpPr>
        <p:spPr bwMode="auto">
          <a:xfrm>
            <a:off x="342900" y="2409825"/>
            <a:ext cx="13287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Output_part_2</a:t>
            </a:r>
          </a:p>
        </p:txBody>
      </p:sp>
      <p:sp>
        <p:nvSpPr>
          <p:cNvPr id="45091" name="TextBox 27"/>
          <p:cNvSpPr txBox="1">
            <a:spLocks noChangeArrowheads="1"/>
          </p:cNvSpPr>
          <p:nvPr/>
        </p:nvSpPr>
        <p:spPr bwMode="auto">
          <a:xfrm>
            <a:off x="338138" y="3857625"/>
            <a:ext cx="13763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Output_part_m</a:t>
            </a:r>
          </a:p>
        </p:txBody>
      </p:sp>
      <p:sp>
        <p:nvSpPr>
          <p:cNvPr id="45092" name="TextBox 28"/>
          <p:cNvSpPr txBox="1">
            <a:spLocks noChangeArrowheads="1"/>
          </p:cNvSpPr>
          <p:nvPr/>
        </p:nvSpPr>
        <p:spPr bwMode="auto">
          <a:xfrm>
            <a:off x="361950" y="4638675"/>
            <a:ext cx="132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Output_part_n</a:t>
            </a:r>
          </a:p>
        </p:txBody>
      </p:sp>
      <p:sp>
        <p:nvSpPr>
          <p:cNvPr id="45093" name="TextBox 29"/>
          <p:cNvSpPr txBox="1">
            <a:spLocks noChangeArrowheads="1"/>
          </p:cNvSpPr>
          <p:nvPr/>
        </p:nvSpPr>
        <p:spPr bwMode="auto">
          <a:xfrm>
            <a:off x="590550" y="5419725"/>
            <a:ext cx="9286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Metadata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2867024" y="3171825"/>
            <a:ext cx="1228725" cy="7429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91440" rIns="92075" bIns="46038"/>
          <a:lstStyle/>
          <a:p>
            <a:pPr marL="119063" indent="-119063"/>
            <a:r>
              <a:rPr lang="en-US" sz="1600" b="0">
                <a:solidFill>
                  <a:srgbClr val="F8F8F8"/>
                </a:solidFill>
                <a:ea typeface="MS PGothic" pitchFamily="34" charset="-128"/>
              </a:rPr>
              <a:t>Queue</a:t>
            </a:r>
            <a:endParaRPr lang="en-US" sz="1800" b="0">
              <a:solidFill>
                <a:srgbClr val="F8F8F8"/>
              </a:solidFill>
              <a:ea typeface="MS PGothic" pitchFamily="3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 flipV="1">
            <a:off x="4267200" y="4981575"/>
            <a:ext cx="2428875" cy="5143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5098" name="TextBox 72"/>
          <p:cNvSpPr txBox="1">
            <a:spLocks noChangeArrowheads="1"/>
          </p:cNvSpPr>
          <p:nvPr/>
        </p:nvSpPr>
        <p:spPr bwMode="auto">
          <a:xfrm>
            <a:off x="4090988" y="1581150"/>
            <a:ext cx="24701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0"/>
              <a:t>Processing data using Table </a:t>
            </a:r>
            <a:br>
              <a:rPr lang="en-US" sz="1400" b="0"/>
            </a:br>
            <a:r>
              <a:rPr lang="en-US" sz="1400" b="0"/>
              <a:t>Functions after producing </a:t>
            </a:r>
            <a:br>
              <a:rPr lang="en-US" sz="1400" b="0"/>
            </a:br>
            <a:r>
              <a:rPr lang="en-US" sz="1400" b="0"/>
              <a:t>results in Hadoop</a:t>
            </a:r>
          </a:p>
        </p:txBody>
      </p:sp>
      <p:sp>
        <p:nvSpPr>
          <p:cNvPr id="78" name="Right Arrow 77"/>
          <p:cNvSpPr/>
          <p:nvPr/>
        </p:nvSpPr>
        <p:spPr bwMode="auto">
          <a:xfrm>
            <a:off x="4162424" y="2611210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9" name="Right Arrow 78"/>
          <p:cNvSpPr/>
          <p:nvPr/>
        </p:nvSpPr>
        <p:spPr bwMode="auto">
          <a:xfrm>
            <a:off x="4162424" y="2890156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0" name="Right Arrow 79"/>
          <p:cNvSpPr/>
          <p:nvPr/>
        </p:nvSpPr>
        <p:spPr bwMode="auto">
          <a:xfrm>
            <a:off x="4162424" y="3169102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4162424" y="3448048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2" name="Right Arrow 81"/>
          <p:cNvSpPr/>
          <p:nvPr/>
        </p:nvSpPr>
        <p:spPr bwMode="auto">
          <a:xfrm>
            <a:off x="4162424" y="3726994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3" name="Right Arrow 82"/>
          <p:cNvSpPr/>
          <p:nvPr/>
        </p:nvSpPr>
        <p:spPr bwMode="auto">
          <a:xfrm>
            <a:off x="4162424" y="4005940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5117" name="TextBox 84"/>
          <p:cNvSpPr txBox="1">
            <a:spLocks noChangeArrowheads="1"/>
          </p:cNvSpPr>
          <p:nvPr/>
        </p:nvSpPr>
        <p:spPr bwMode="auto">
          <a:xfrm>
            <a:off x="4138613" y="1285875"/>
            <a:ext cx="18716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/>
              <a:t>Oracle Database 11g</a:t>
            </a:r>
          </a:p>
        </p:txBody>
      </p:sp>
      <p:sp>
        <p:nvSpPr>
          <p:cNvPr id="45118" name="TextBox 72"/>
          <p:cNvSpPr txBox="1">
            <a:spLocks noChangeArrowheads="1"/>
          </p:cNvSpPr>
          <p:nvPr/>
        </p:nvSpPr>
        <p:spPr bwMode="auto">
          <a:xfrm>
            <a:off x="4348163" y="5010150"/>
            <a:ext cx="22701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0"/>
              <a:t>Controller  Table Function </a:t>
            </a:r>
            <a:br>
              <a:rPr lang="en-US" sz="1400" b="0"/>
            </a:br>
            <a:r>
              <a:rPr lang="en-US" sz="1400" b="0"/>
              <a:t>directing Hadoop jobs</a:t>
            </a:r>
          </a:p>
        </p:txBody>
      </p:sp>
      <p:sp>
        <p:nvSpPr>
          <p:cNvPr id="45119" name="TextBox 44"/>
          <p:cNvSpPr txBox="1">
            <a:spLocks noChangeArrowheads="1"/>
          </p:cNvSpPr>
          <p:nvPr/>
        </p:nvSpPr>
        <p:spPr bwMode="auto">
          <a:xfrm>
            <a:off x="1949450" y="2371725"/>
            <a:ext cx="866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Results</a:t>
            </a:r>
          </a:p>
        </p:txBody>
      </p:sp>
      <p:cxnSp>
        <p:nvCxnSpPr>
          <p:cNvPr id="75" name="Elbow Connector 74"/>
          <p:cNvCxnSpPr>
            <a:stCxn id="72" idx="0"/>
            <a:endCxn id="10" idx="2"/>
          </p:cNvCxnSpPr>
          <p:nvPr/>
        </p:nvCxnSpPr>
        <p:spPr bwMode="auto">
          <a:xfrm rot="5400000">
            <a:off x="3202781" y="3417094"/>
            <a:ext cx="200025" cy="4357688"/>
          </a:xfrm>
          <a:prstGeom prst="bentConnector3">
            <a:avLst>
              <a:gd name="adj1" fmla="val 214286"/>
            </a:avLst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 bwMode="auto">
          <a:xfrm>
            <a:off x="5291137" y="302895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5376862" y="308610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467350" y="2476500"/>
            <a:ext cx="762000" cy="23431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5128" name="TextBox 44"/>
          <p:cNvSpPr txBox="1">
            <a:spLocks noChangeArrowheads="1"/>
          </p:cNvSpPr>
          <p:nvPr/>
        </p:nvSpPr>
        <p:spPr bwMode="auto">
          <a:xfrm>
            <a:off x="2301875" y="1828800"/>
            <a:ext cx="866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Results</a:t>
            </a:r>
          </a:p>
        </p:txBody>
      </p:sp>
      <p:sp>
        <p:nvSpPr>
          <p:cNvPr id="45129" name="TextBox 44"/>
          <p:cNvSpPr txBox="1">
            <a:spLocks noChangeArrowheads="1"/>
          </p:cNvSpPr>
          <p:nvPr/>
        </p:nvSpPr>
        <p:spPr bwMode="auto">
          <a:xfrm>
            <a:off x="2454275" y="4791075"/>
            <a:ext cx="866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Results</a:t>
            </a:r>
          </a:p>
        </p:txBody>
      </p:sp>
      <p:sp>
        <p:nvSpPr>
          <p:cNvPr id="45130" name="TextBox 44"/>
          <p:cNvSpPr txBox="1">
            <a:spLocks noChangeArrowheads="1"/>
          </p:cNvSpPr>
          <p:nvPr/>
        </p:nvSpPr>
        <p:spPr bwMode="auto">
          <a:xfrm>
            <a:off x="1930400" y="3343275"/>
            <a:ext cx="866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Results</a:t>
            </a:r>
          </a:p>
        </p:txBody>
      </p:sp>
      <p:sp>
        <p:nvSpPr>
          <p:cNvPr id="45131" name="TextBox 44"/>
          <p:cNvSpPr txBox="1">
            <a:spLocks noChangeArrowheads="1"/>
          </p:cNvSpPr>
          <p:nvPr/>
        </p:nvSpPr>
        <p:spPr bwMode="auto">
          <a:xfrm>
            <a:off x="1920875" y="3848100"/>
            <a:ext cx="866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Results</a:t>
            </a:r>
          </a:p>
        </p:txBody>
      </p:sp>
      <p:sp>
        <p:nvSpPr>
          <p:cNvPr id="45132" name="TextBox 44"/>
          <p:cNvSpPr txBox="1">
            <a:spLocks noChangeArrowheads="1"/>
          </p:cNvSpPr>
          <p:nvPr/>
        </p:nvSpPr>
        <p:spPr bwMode="auto">
          <a:xfrm>
            <a:off x="4046538" y="4171950"/>
            <a:ext cx="6731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Read</a:t>
            </a:r>
          </a:p>
        </p:txBody>
      </p:sp>
      <p:sp>
        <p:nvSpPr>
          <p:cNvPr id="97" name="TextBox 44"/>
          <p:cNvSpPr txBox="1">
            <a:spLocks noChangeArrowheads="1"/>
          </p:cNvSpPr>
          <p:nvPr/>
        </p:nvSpPr>
        <p:spPr bwMode="auto">
          <a:xfrm>
            <a:off x="4954588" y="2379663"/>
            <a:ext cx="404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600" b="0" dirty="0"/>
              <a:t>Process</a:t>
            </a:r>
          </a:p>
        </p:txBody>
      </p:sp>
      <p:sp>
        <p:nvSpPr>
          <p:cNvPr id="98" name="TextBox 44"/>
          <p:cNvSpPr txBox="1">
            <a:spLocks noChangeArrowheads="1"/>
          </p:cNvSpPr>
          <p:nvPr/>
        </p:nvSpPr>
        <p:spPr bwMode="auto">
          <a:xfrm>
            <a:off x="5402263" y="2513013"/>
            <a:ext cx="404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600" b="0" dirty="0"/>
              <a:t>Process</a:t>
            </a:r>
          </a:p>
        </p:txBody>
      </p:sp>
      <p:sp>
        <p:nvSpPr>
          <p:cNvPr id="99" name="TextBox 44"/>
          <p:cNvSpPr txBox="1">
            <a:spLocks noChangeArrowheads="1"/>
          </p:cNvSpPr>
          <p:nvPr/>
        </p:nvSpPr>
        <p:spPr bwMode="auto">
          <a:xfrm>
            <a:off x="4687888" y="2303463"/>
            <a:ext cx="404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600" b="0" dirty="0"/>
              <a:t>Process</a:t>
            </a:r>
          </a:p>
        </p:txBody>
      </p:sp>
      <p:pic>
        <p:nvPicPr>
          <p:cNvPr id="55" name="Picture 54" descr="square_h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076" y="2609849"/>
            <a:ext cx="1349652" cy="1433153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 bwMode="auto">
          <a:xfrm>
            <a:off x="8096250" y="2447925"/>
            <a:ext cx="819150" cy="8096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7" name="Right Arrow 56"/>
          <p:cNvSpPr/>
          <p:nvPr/>
        </p:nvSpPr>
        <p:spPr bwMode="auto">
          <a:xfrm rot="10800000">
            <a:off x="6543675" y="3190875"/>
            <a:ext cx="1006983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 bwMode="auto">
          <a:xfrm>
            <a:off x="2819399" y="5419725"/>
            <a:ext cx="1228725" cy="7429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91440" rIns="92075" bIns="46038"/>
          <a:lstStyle/>
          <a:p>
            <a:pPr marL="119063" indent="-119063">
              <a:defRPr/>
            </a:pPr>
            <a:r>
              <a:rPr lang="en-US" sz="1600" b="0" dirty="0">
                <a:solidFill>
                  <a:srgbClr val="F8F8F8"/>
                </a:solidFill>
              </a:rPr>
              <a:t>Queue</a:t>
            </a:r>
            <a:endParaRPr lang="en-US" sz="1800" b="0" dirty="0">
              <a:solidFill>
                <a:srgbClr val="F8F8F8"/>
              </a:solidFill>
            </a:endParaRPr>
          </a:p>
        </p:txBody>
      </p: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923925" y="1028700"/>
            <a:ext cx="1247775" cy="3781425"/>
            <a:chOff x="523874" y="771525"/>
            <a:chExt cx="1247776" cy="3781425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028699" y="1981200"/>
              <a:ext cx="733426" cy="23907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2075" tIns="46038" rIns="92075" bIns="46038"/>
            <a:lstStyle/>
            <a:p>
              <a:pPr marL="119063" indent="-119063">
                <a:defRPr/>
              </a:pP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942974" y="2047875"/>
              <a:ext cx="704851" cy="23717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2075" tIns="46038" rIns="92075" bIns="46038"/>
            <a:lstStyle/>
            <a:p>
              <a:pPr marL="119063" indent="-119063">
                <a:defRPr/>
              </a:pP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28649" y="2209800"/>
              <a:ext cx="762001" cy="23431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2075" tIns="46038" rIns="92075" bIns="46038"/>
            <a:lstStyle/>
            <a:p>
              <a:pPr marL="119063" indent="-119063">
                <a:defRPr/>
              </a:pP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1009649" y="771525"/>
              <a:ext cx="762001" cy="6286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2075" tIns="46038" rIns="92075" bIns="46038"/>
            <a:lstStyle/>
            <a:p>
              <a:pPr marL="119063" indent="-119063">
                <a:defRPr/>
              </a:pPr>
              <a:endParaRPr lang="en-US" b="0">
                <a:solidFill>
                  <a:schemeClr val="tx1"/>
                </a:solidFill>
              </a:endParaRPr>
            </a:p>
          </p:txBody>
        </p:sp>
        <p:cxnSp>
          <p:nvCxnSpPr>
            <p:cNvPr id="94" name="Straight Arrow Connector 93"/>
            <p:cNvCxnSpPr>
              <a:stCxn id="56" idx="0"/>
              <a:endCxn id="92" idx="2"/>
            </p:cNvCxnSpPr>
            <p:nvPr/>
          </p:nvCxnSpPr>
          <p:spPr bwMode="auto">
            <a:xfrm rot="16200000" flipV="1">
              <a:off x="1102519" y="1688306"/>
              <a:ext cx="581025" cy="476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57" idx="0"/>
            </p:cNvCxnSpPr>
            <p:nvPr/>
          </p:nvCxnSpPr>
          <p:spPr bwMode="auto">
            <a:xfrm rot="5400000" flipH="1" flipV="1">
              <a:off x="967581" y="1720057"/>
              <a:ext cx="657225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59" idx="0"/>
            </p:cNvCxnSpPr>
            <p:nvPr/>
          </p:nvCxnSpPr>
          <p:spPr bwMode="auto">
            <a:xfrm rot="16200000" flipV="1">
              <a:off x="600074" y="1800225"/>
              <a:ext cx="809625" cy="952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 bwMode="auto">
            <a:xfrm>
              <a:off x="523874" y="1533525"/>
              <a:ext cx="342900" cy="3429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0" rIns="92075" bIns="46038"/>
            <a:lstStyle/>
            <a:p>
              <a:pPr marL="119063" indent="-119063">
                <a:defRPr/>
              </a:pPr>
              <a:r>
                <a:rPr lang="en-US" b="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38934" name="TextBox 129"/>
          <p:cNvSpPr txBox="1">
            <a:spLocks noChangeArrowheads="1"/>
          </p:cNvSpPr>
          <p:nvPr/>
        </p:nvSpPr>
        <p:spPr bwMode="auto">
          <a:xfrm>
            <a:off x="1419225" y="762000"/>
            <a:ext cx="7366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Table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50875" y="2170113"/>
            <a:ext cx="433388" cy="2822575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800" b="0" dirty="0"/>
              <a:t>Table Function Invocations</a:t>
            </a:r>
            <a:endParaRPr lang="en-US" sz="1600" b="0" dirty="0"/>
          </a:p>
        </p:txBody>
      </p:sp>
      <p:grpSp>
        <p:nvGrpSpPr>
          <p:cNvPr id="46" name="Group 45"/>
          <p:cNvGrpSpPr/>
          <p:nvPr/>
        </p:nvGrpSpPr>
        <p:grpSpPr>
          <a:xfrm>
            <a:off x="1790700" y="1695450"/>
            <a:ext cx="2674938" cy="2076450"/>
            <a:chOff x="1790700" y="1495425"/>
            <a:chExt cx="2674938" cy="2076450"/>
          </a:xfrm>
        </p:grpSpPr>
        <p:grpSp>
          <p:nvGrpSpPr>
            <p:cNvPr id="4" name="Group 105"/>
            <p:cNvGrpSpPr>
              <a:grpSpLocks/>
            </p:cNvGrpSpPr>
            <p:nvPr/>
          </p:nvGrpSpPr>
          <p:grpSpPr bwMode="auto">
            <a:xfrm>
              <a:off x="1790700" y="2047875"/>
              <a:ext cx="2543175" cy="1524000"/>
              <a:chOff x="1390650" y="1990725"/>
              <a:chExt cx="2543175" cy="1524000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3171825" y="1990725"/>
                <a:ext cx="762000" cy="1524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92075" tIns="46038" rIns="92075" bIns="46038"/>
              <a:lstStyle/>
              <a:p>
                <a:pPr marL="119063" indent="-119063">
                  <a:defRPr/>
                </a:pPr>
                <a:endParaRPr lang="en-US" b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5" name="Straight Arrow Connector 104"/>
              <p:cNvCxnSpPr>
                <a:stCxn id="59" idx="3"/>
                <a:endCxn id="61" idx="1"/>
              </p:cNvCxnSpPr>
              <p:nvPr/>
            </p:nvCxnSpPr>
            <p:spPr bwMode="auto">
              <a:xfrm flipV="1">
                <a:off x="1390650" y="2752725"/>
                <a:ext cx="1781175" cy="638175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10" name="Oval 109"/>
            <p:cNvSpPr/>
            <p:nvPr/>
          </p:nvSpPr>
          <p:spPr bwMode="auto">
            <a:xfrm>
              <a:off x="3076575" y="2486025"/>
              <a:ext cx="342900" cy="3429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0" rIns="92075" bIns="46038"/>
            <a:lstStyle/>
            <a:p>
              <a:pPr marL="119063" indent="-119063">
                <a:defRPr/>
              </a:pPr>
              <a:r>
                <a:rPr lang="en-US" b="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8936" name="TextBox 131"/>
            <p:cNvSpPr txBox="1">
              <a:spLocks noChangeArrowheads="1"/>
            </p:cNvSpPr>
            <p:nvPr/>
          </p:nvSpPr>
          <p:spPr bwMode="auto">
            <a:xfrm>
              <a:off x="3511550" y="1495425"/>
              <a:ext cx="954088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dirty="0"/>
                <a:t>Job </a:t>
              </a:r>
              <a:br>
                <a:rPr lang="en-US" sz="1800" b="0" dirty="0"/>
              </a:br>
              <a:r>
                <a:rPr lang="en-US" sz="1800" b="0" dirty="0"/>
                <a:t>Monitor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040188" y="2330450"/>
              <a:ext cx="379412" cy="122713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400" b="0" dirty="0"/>
                <a:t>Asynchronous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33875" y="1952625"/>
            <a:ext cx="1789113" cy="1819275"/>
            <a:chOff x="4333875" y="1752600"/>
            <a:chExt cx="1789113" cy="1819275"/>
          </a:xfrm>
        </p:grpSpPr>
        <p:sp>
          <p:nvSpPr>
            <p:cNvPr id="111" name="Oval 110"/>
            <p:cNvSpPr/>
            <p:nvPr/>
          </p:nvSpPr>
          <p:spPr bwMode="auto">
            <a:xfrm>
              <a:off x="4714875" y="2409825"/>
              <a:ext cx="342900" cy="3429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0" rIns="92075" bIns="46038"/>
            <a:lstStyle/>
            <a:p>
              <a:pPr marL="119063" indent="-119063">
                <a:defRPr/>
              </a:pPr>
              <a:r>
                <a:rPr lang="en-US" b="0" dirty="0">
                  <a:solidFill>
                    <a:schemeClr val="tx1"/>
                  </a:solidFill>
                </a:rPr>
                <a:t>3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333875" y="1752600"/>
              <a:ext cx="1789113" cy="1819275"/>
              <a:chOff x="4333875" y="1752600"/>
              <a:chExt cx="1789113" cy="1819275"/>
            </a:xfrm>
          </p:grpSpPr>
          <p:grpSp>
            <p:nvGrpSpPr>
              <p:cNvPr id="5" name="Group 108"/>
              <p:cNvGrpSpPr>
                <a:grpSpLocks/>
              </p:cNvGrpSpPr>
              <p:nvPr/>
            </p:nvGrpSpPr>
            <p:grpSpPr bwMode="auto">
              <a:xfrm>
                <a:off x="4333875" y="2047875"/>
                <a:ext cx="1581150" cy="1524000"/>
                <a:chOff x="3933825" y="1990725"/>
                <a:chExt cx="1581150" cy="1524000"/>
              </a:xfrm>
            </p:grpSpPr>
            <p:sp>
              <p:nvSpPr>
                <p:cNvPr id="62" name="Rectangle 61"/>
                <p:cNvSpPr/>
                <p:nvPr/>
              </p:nvSpPr>
              <p:spPr bwMode="auto">
                <a:xfrm>
                  <a:off x="4752975" y="1990725"/>
                  <a:ext cx="762000" cy="15240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92075" tIns="46038" rIns="92075" bIns="46038"/>
                <a:lstStyle/>
                <a:p>
                  <a:pPr marL="119063" indent="-119063">
                    <a:defRPr/>
                  </a:pPr>
                  <a:endParaRPr lang="en-US" b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8" name="Straight Arrow Connector 107"/>
                <p:cNvCxnSpPr>
                  <a:stCxn id="61" idx="3"/>
                  <a:endCxn id="62" idx="1"/>
                </p:cNvCxnSpPr>
                <p:nvPr/>
              </p:nvCxnSpPr>
              <p:spPr bwMode="auto">
                <a:xfrm flipV="1">
                  <a:off x="3933825" y="2752725"/>
                  <a:ext cx="819150" cy="9525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937" name="TextBox 132"/>
              <p:cNvSpPr txBox="1">
                <a:spLocks noChangeArrowheads="1"/>
              </p:cNvSpPr>
              <p:nvPr/>
            </p:nvSpPr>
            <p:spPr bwMode="auto">
              <a:xfrm>
                <a:off x="4976813" y="1752600"/>
                <a:ext cx="1146175" cy="341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0" dirty="0"/>
                  <a:t>Launcher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640388" y="2403475"/>
                <a:ext cx="379412" cy="1136650"/>
              </a:xfrm>
              <a:prstGeom prst="rect">
                <a:avLst/>
              </a:prstGeom>
              <a:noFill/>
            </p:spPr>
            <p:txBody>
              <a:bodyPr vert="vert" wrap="none">
                <a:spAutoFit/>
              </a:bodyPr>
              <a:lstStyle/>
              <a:p>
                <a:pPr>
                  <a:defRPr/>
                </a:pPr>
                <a:r>
                  <a:rPr lang="en-US" sz="1400" b="0" dirty="0"/>
                  <a:t>Synchronous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5915025" y="1990725"/>
            <a:ext cx="2800350" cy="2714625"/>
            <a:chOff x="5915025" y="1790700"/>
            <a:chExt cx="2800350" cy="2714625"/>
          </a:xfrm>
        </p:grpSpPr>
        <p:grpSp>
          <p:nvGrpSpPr>
            <p:cNvPr id="2" name="Group 113"/>
            <p:cNvGrpSpPr>
              <a:grpSpLocks/>
            </p:cNvGrpSpPr>
            <p:nvPr/>
          </p:nvGrpSpPr>
          <p:grpSpPr bwMode="auto">
            <a:xfrm>
              <a:off x="6981825" y="2171700"/>
              <a:ext cx="1733550" cy="2333625"/>
              <a:chOff x="6581775" y="2114550"/>
              <a:chExt cx="1733550" cy="2333625"/>
            </a:xfrm>
          </p:grpSpPr>
          <p:sp>
            <p:nvSpPr>
              <p:cNvPr id="68" name="Rounded Rectangle 67"/>
              <p:cNvSpPr/>
              <p:nvPr/>
            </p:nvSpPr>
            <p:spPr bwMode="auto">
              <a:xfrm>
                <a:off x="7696200" y="2114550"/>
                <a:ext cx="619125" cy="18288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92075" tIns="46038" rIns="92075" bIns="46038">
                <a:spAutoFit/>
              </a:bodyPr>
              <a:lstStyle/>
              <a:p>
                <a:pPr marL="119063" indent="-119063">
                  <a:defRPr/>
                </a:pPr>
                <a:endParaRPr 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 bwMode="auto">
              <a:xfrm>
                <a:off x="7324725" y="2295525"/>
                <a:ext cx="619125" cy="18288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92075" tIns="46038" rIns="92075" bIns="46038">
                <a:spAutoFit/>
              </a:bodyPr>
              <a:lstStyle/>
              <a:p>
                <a:pPr marL="119063" indent="-119063">
                  <a:defRPr/>
                </a:pPr>
                <a:endParaRPr 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 bwMode="auto">
              <a:xfrm>
                <a:off x="6943725" y="2457450"/>
                <a:ext cx="619125" cy="18288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92075" tIns="46038" rIns="92075" bIns="46038">
                <a:spAutoFit/>
              </a:bodyPr>
              <a:lstStyle/>
              <a:p>
                <a:pPr marL="119063" indent="-119063">
                  <a:defRPr/>
                </a:pPr>
                <a:endParaRPr 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 bwMode="auto">
              <a:xfrm>
                <a:off x="6581775" y="2619375"/>
                <a:ext cx="619125" cy="18288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92075" tIns="46038" rIns="92075" bIns="46038">
                <a:spAutoFit/>
              </a:bodyPr>
              <a:lstStyle/>
              <a:p>
                <a:pPr marL="119063" indent="-119063">
                  <a:defRPr/>
                </a:pPr>
                <a:endParaRPr lang="en-US" b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 bwMode="auto">
            <a:xfrm>
              <a:off x="5915025" y="2809875"/>
              <a:ext cx="11049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 bwMode="auto">
            <a:xfrm>
              <a:off x="6600825" y="2390775"/>
              <a:ext cx="342900" cy="3429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0" rIns="92075" bIns="46038"/>
            <a:lstStyle/>
            <a:p>
              <a:pPr marL="119063" indent="-119063">
                <a:defRPr/>
              </a:pPr>
              <a:r>
                <a:rPr lang="en-US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8940" name="TextBox 135"/>
            <p:cNvSpPr txBox="1">
              <a:spLocks noChangeArrowheads="1"/>
            </p:cNvSpPr>
            <p:nvPr/>
          </p:nvSpPr>
          <p:spPr bwMode="auto">
            <a:xfrm>
              <a:off x="7065963" y="1790700"/>
              <a:ext cx="1082675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/>
                <a:t>Hadoop </a:t>
              </a:r>
              <a:br>
                <a:rPr lang="en-US" sz="1800" b="0"/>
              </a:br>
              <a:r>
                <a:rPr lang="en-US" sz="1800" b="0"/>
                <a:t>Mappers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048125" y="4400550"/>
            <a:ext cx="4357688" cy="1590675"/>
            <a:chOff x="4048125" y="4200525"/>
            <a:chExt cx="4357688" cy="1590675"/>
          </a:xfrm>
        </p:grpSpPr>
        <p:cxnSp>
          <p:nvCxnSpPr>
            <p:cNvPr id="70" name="Shape 69"/>
            <p:cNvCxnSpPr>
              <a:endCxn id="60" idx="6"/>
            </p:cNvCxnSpPr>
            <p:nvPr/>
          </p:nvCxnSpPr>
          <p:spPr bwMode="auto">
            <a:xfrm rot="5400000">
              <a:off x="5126832" y="3626643"/>
              <a:ext cx="1085850" cy="3243263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Shape 76"/>
            <p:cNvCxnSpPr>
              <a:endCxn id="60" idx="6"/>
            </p:cNvCxnSpPr>
            <p:nvPr/>
          </p:nvCxnSpPr>
          <p:spPr bwMode="auto">
            <a:xfrm rot="5400000">
              <a:off x="5226844" y="3364706"/>
              <a:ext cx="1247775" cy="3605213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Shape 84"/>
            <p:cNvCxnSpPr>
              <a:endCxn id="60" idx="6"/>
            </p:cNvCxnSpPr>
            <p:nvPr/>
          </p:nvCxnSpPr>
          <p:spPr bwMode="auto">
            <a:xfrm rot="5400000">
              <a:off x="5336382" y="3093243"/>
              <a:ext cx="1409700" cy="3986213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Shape 90"/>
            <p:cNvCxnSpPr>
              <a:endCxn id="60" idx="6"/>
            </p:cNvCxnSpPr>
            <p:nvPr/>
          </p:nvCxnSpPr>
          <p:spPr bwMode="auto">
            <a:xfrm rot="5400000">
              <a:off x="5431631" y="2817019"/>
              <a:ext cx="1590675" cy="4357688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 bwMode="auto">
            <a:xfrm>
              <a:off x="6829425" y="5191125"/>
              <a:ext cx="342900" cy="3429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0" rIns="92075" bIns="46038"/>
            <a:lstStyle/>
            <a:p>
              <a:pPr marL="119063" indent="-119063">
                <a:defRPr/>
              </a:pPr>
              <a:r>
                <a:rPr lang="en-US" b="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8941" name="TextBox 136"/>
            <p:cNvSpPr txBox="1">
              <a:spLocks noChangeArrowheads="1"/>
            </p:cNvSpPr>
            <p:nvPr/>
          </p:nvSpPr>
          <p:spPr bwMode="auto">
            <a:xfrm>
              <a:off x="4119563" y="5286375"/>
              <a:ext cx="1184275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dirty="0"/>
                <a:t>En-queue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409700" y="4619625"/>
            <a:ext cx="1409700" cy="1570038"/>
            <a:chOff x="1409700" y="4419600"/>
            <a:chExt cx="1409700" cy="1570038"/>
          </a:xfrm>
        </p:grpSpPr>
        <p:cxnSp>
          <p:nvCxnSpPr>
            <p:cNvPr id="118" name="Shape 117"/>
            <p:cNvCxnSpPr>
              <a:stCxn id="0" idx="2"/>
            </p:cNvCxnSpPr>
            <p:nvPr/>
          </p:nvCxnSpPr>
          <p:spPr bwMode="auto">
            <a:xfrm rot="10800000">
              <a:off x="1409700" y="4610100"/>
              <a:ext cx="1409700" cy="981075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/>
            <p:nvPr/>
          </p:nvCxnSpPr>
          <p:spPr bwMode="auto">
            <a:xfrm rot="16200000" flipV="1">
              <a:off x="1771650" y="4591050"/>
              <a:ext cx="1133475" cy="923925"/>
            </a:xfrm>
            <a:prstGeom prst="bentConnector3">
              <a:avLst>
                <a:gd name="adj1" fmla="val -42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/>
            <p:nvPr/>
          </p:nvCxnSpPr>
          <p:spPr bwMode="auto">
            <a:xfrm rot="16200000" flipV="1">
              <a:off x="1857375" y="4657725"/>
              <a:ext cx="1181100" cy="704850"/>
            </a:xfrm>
            <a:prstGeom prst="bentConnector3">
              <a:avLst>
                <a:gd name="adj1" fmla="val 2419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 bwMode="auto">
            <a:xfrm>
              <a:off x="2181225" y="5172075"/>
              <a:ext cx="342900" cy="3429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0" rIns="92075" bIns="46038"/>
            <a:lstStyle/>
            <a:p>
              <a:pPr marL="119063" indent="-119063">
                <a:defRPr/>
              </a:pPr>
              <a:r>
                <a:rPr lang="en-US" b="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8942" name="TextBox 137"/>
            <p:cNvSpPr txBox="1">
              <a:spLocks noChangeArrowheads="1"/>
            </p:cNvSpPr>
            <p:nvPr/>
          </p:nvSpPr>
          <p:spPr bwMode="auto">
            <a:xfrm>
              <a:off x="1465263" y="5648325"/>
              <a:ext cx="1196975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dirty="0"/>
                <a:t>De-queue</a:t>
              </a:r>
            </a:p>
          </p:txBody>
        </p:sp>
      </p:grpSp>
      <p:sp>
        <p:nvSpPr>
          <p:cNvPr id="45" name="Rounded Rectangle 44"/>
          <p:cNvSpPr/>
          <p:nvPr/>
        </p:nvSpPr>
        <p:spPr bwMode="auto">
          <a:xfrm>
            <a:off x="1066800" y="3476625"/>
            <a:ext cx="676275" cy="3238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075" tIns="0" rIns="92075" bIns="46038"/>
          <a:lstStyle/>
          <a:p>
            <a:pPr marL="119063" indent="-119063">
              <a:defRPr/>
            </a:pPr>
            <a:r>
              <a:rPr lang="en-US" b="0" dirty="0">
                <a:solidFill>
                  <a:schemeClr val="tx1"/>
                </a:solidFill>
              </a:rPr>
              <a:t>QC</a:t>
            </a:r>
          </a:p>
        </p:txBody>
      </p:sp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the Processing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Drivers Changing IT</a:t>
            </a:r>
          </a:p>
        </p:txBody>
      </p:sp>
      <p:pic>
        <p:nvPicPr>
          <p:cNvPr id="10" name="Picture 9" descr="square_h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1" y="1183410"/>
            <a:ext cx="2343150" cy="248811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38927" y="2362200"/>
            <a:ext cx="2690073" cy="857250"/>
            <a:chOff x="738927" y="2362200"/>
            <a:chExt cx="2690073" cy="857250"/>
          </a:xfrm>
        </p:grpSpPr>
        <p:sp>
          <p:nvSpPr>
            <p:cNvPr id="11" name="Striped Right Arrow 10"/>
            <p:cNvSpPr/>
            <p:nvPr/>
          </p:nvSpPr>
          <p:spPr bwMode="auto">
            <a:xfrm>
              <a:off x="1609725" y="2362200"/>
              <a:ext cx="1819275" cy="857250"/>
            </a:xfrm>
            <a:prstGeom prst="stripedRightArrow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8927" y="2600325"/>
              <a:ext cx="859531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More</a:t>
              </a:r>
              <a:endParaRPr lang="en-US" dirty="0"/>
            </a:p>
          </p:txBody>
        </p:sp>
      </p:grpSp>
      <p:sp>
        <p:nvSpPr>
          <p:cNvPr id="17" name="Flowchart: Manual Operation 16"/>
          <p:cNvSpPr/>
          <p:nvPr/>
        </p:nvSpPr>
        <p:spPr bwMode="auto">
          <a:xfrm rot="10800000">
            <a:off x="304800" y="3019425"/>
            <a:ext cx="1609725" cy="397674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" y="3514725"/>
            <a:ext cx="2231701" cy="2162175"/>
            <a:chOff x="38100" y="3514725"/>
            <a:chExt cx="2231701" cy="2162175"/>
          </a:xfrm>
        </p:grpSpPr>
        <p:sp>
          <p:nvSpPr>
            <p:cNvPr id="18" name="Flowchart: Process 17"/>
            <p:cNvSpPr/>
            <p:nvPr/>
          </p:nvSpPr>
          <p:spPr bwMode="auto">
            <a:xfrm>
              <a:off x="85725" y="3514725"/>
              <a:ext cx="2085975" cy="2162175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100" y="3571875"/>
              <a:ext cx="2231701" cy="1818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Font typeface="Arial" pitchFamily="34" charset="0"/>
                <a:buChar char="•"/>
              </a:pPr>
              <a:r>
                <a:rPr lang="en-US" dirty="0" smtClean="0"/>
                <a:t> More data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/>
                <a:t> More users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/>
                <a:t> More analysis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More uptime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 bwMode="auto">
          <a:xfrm>
            <a:off x="2419349" y="5162550"/>
            <a:ext cx="1228725" cy="7429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91440" rIns="92075" bIns="46038"/>
          <a:lstStyle/>
          <a:p>
            <a:pPr marL="119063" indent="-119063">
              <a:defRPr/>
            </a:pPr>
            <a:r>
              <a:rPr lang="en-US" sz="1600" b="0" dirty="0">
                <a:solidFill>
                  <a:srgbClr val="F8F8F8"/>
                </a:solidFill>
              </a:rPr>
              <a:t>Queue</a:t>
            </a:r>
            <a:endParaRPr lang="en-US" sz="1800" b="0" dirty="0">
              <a:solidFill>
                <a:srgbClr val="F8F8F8"/>
              </a:solidFill>
            </a:endParaRPr>
          </a:p>
        </p:txBody>
      </p:sp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6581775" y="2114550"/>
            <a:ext cx="1733550" cy="2333625"/>
            <a:chOff x="6581775" y="2114550"/>
            <a:chExt cx="1733550" cy="2333625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7696200" y="2114550"/>
              <a:ext cx="619125" cy="1828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marL="119063" indent="-119063">
                <a:defRPr/>
              </a:pP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 bwMode="auto">
            <a:xfrm>
              <a:off x="7324725" y="2295525"/>
              <a:ext cx="619125" cy="1828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marL="119063" indent="-119063">
                <a:defRPr/>
              </a:pP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 bwMode="auto">
            <a:xfrm>
              <a:off x="6943725" y="2457450"/>
              <a:ext cx="619125" cy="1828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marL="119063" indent="-119063">
                <a:defRPr/>
              </a:pP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 bwMode="auto">
            <a:xfrm>
              <a:off x="6581775" y="2619375"/>
              <a:ext cx="619125" cy="1828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marL="119063" indent="-119063">
                <a:defRPr/>
              </a:pPr>
              <a:endParaRPr lang="en-US" b="0">
                <a:solidFill>
                  <a:schemeClr val="tx1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 bwMode="auto">
          <a:xfrm>
            <a:off x="1028700" y="1981200"/>
            <a:ext cx="733425" cy="2390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>
              <a:defRPr/>
            </a:pP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942975" y="2047875"/>
            <a:ext cx="704850" cy="2371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>
              <a:defRPr/>
            </a:pP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28650" y="2209800"/>
            <a:ext cx="762000" cy="23431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>
              <a:defRPr/>
            </a:pP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171825" y="1990725"/>
            <a:ext cx="762000" cy="152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>
              <a:defRPr/>
            </a:pP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4752975" y="1990725"/>
            <a:ext cx="762000" cy="152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>
              <a:defRPr/>
            </a:pP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4257675" y="3390900"/>
            <a:ext cx="342900" cy="3429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0" rIns="92075" bIns="46038"/>
          <a:lstStyle/>
          <a:p>
            <a:pPr marL="119063" indent="-119063">
              <a:defRPr/>
            </a:pPr>
            <a:r>
              <a:rPr lang="en-US" b="0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18" name="Shape 117"/>
          <p:cNvCxnSpPr>
            <a:stCxn id="0" idx="2"/>
            <a:endCxn id="59" idx="2"/>
          </p:cNvCxnSpPr>
          <p:nvPr/>
        </p:nvCxnSpPr>
        <p:spPr bwMode="auto">
          <a:xfrm rot="10800000">
            <a:off x="1009650" y="4552950"/>
            <a:ext cx="1409700" cy="981075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0" name="Elbow Connector 119"/>
          <p:cNvCxnSpPr/>
          <p:nvPr/>
        </p:nvCxnSpPr>
        <p:spPr bwMode="auto">
          <a:xfrm rot="16200000" flipV="1">
            <a:off x="1371600" y="4533900"/>
            <a:ext cx="1133475" cy="923925"/>
          </a:xfrm>
          <a:prstGeom prst="bentConnector3">
            <a:avLst>
              <a:gd name="adj1" fmla="val -42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5" name="Elbow Connector 124"/>
          <p:cNvCxnSpPr/>
          <p:nvPr/>
        </p:nvCxnSpPr>
        <p:spPr bwMode="auto">
          <a:xfrm rot="16200000" flipV="1">
            <a:off x="1457325" y="4600575"/>
            <a:ext cx="1181100" cy="704850"/>
          </a:xfrm>
          <a:prstGeom prst="bentConnector3">
            <a:avLst>
              <a:gd name="adj1" fmla="val 2419"/>
            </a:avLst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 bwMode="auto">
          <a:xfrm>
            <a:off x="1781175" y="5114925"/>
            <a:ext cx="342900" cy="3429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0" rIns="92075" bIns="46038"/>
          <a:lstStyle/>
          <a:p>
            <a:pPr marL="119063" indent="-119063">
              <a:defRPr/>
            </a:pPr>
            <a:r>
              <a:rPr lang="en-US" b="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50825" y="1912938"/>
            <a:ext cx="433388" cy="2822575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800" b="0" dirty="0"/>
              <a:t>Table Function Invocations</a:t>
            </a:r>
            <a:endParaRPr lang="en-US" sz="1600" b="0" dirty="0"/>
          </a:p>
        </p:txBody>
      </p:sp>
      <p:sp>
        <p:nvSpPr>
          <p:cNvPr id="39953" name="TextBox 131"/>
          <p:cNvSpPr txBox="1">
            <a:spLocks noChangeArrowheads="1"/>
          </p:cNvSpPr>
          <p:nvPr/>
        </p:nvSpPr>
        <p:spPr bwMode="auto">
          <a:xfrm>
            <a:off x="3111500" y="1438275"/>
            <a:ext cx="9540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Job </a:t>
            </a:r>
            <a:br>
              <a:rPr lang="en-US" sz="1800" b="0"/>
            </a:br>
            <a:r>
              <a:rPr lang="en-US" sz="1800" b="0"/>
              <a:t>Monitor</a:t>
            </a:r>
          </a:p>
        </p:txBody>
      </p:sp>
      <p:sp>
        <p:nvSpPr>
          <p:cNvPr id="39954" name="TextBox 132"/>
          <p:cNvSpPr txBox="1">
            <a:spLocks noChangeArrowheads="1"/>
          </p:cNvSpPr>
          <p:nvPr/>
        </p:nvSpPr>
        <p:spPr bwMode="auto">
          <a:xfrm>
            <a:off x="4576763" y="1695450"/>
            <a:ext cx="11461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DDDDDD"/>
                </a:solidFill>
              </a:rPr>
              <a:t>Launcher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640138" y="2273300"/>
            <a:ext cx="379412" cy="122713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0" dirty="0"/>
              <a:t>Asynchronous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241925" y="2346325"/>
            <a:ext cx="377825" cy="113665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rgbClr val="DDDDDD"/>
                </a:solidFill>
              </a:rPr>
              <a:t>Synchronous</a:t>
            </a:r>
          </a:p>
        </p:txBody>
      </p:sp>
      <p:sp>
        <p:nvSpPr>
          <p:cNvPr id="39957" name="TextBox 135"/>
          <p:cNvSpPr txBox="1">
            <a:spLocks noChangeArrowheads="1"/>
          </p:cNvSpPr>
          <p:nvPr/>
        </p:nvSpPr>
        <p:spPr bwMode="auto">
          <a:xfrm>
            <a:off x="6665913" y="1733550"/>
            <a:ext cx="10826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Hadoop </a:t>
            </a:r>
            <a:br>
              <a:rPr lang="en-US" sz="1800" b="0"/>
            </a:br>
            <a:r>
              <a:rPr lang="en-US" sz="1800" b="0"/>
              <a:t>Mappers</a:t>
            </a:r>
          </a:p>
        </p:txBody>
      </p:sp>
      <p:sp>
        <p:nvSpPr>
          <p:cNvPr id="39958" name="TextBox 137"/>
          <p:cNvSpPr txBox="1">
            <a:spLocks noChangeArrowheads="1"/>
          </p:cNvSpPr>
          <p:nvPr/>
        </p:nvSpPr>
        <p:spPr bwMode="auto">
          <a:xfrm>
            <a:off x="1065213" y="5591175"/>
            <a:ext cx="11969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De-queue</a:t>
            </a:r>
          </a:p>
        </p:txBody>
      </p:sp>
      <p:cxnSp>
        <p:nvCxnSpPr>
          <p:cNvPr id="48" name="Elbow Connector 47"/>
          <p:cNvCxnSpPr>
            <a:stCxn id="0" idx="1"/>
          </p:cNvCxnSpPr>
          <p:nvPr/>
        </p:nvCxnSpPr>
        <p:spPr bwMode="auto">
          <a:xfrm rot="10800000">
            <a:off x="5505450" y="3305175"/>
            <a:ext cx="1076325" cy="2286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endCxn id="61" idx="2"/>
          </p:cNvCxnSpPr>
          <p:nvPr/>
        </p:nvCxnSpPr>
        <p:spPr bwMode="auto">
          <a:xfrm rot="5400000" flipH="1" flipV="1">
            <a:off x="2402681" y="4012407"/>
            <a:ext cx="1647825" cy="65246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 bwMode="auto">
          <a:xfrm>
            <a:off x="3028950" y="4505325"/>
            <a:ext cx="342900" cy="3429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0" rIns="92075" bIns="46038"/>
          <a:lstStyle/>
          <a:p>
            <a:pPr marL="119063" indent="-119063">
              <a:defRPr/>
            </a:pPr>
            <a:r>
              <a:rPr lang="en-US" b="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rot="10800000">
            <a:off x="3933825" y="3305175"/>
            <a:ext cx="8191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4752975" y="3314700"/>
            <a:ext cx="762000" cy="0"/>
          </a:xfrm>
          <a:prstGeom prst="line">
            <a:avLst/>
          </a:prstGeom>
          <a:ln>
            <a:prstDash val="sysDot"/>
            <a:headEnd type="none" w="med" len="me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the Hadoop Side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 bwMode="auto">
          <a:xfrm>
            <a:off x="2419349" y="5162550"/>
            <a:ext cx="1228725" cy="7429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91440" rIns="92075" bIns="46038"/>
          <a:lstStyle/>
          <a:p>
            <a:pPr marL="119063" indent="-119063">
              <a:defRPr/>
            </a:pPr>
            <a:r>
              <a:rPr lang="en-US" sz="1600" b="0" dirty="0">
                <a:solidFill>
                  <a:srgbClr val="F8F8F8"/>
                </a:solidFill>
              </a:rPr>
              <a:t>Queue</a:t>
            </a:r>
            <a:endParaRPr lang="en-US" sz="1800" b="0" dirty="0">
              <a:solidFill>
                <a:srgbClr val="F8F8F8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028700" y="1981200"/>
            <a:ext cx="733425" cy="2390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>
              <a:defRPr/>
            </a:pP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942975" y="2047875"/>
            <a:ext cx="704850" cy="2371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>
              <a:defRPr/>
            </a:pP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28650" y="2209800"/>
            <a:ext cx="762000" cy="23431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>
              <a:defRPr/>
            </a:pP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171825" y="1990725"/>
            <a:ext cx="762000" cy="152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>
              <a:defRPr/>
            </a:pP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0969" name="TextBox 131"/>
          <p:cNvSpPr txBox="1">
            <a:spLocks noChangeArrowheads="1"/>
          </p:cNvSpPr>
          <p:nvPr/>
        </p:nvSpPr>
        <p:spPr bwMode="auto">
          <a:xfrm>
            <a:off x="3111500" y="1438275"/>
            <a:ext cx="9540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Job </a:t>
            </a:r>
            <a:br>
              <a:rPr lang="en-US" sz="1800" b="0"/>
            </a:br>
            <a:r>
              <a:rPr lang="en-US" sz="1800" b="0"/>
              <a:t>Monitor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640138" y="2273300"/>
            <a:ext cx="379412" cy="122713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0" dirty="0"/>
              <a:t>Asynchronous</a:t>
            </a:r>
          </a:p>
        </p:txBody>
      </p:sp>
      <p:cxnSp>
        <p:nvCxnSpPr>
          <p:cNvPr id="50" name="Elbow Connector 49"/>
          <p:cNvCxnSpPr>
            <a:stCxn id="61" idx="2"/>
            <a:endCxn id="0" idx="0"/>
          </p:cNvCxnSpPr>
          <p:nvPr/>
        </p:nvCxnSpPr>
        <p:spPr bwMode="auto">
          <a:xfrm rot="5400000">
            <a:off x="2469356" y="4079082"/>
            <a:ext cx="1647825" cy="51911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 bwMode="auto">
          <a:xfrm>
            <a:off x="3057525" y="3905250"/>
            <a:ext cx="342900" cy="3429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0" rIns="92075" bIns="46038"/>
          <a:lstStyle/>
          <a:p>
            <a:pPr marL="119063" indent="-119063">
              <a:defRPr/>
            </a:pPr>
            <a:r>
              <a:rPr lang="en-US" b="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825" y="1912938"/>
            <a:ext cx="433388" cy="2822575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800" b="0" dirty="0"/>
              <a:t>Table Function Invocations</a:t>
            </a:r>
            <a:endParaRPr lang="en-US" sz="1600" b="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Stops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need Hadoop?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Some Considerations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571625"/>
            <a:ext cx="8128000" cy="4513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Think about the data volume you need to work with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What kind of data are you working with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Structured?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Un/semi structured?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Think about the application of that data (e.g. what workload are you running)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Who is the audience?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Do you need to safeguard every bit of this information?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56344" y="1624013"/>
          <a:ext cx="854891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943602"/>
            <a:ext cx="7141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/>
              <a:t>Source: TDWI Next Generation Data Warehouse Platforms Report, 2009</a:t>
            </a:r>
            <a:endParaRPr lang="en-US" sz="1000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5856" y="259897"/>
            <a:ext cx="7928201" cy="9413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j-lt"/>
                <a:cs typeface="MS PGothic" pitchFamily="34" charset="-128"/>
              </a:rPr>
              <a:t>Size Matters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781175" y="2962275"/>
            <a:ext cx="6115050" cy="942975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190178" y="18033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987145"/>
            <a:ext cx="7141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/>
              <a:t>Source: TDWI Next Generation Data Warehouse Platforms Report, 2009</a:t>
            </a:r>
            <a:endParaRPr lang="en-US" sz="10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856" y="259897"/>
            <a:ext cx="7928201" cy="9413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j-lt"/>
                <a:cs typeface="MS PGothic" pitchFamily="34" charset="-128"/>
              </a:rPr>
              <a:t>Size Matters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56344" y="1624013"/>
          <a:ext cx="854891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895977"/>
            <a:ext cx="7141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/>
              <a:t>Source: TDWI Next Generation Data Warehouse Platforms Report, 2009</a:t>
            </a:r>
            <a:endParaRPr lang="en-US" sz="1000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5856" y="259897"/>
            <a:ext cx="7928201" cy="9413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j-lt"/>
                <a:cs typeface="MS PGothic" pitchFamily="34" charset="-128"/>
              </a:rPr>
              <a:t>Workload Matters</a:t>
            </a:r>
            <a:endParaRPr lang="en-US" sz="3200" kern="0" dirty="0" smtClean="0">
              <a:latin typeface="+mj-lt"/>
              <a:cs typeface="MS PGothic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3838575"/>
            <a:ext cx="6143625" cy="1724025"/>
            <a:chOff x="838200" y="3838575"/>
            <a:chExt cx="6143625" cy="1724025"/>
          </a:xfrm>
        </p:grpSpPr>
        <p:sp>
          <p:nvSpPr>
            <p:cNvPr id="6" name="Rectangle 5"/>
            <p:cNvSpPr/>
            <p:nvPr/>
          </p:nvSpPr>
          <p:spPr bwMode="auto">
            <a:xfrm>
              <a:off x="838200" y="3838575"/>
              <a:ext cx="6115050" cy="447675"/>
            </a:xfrm>
            <a:prstGeom prst="rect">
              <a:avLst/>
            </a:prstGeom>
            <a:noFill/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66775" y="5114925"/>
              <a:ext cx="6115050" cy="447675"/>
            </a:xfrm>
            <a:prstGeom prst="rect">
              <a:avLst/>
            </a:prstGeom>
            <a:noFill/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need Hadoop – Part 1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Yes, as a Data Processing Engine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571625"/>
            <a:ext cx="8128000" cy="4513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If you have a lot (couple of 100TBs) of unstructured data to sift through, you probably should investigate it as a processing engine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you have very processing intensive workloads on large data volumes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Run </a:t>
            </a:r>
            <a:r>
              <a:rPr lang="en-US" dirty="0" smtClean="0"/>
              <a:t>those “ETL like” processes every so often on new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Process that data and load the valuable outputs into an RDBMS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Use the RDBMS to share the results combined with other data with the users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square_h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76" y="4333874"/>
            <a:ext cx="1349652" cy="1433153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 bwMode="auto">
          <a:xfrm>
            <a:off x="8172450" y="4171950"/>
            <a:ext cx="819150" cy="8096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need Hadoop – Part 1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Yes, as a Data Processing Engine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12" idx="3"/>
          </p:cNvCxnSpPr>
          <p:nvPr/>
        </p:nvCxnSpPr>
        <p:spPr bwMode="auto">
          <a:xfrm>
            <a:off x="2062163" y="2538413"/>
            <a:ext cx="1285875" cy="7794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5" idx="3"/>
          </p:cNvCxnSpPr>
          <p:nvPr/>
        </p:nvCxnSpPr>
        <p:spPr bwMode="auto">
          <a:xfrm flipV="1">
            <a:off x="2062163" y="3648075"/>
            <a:ext cx="1138237" cy="3524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3"/>
          </p:cNvCxnSpPr>
          <p:nvPr/>
        </p:nvCxnSpPr>
        <p:spPr bwMode="auto">
          <a:xfrm flipV="1">
            <a:off x="2062163" y="3978275"/>
            <a:ext cx="1285875" cy="7985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3"/>
          </p:cNvCxnSpPr>
          <p:nvPr/>
        </p:nvCxnSpPr>
        <p:spPr bwMode="auto">
          <a:xfrm>
            <a:off x="2062163" y="1762125"/>
            <a:ext cx="1643062" cy="14192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 bwMode="auto">
          <a:xfrm>
            <a:off x="3848100" y="2009775"/>
            <a:ext cx="3676650" cy="33051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9588" y="1466850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9588" y="2243138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09588" y="4481513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09588" y="3705225"/>
            <a:ext cx="1552575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262062" y="304800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262062" y="318135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262062" y="331470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262062" y="3448050"/>
            <a:ext cx="123825" cy="1238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1384300" y="1447800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1384300" y="2228850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365250" y="3676650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1365250" y="4457700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1384300" y="5229225"/>
            <a:ext cx="741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8F8F8"/>
                </a:solidFill>
              </a:rPr>
              <a:t>HDFS</a:t>
            </a: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495300" y="1781175"/>
            <a:ext cx="132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Output_part_1</a:t>
            </a:r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504825" y="2562225"/>
            <a:ext cx="132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Output_part_2</a:t>
            </a:r>
          </a:p>
        </p:txBody>
      </p:sp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498475" y="4010025"/>
            <a:ext cx="13779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Output_part_m</a:t>
            </a:r>
          </a:p>
        </p:txBody>
      </p:sp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523875" y="4791075"/>
            <a:ext cx="1327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Output_part_n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3200400" y="3181350"/>
            <a:ext cx="1009650" cy="9334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2075" tIns="182880" rIns="92075" bIns="46038"/>
          <a:lstStyle/>
          <a:p>
            <a:pPr marL="119063" indent="-119063">
              <a:defRPr/>
            </a:pPr>
            <a:r>
              <a:rPr lang="en-US" sz="1800" b="0" dirty="0">
                <a:solidFill>
                  <a:srgbClr val="F8F8F8"/>
                </a:solidFill>
              </a:rPr>
              <a:t>Fuse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4352925" y="2619375"/>
            <a:ext cx="371475" cy="22288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sz="11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2" name="TextBox 59"/>
          <p:cNvSpPr txBox="1">
            <a:spLocks noChangeArrowheads="1"/>
          </p:cNvSpPr>
          <p:nvPr/>
        </p:nvSpPr>
        <p:spPr bwMode="auto">
          <a:xfrm>
            <a:off x="4129088" y="4848225"/>
            <a:ext cx="8413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External</a:t>
            </a:r>
            <a:br>
              <a:rPr lang="en-US" sz="1400" b="0"/>
            </a:br>
            <a:r>
              <a:rPr lang="en-US" sz="1400" b="0"/>
              <a:t>Table</a:t>
            </a:r>
          </a:p>
        </p:txBody>
      </p:sp>
      <p:sp>
        <p:nvSpPr>
          <p:cNvPr id="33" name="Right Arrow 32"/>
          <p:cNvSpPr/>
          <p:nvPr/>
        </p:nvSpPr>
        <p:spPr bwMode="auto">
          <a:xfrm>
            <a:off x="4791074" y="2973160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4791074" y="3252106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5" name="Right Arrow 34"/>
          <p:cNvSpPr/>
          <p:nvPr/>
        </p:nvSpPr>
        <p:spPr bwMode="auto">
          <a:xfrm>
            <a:off x="4791074" y="3531052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4791074" y="3809998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791074" y="4088944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9" name="TextBox 84"/>
          <p:cNvSpPr txBox="1">
            <a:spLocks noChangeArrowheads="1"/>
          </p:cNvSpPr>
          <p:nvPr/>
        </p:nvSpPr>
        <p:spPr bwMode="auto">
          <a:xfrm>
            <a:off x="4138613" y="2057400"/>
            <a:ext cx="18716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/>
              <a:t>Oracle Database 11g</a:t>
            </a:r>
          </a:p>
        </p:txBody>
      </p:sp>
      <p:sp>
        <p:nvSpPr>
          <p:cNvPr id="40" name="Right Arrow 39"/>
          <p:cNvSpPr/>
          <p:nvPr/>
        </p:nvSpPr>
        <p:spPr bwMode="auto">
          <a:xfrm>
            <a:off x="4791074" y="2694214"/>
            <a:ext cx="504825" cy="2095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433888" y="2733675"/>
            <a:ext cx="238125" cy="20478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376862" y="3219450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376862" y="3840956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062662" y="3511153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472237" y="3511153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6881812" y="3511153"/>
            <a:ext cx="333375" cy="4000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8" name="TextBox 84"/>
          <p:cNvSpPr txBox="1">
            <a:spLocks noChangeArrowheads="1"/>
          </p:cNvSpPr>
          <p:nvPr/>
        </p:nvSpPr>
        <p:spPr bwMode="auto">
          <a:xfrm>
            <a:off x="5510213" y="2676525"/>
            <a:ext cx="18716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/>
              <a:t>Join, filter, transform</a:t>
            </a:r>
            <a:br>
              <a:rPr lang="en-US" sz="1400" b="0"/>
            </a:br>
            <a:r>
              <a:rPr lang="en-US" sz="1400" b="0"/>
              <a:t>data using Oracle DB</a:t>
            </a:r>
          </a:p>
        </p:txBody>
      </p:sp>
      <p:sp>
        <p:nvSpPr>
          <p:cNvPr id="49" name="Right Arrow 48"/>
          <p:cNvSpPr/>
          <p:nvPr/>
        </p:nvSpPr>
        <p:spPr bwMode="auto">
          <a:xfrm>
            <a:off x="5762625" y="3754664"/>
            <a:ext cx="257176" cy="20138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50" name="Right Arrow 49"/>
          <p:cNvSpPr/>
          <p:nvPr/>
        </p:nvSpPr>
        <p:spPr bwMode="auto">
          <a:xfrm>
            <a:off x="5762625" y="3989614"/>
            <a:ext cx="257176" cy="20138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5753100" y="3284764"/>
            <a:ext cx="257176" cy="20138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5753100" y="3519714"/>
            <a:ext cx="257176" cy="20138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pic>
        <p:nvPicPr>
          <p:cNvPr id="53" name="Picture 52" descr="square_h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26" y="2952749"/>
            <a:ext cx="1349652" cy="1433153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8382000" y="2790825"/>
            <a:ext cx="819150" cy="8096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10800000">
            <a:off x="7239000" y="3448050"/>
            <a:ext cx="597408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pic>
        <p:nvPicPr>
          <p:cNvPr id="56" name="Picture 55" descr="square_h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1" y="1581149"/>
            <a:ext cx="1349652" cy="1433153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 bwMode="auto">
          <a:xfrm>
            <a:off x="8181975" y="1419225"/>
            <a:ext cx="819150" cy="8096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124450" y="4581524"/>
            <a:ext cx="37147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sz="11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572125" y="4581524"/>
            <a:ext cx="37147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sz="11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019800" y="4581524"/>
            <a:ext cx="37147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sz="11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3" name="Right Arrow 62"/>
          <p:cNvSpPr/>
          <p:nvPr/>
        </p:nvSpPr>
        <p:spPr bwMode="auto">
          <a:xfrm rot="16200000">
            <a:off x="5133975" y="4322989"/>
            <a:ext cx="257176" cy="20138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4" name="Right Arrow 63"/>
          <p:cNvSpPr/>
          <p:nvPr/>
        </p:nvSpPr>
        <p:spPr bwMode="auto">
          <a:xfrm rot="16200000">
            <a:off x="5276850" y="4322989"/>
            <a:ext cx="257176" cy="20138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5" name="Right Arrow 64"/>
          <p:cNvSpPr/>
          <p:nvPr/>
        </p:nvSpPr>
        <p:spPr bwMode="auto">
          <a:xfrm rot="16200000">
            <a:off x="5562600" y="4322989"/>
            <a:ext cx="257176" cy="20138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6" name="Right Arrow 65"/>
          <p:cNvSpPr/>
          <p:nvPr/>
        </p:nvSpPr>
        <p:spPr bwMode="auto">
          <a:xfrm rot="16200000">
            <a:off x="5705475" y="4322989"/>
            <a:ext cx="257176" cy="20138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7" name="Right Arrow 66"/>
          <p:cNvSpPr/>
          <p:nvPr/>
        </p:nvSpPr>
        <p:spPr bwMode="auto">
          <a:xfrm rot="16200000">
            <a:off x="6010275" y="4313464"/>
            <a:ext cx="257176" cy="20138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8" name="Right Arrow 67"/>
          <p:cNvSpPr/>
          <p:nvPr/>
        </p:nvSpPr>
        <p:spPr bwMode="auto">
          <a:xfrm rot="16200000">
            <a:off x="6153150" y="4313464"/>
            <a:ext cx="257176" cy="20138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/>
            <a:endParaRPr lang="en-US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71475" y="5600700"/>
            <a:ext cx="3086100" cy="3619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1" charset="0"/>
              </a:rPr>
              <a:t>Data Processing Stage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1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438524" y="5610225"/>
            <a:ext cx="4152901" cy="3619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1" charset="0"/>
              </a:rPr>
              <a:t>Data Warehousing Stage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need Hadoop – Part 2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Not really…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571625"/>
            <a:ext cx="8128000" cy="4513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Overall size is somewhere around 1 – 10TB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Your data loads are done with fla</a:t>
            </a:r>
            <a:r>
              <a:rPr lang="en-US" dirty="0" smtClean="0"/>
              <a:t>t files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You need to pre-process those files before loading them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aggregate size of these files is manageable: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Your current PERL scripts work well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You do not see bottlenecks in processing the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work you are doing is relatively simple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Basic string manipulations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 re-coding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Design a Solution for YOUR Problem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524000"/>
            <a:ext cx="8128000" cy="4513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Understand your needs and your target audience</a:t>
            </a:r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Choose the appropriate solution for the problem</a:t>
            </a:r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Don’t get pigeonholed into a single train of thought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Drivers Changing IT</a:t>
            </a:r>
          </a:p>
        </p:txBody>
      </p:sp>
      <p:pic>
        <p:nvPicPr>
          <p:cNvPr id="10" name="Picture 9" descr="square_h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1" y="1183410"/>
            <a:ext cx="2343150" cy="2488118"/>
          </a:xfrm>
          <a:prstGeom prst="rect">
            <a:avLst/>
          </a:prstGeom>
        </p:spPr>
      </p:pic>
      <p:sp>
        <p:nvSpPr>
          <p:cNvPr id="11" name="Striped Right Arrow 10"/>
          <p:cNvSpPr/>
          <p:nvPr/>
        </p:nvSpPr>
        <p:spPr bwMode="auto">
          <a:xfrm>
            <a:off x="1609725" y="2362200"/>
            <a:ext cx="1819275" cy="857250"/>
          </a:xfrm>
          <a:prstGeom prst="stripedRight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927" y="2600325"/>
            <a:ext cx="85953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343525" y="2362201"/>
            <a:ext cx="2904221" cy="857250"/>
            <a:chOff x="5343525" y="2362201"/>
            <a:chExt cx="2904221" cy="857250"/>
          </a:xfrm>
        </p:grpSpPr>
        <p:sp>
          <p:nvSpPr>
            <p:cNvPr id="12" name="Striped Right Arrow 11"/>
            <p:cNvSpPr/>
            <p:nvPr/>
          </p:nvSpPr>
          <p:spPr bwMode="auto">
            <a:xfrm rot="10800000">
              <a:off x="5343525" y="2362201"/>
              <a:ext cx="1819275" cy="857250"/>
            </a:xfrm>
            <a:prstGeom prst="stripedRightArrow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15091" y="2581275"/>
              <a:ext cx="1032655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Faster</a:t>
              </a:r>
              <a:endParaRPr lang="en-US" dirty="0"/>
            </a:p>
          </p:txBody>
        </p:sp>
      </p:grpSp>
      <p:sp>
        <p:nvSpPr>
          <p:cNvPr id="19" name="Flowchart: Manual Operation 18"/>
          <p:cNvSpPr/>
          <p:nvPr/>
        </p:nvSpPr>
        <p:spPr bwMode="auto">
          <a:xfrm rot="10800000">
            <a:off x="6877050" y="3028950"/>
            <a:ext cx="1609725" cy="397674"/>
          </a:xfrm>
          <a:prstGeom prst="flowChartManualOperation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610350" y="3524250"/>
            <a:ext cx="2137124" cy="2180808"/>
            <a:chOff x="38100" y="3514725"/>
            <a:chExt cx="2137124" cy="2180808"/>
          </a:xfrm>
          <a:solidFill>
            <a:srgbClr val="0070C0"/>
          </a:solidFill>
        </p:grpSpPr>
        <p:sp>
          <p:nvSpPr>
            <p:cNvPr id="21" name="Flowchart: Process 20"/>
            <p:cNvSpPr/>
            <p:nvPr/>
          </p:nvSpPr>
          <p:spPr bwMode="auto">
            <a:xfrm>
              <a:off x="85725" y="3514725"/>
              <a:ext cx="2085975" cy="2162175"/>
            </a:xfrm>
            <a:prstGeom prst="flowChart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100" y="3571875"/>
              <a:ext cx="2137124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Font typeface="Arial" pitchFamily="34" charset="0"/>
                <a:buChar char="•"/>
              </a:pPr>
              <a:r>
                <a:rPr lang="en-US" dirty="0" smtClean="0"/>
                <a:t> Performance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Startup 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Development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Time to </a:t>
              </a:r>
              <a:br>
                <a:rPr lang="en-US" dirty="0" smtClean="0"/>
              </a:br>
              <a:r>
                <a:rPr lang="en-US" dirty="0" smtClean="0"/>
                <a:t>          Market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 More Information?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335088"/>
            <a:ext cx="8128000" cy="4702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Read this (or just Google around):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3"/>
              </a:rPr>
              <a:t>http://Hadoop.apache.org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4"/>
              </a:rPr>
              <a:t>http://database.cs.brown.edu/sigmod09/benchmarks-sigmod09.pdf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5"/>
              </a:rPr>
              <a:t>http://www.cs.brandeis.edu/~cs147a/lab/hadoop-cluster/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6"/>
              </a:rPr>
              <a:t>http://blogs.oracle.com/datawarehousing/2010/01/integrating_hadoop_data_with_o.html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7"/>
              </a:rPr>
              <a:t>http://blogs.oracle.com/datawarehousing/2009/10/in-database_map-reduce.html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952500"/>
            <a:ext cx="6826250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17563" y="290513"/>
            <a:ext cx="7581900" cy="941387"/>
          </a:xfrm>
        </p:spPr>
        <p:txBody>
          <a:bodyPr/>
          <a:lstStyle/>
          <a:p>
            <a:r>
              <a:rPr lang="en-GB" smtClean="0"/>
              <a:t>Questions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Drivers Changing IT</a:t>
            </a:r>
          </a:p>
        </p:txBody>
      </p:sp>
      <p:pic>
        <p:nvPicPr>
          <p:cNvPr id="10" name="Picture 9" descr="square_h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1" y="1183410"/>
            <a:ext cx="2343150" cy="2488118"/>
          </a:xfrm>
          <a:prstGeom prst="rect">
            <a:avLst/>
          </a:prstGeom>
        </p:spPr>
      </p:pic>
      <p:sp>
        <p:nvSpPr>
          <p:cNvPr id="11" name="Striped Right Arrow 10"/>
          <p:cNvSpPr/>
          <p:nvPr/>
        </p:nvSpPr>
        <p:spPr bwMode="auto">
          <a:xfrm>
            <a:off x="1609725" y="2362200"/>
            <a:ext cx="1819275" cy="857250"/>
          </a:xfrm>
          <a:prstGeom prst="stripedRight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45025" y="3757612"/>
            <a:ext cx="1314784" cy="2221070"/>
            <a:chOff x="3645025" y="3757612"/>
            <a:chExt cx="1314784" cy="2221070"/>
          </a:xfrm>
        </p:grpSpPr>
        <p:sp>
          <p:nvSpPr>
            <p:cNvPr id="13" name="Striped Right Arrow 12"/>
            <p:cNvSpPr/>
            <p:nvPr/>
          </p:nvSpPr>
          <p:spPr bwMode="auto">
            <a:xfrm rot="16200000">
              <a:off x="3409951" y="4238625"/>
              <a:ext cx="1819275" cy="857250"/>
            </a:xfrm>
            <a:prstGeom prst="stripedRightArrow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45025" y="5581650"/>
              <a:ext cx="1314784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Cheaper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38927" y="2600325"/>
            <a:ext cx="85953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</a:t>
            </a:r>
            <a:endParaRPr lang="en-US" dirty="0"/>
          </a:p>
        </p:txBody>
      </p:sp>
      <p:sp>
        <p:nvSpPr>
          <p:cNvPr id="17" name="Flowchart: Manual Operation 16"/>
          <p:cNvSpPr/>
          <p:nvPr/>
        </p:nvSpPr>
        <p:spPr bwMode="auto">
          <a:xfrm rot="5400000">
            <a:off x="4029075" y="4600577"/>
            <a:ext cx="1609725" cy="397674"/>
          </a:xfrm>
          <a:prstGeom prst="flowChartManualOperation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14928" y="3800473"/>
            <a:ext cx="2495547" cy="2085975"/>
            <a:chOff x="5114928" y="3800473"/>
            <a:chExt cx="2495547" cy="2085975"/>
          </a:xfrm>
        </p:grpSpPr>
        <p:sp>
          <p:nvSpPr>
            <p:cNvPr id="18" name="Flowchart: Process 17"/>
            <p:cNvSpPr/>
            <p:nvPr/>
          </p:nvSpPr>
          <p:spPr bwMode="auto">
            <a:xfrm rot="16200000">
              <a:off x="5319714" y="3595687"/>
              <a:ext cx="2085975" cy="2495547"/>
            </a:xfrm>
            <a:prstGeom prst="flowChartProcess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00650" y="3886200"/>
              <a:ext cx="2138727" cy="1818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Font typeface="Arial" pitchFamily="34" charset="0"/>
                <a:buChar char="•"/>
              </a:pPr>
              <a:r>
                <a:rPr lang="en-US" dirty="0" smtClean="0"/>
                <a:t> Hardware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Fewer Staff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/>
                <a:t> Less Power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Less Cooling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43525" y="2362201"/>
            <a:ext cx="2904221" cy="857250"/>
            <a:chOff x="5343525" y="2362201"/>
            <a:chExt cx="2904221" cy="857250"/>
          </a:xfrm>
        </p:grpSpPr>
        <p:sp>
          <p:nvSpPr>
            <p:cNvPr id="23" name="Striped Right Arrow 22"/>
            <p:cNvSpPr/>
            <p:nvPr/>
          </p:nvSpPr>
          <p:spPr bwMode="auto">
            <a:xfrm rot="10800000">
              <a:off x="5343525" y="2362201"/>
              <a:ext cx="1819275" cy="857250"/>
            </a:xfrm>
            <a:prstGeom prst="stripedRightArrow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15091" y="2581275"/>
              <a:ext cx="1032655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Faster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Reactions to these Changes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6575" y="1295400"/>
            <a:ext cx="8128000" cy="447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Open Source Software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Grid Computing on Commodity Hardware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Virtualization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emergence of the Cloud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Democratization of IT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Always-on Systems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Democratization of BI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Operational Data Warehousing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Vertical Solutions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Etc…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0425" y="496888"/>
            <a:ext cx="6950075" cy="561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120900" y="4206875"/>
            <a:ext cx="1774825" cy="3968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/>
            <a:endParaRPr lang="en-US" b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500" y="3355975"/>
            <a:ext cx="3813175" cy="2563813"/>
            <a:chOff x="64008" y="3355848"/>
            <a:chExt cx="3813048" cy="2564580"/>
          </a:xfrm>
        </p:grpSpPr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>
              <a:off x="2112264" y="4197096"/>
              <a:ext cx="1764792" cy="566928"/>
            </a:xfrm>
            <a:prstGeom prst="rect">
              <a:avLst/>
            </a:prstGeom>
            <a:noFill/>
            <a:ln w="19050" algn="ctr">
              <a:solidFill>
                <a:srgbClr val="00B0F0">
                  <a:alpha val="50195"/>
                </a:srgbClr>
              </a:solidFill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marL="119063" indent="-119063"/>
              <a:endParaRPr lang="en-US" b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8" y="3355848"/>
              <a:ext cx="1883664" cy="2564580"/>
            </a:xfrm>
            <a:prstGeom prst="rect">
              <a:avLst/>
            </a:prstGeom>
            <a:solidFill>
              <a:srgbClr val="00B0F0">
                <a:alpha val="28000"/>
              </a:srgbClr>
            </a:solidFill>
            <a:scene3d>
              <a:camera prst="orthographicFront"/>
              <a:lightRig rig="threePt" dir="t"/>
            </a:scene3d>
            <a:sp3d>
              <a:bevelT/>
              <a:bevelB w="6350" h="6350"/>
            </a:sp3d>
          </p:spPr>
          <p:txBody>
            <a:bodyPr>
              <a:spAutoFit/>
              <a:sp3d extrusionH="57150" prstMaterial="matte">
                <a:bevelB w="38100" h="38100"/>
                <a:extrusionClr>
                  <a:srgbClr val="0070C0"/>
                </a:extrusionClr>
              </a:sp3d>
            </a:bodyPr>
            <a:lstStyle/>
            <a:p>
              <a:pPr algn="l">
                <a:defRPr/>
              </a:pPr>
              <a:r>
                <a:rPr lang="en-US" dirty="0"/>
                <a:t>Very large queries</a:t>
              </a:r>
            </a:p>
            <a:p>
              <a:pPr algn="l">
                <a:defRPr/>
              </a:pPr>
              <a:r>
                <a:rPr lang="en-US" dirty="0"/>
                <a:t>Massively parallel workloads</a:t>
              </a:r>
            </a:p>
            <a:p>
              <a:pPr algn="l">
                <a:defRPr/>
              </a:pPr>
              <a:r>
                <a:rPr lang="en-US" dirty="0"/>
                <a:t>No IT required</a:t>
              </a: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33925" y="5200650"/>
            <a:ext cx="3400425" cy="647700"/>
          </a:xfrm>
          <a:prstGeom prst="rect">
            <a:avLst/>
          </a:prstGeom>
          <a:noFill/>
          <a:ln w="19050" algn="ctr">
            <a:solidFill>
              <a:srgbClr val="00B0F0">
                <a:alpha val="50195"/>
              </a:srgbClr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marL="119063" indent="-119063"/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Contradictions</a:t>
            </a:r>
          </a:p>
        </p:txBody>
      </p:sp>
      <p:pic>
        <p:nvPicPr>
          <p:cNvPr id="5" name="Picture 4" descr="square_h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1" y="3678960"/>
            <a:ext cx="2343150" cy="248811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1447800"/>
            <a:ext cx="9144000" cy="397032"/>
            <a:chOff x="0" y="1447800"/>
            <a:chExt cx="9144000" cy="397032"/>
          </a:xfrm>
        </p:grpSpPr>
        <p:sp>
          <p:nvSpPr>
            <p:cNvPr id="6" name="TextBox 5"/>
            <p:cNvSpPr txBox="1"/>
            <p:nvPr/>
          </p:nvSpPr>
          <p:spPr>
            <a:xfrm>
              <a:off x="0" y="1447800"/>
              <a:ext cx="2838449" cy="39703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dirty="0" smtClean="0"/>
                <a:t>More Uptime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84227" y="1447800"/>
              <a:ext cx="5259773" cy="3970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dirty="0" smtClean="0"/>
                <a:t>Open Source is cheap but less robust</a:t>
              </a:r>
              <a:endParaRPr lang="en-US" dirty="0"/>
            </a:p>
          </p:txBody>
        </p:sp>
        <p:sp>
          <p:nvSpPr>
            <p:cNvPr id="8" name="Left Arrow 7"/>
            <p:cNvSpPr/>
            <p:nvPr/>
          </p:nvSpPr>
          <p:spPr bwMode="auto">
            <a:xfrm>
              <a:off x="3448050" y="1466850"/>
              <a:ext cx="438150" cy="333375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9" name="Left Arrow 8"/>
            <p:cNvSpPr/>
            <p:nvPr/>
          </p:nvSpPr>
          <p:spPr bwMode="auto">
            <a:xfrm rot="10800000">
              <a:off x="2847975" y="1466850"/>
              <a:ext cx="438150" cy="333375"/>
            </a:xfrm>
            <a:prstGeom prst="leftArrow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2009775"/>
            <a:ext cx="9144000" cy="397032"/>
            <a:chOff x="0" y="2009775"/>
            <a:chExt cx="9144000" cy="397032"/>
          </a:xfrm>
        </p:grpSpPr>
        <p:sp>
          <p:nvSpPr>
            <p:cNvPr id="10" name="TextBox 9"/>
            <p:cNvSpPr txBox="1"/>
            <p:nvPr/>
          </p:nvSpPr>
          <p:spPr>
            <a:xfrm>
              <a:off x="0" y="2009775"/>
              <a:ext cx="2837636" cy="39703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dirty="0" smtClean="0"/>
                <a:t>Better Performance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4227" y="2009775"/>
              <a:ext cx="5259773" cy="3970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dirty="0" smtClean="0"/>
                <a:t>Cloud and Virtualization are slower</a:t>
              </a:r>
              <a:endParaRPr lang="en-US" dirty="0"/>
            </a:p>
          </p:txBody>
        </p:sp>
        <p:sp>
          <p:nvSpPr>
            <p:cNvPr id="12" name="Left Arrow 11"/>
            <p:cNvSpPr/>
            <p:nvPr/>
          </p:nvSpPr>
          <p:spPr bwMode="auto">
            <a:xfrm>
              <a:off x="3448050" y="2028825"/>
              <a:ext cx="438150" cy="333375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3" name="Left Arrow 12"/>
            <p:cNvSpPr/>
            <p:nvPr/>
          </p:nvSpPr>
          <p:spPr bwMode="auto">
            <a:xfrm rot="10800000">
              <a:off x="2838450" y="2028825"/>
              <a:ext cx="438150" cy="333375"/>
            </a:xfrm>
            <a:prstGeom prst="leftArrow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9525" y="2590800"/>
            <a:ext cx="9144000" cy="397032"/>
            <a:chOff x="-9525" y="2590800"/>
            <a:chExt cx="9144000" cy="397032"/>
          </a:xfrm>
        </p:grpSpPr>
        <p:sp>
          <p:nvSpPr>
            <p:cNvPr id="14" name="TextBox 13"/>
            <p:cNvSpPr txBox="1"/>
            <p:nvPr/>
          </p:nvSpPr>
          <p:spPr>
            <a:xfrm>
              <a:off x="-9525" y="2590800"/>
              <a:ext cx="2837636" cy="39703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dirty="0" smtClean="0"/>
                <a:t>Less Hardware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74702" y="2590800"/>
              <a:ext cx="5259773" cy="3970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dirty="0" smtClean="0"/>
                <a:t>MPP Clusters (</a:t>
              </a:r>
              <a:r>
                <a:rPr lang="en-US" dirty="0"/>
                <a:t>H</a:t>
              </a:r>
              <a:r>
                <a:rPr lang="en-US" dirty="0" smtClean="0"/>
                <a:t>adoop) need more HW</a:t>
              </a:r>
              <a:endParaRPr lang="en-US" dirty="0"/>
            </a:p>
          </p:txBody>
        </p:sp>
        <p:sp>
          <p:nvSpPr>
            <p:cNvPr id="16" name="Left Arrow 15"/>
            <p:cNvSpPr/>
            <p:nvPr/>
          </p:nvSpPr>
          <p:spPr bwMode="auto">
            <a:xfrm>
              <a:off x="3438525" y="2609850"/>
              <a:ext cx="438150" cy="333375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7" name="Left Arrow 16"/>
            <p:cNvSpPr/>
            <p:nvPr/>
          </p:nvSpPr>
          <p:spPr bwMode="auto">
            <a:xfrm rot="10800000">
              <a:off x="2828925" y="2609850"/>
              <a:ext cx="438150" cy="333375"/>
            </a:xfrm>
            <a:prstGeom prst="leftArrow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9525" y="3152775"/>
            <a:ext cx="9144000" cy="397032"/>
            <a:chOff x="-9525" y="3152775"/>
            <a:chExt cx="9144000" cy="397032"/>
          </a:xfrm>
        </p:grpSpPr>
        <p:sp>
          <p:nvSpPr>
            <p:cNvPr id="18" name="TextBox 17"/>
            <p:cNvSpPr txBox="1"/>
            <p:nvPr/>
          </p:nvSpPr>
          <p:spPr>
            <a:xfrm>
              <a:off x="-9525" y="3152775"/>
              <a:ext cx="2837636" cy="39703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dirty="0" smtClean="0"/>
                <a:t>Fewer Staff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74702" y="3152775"/>
              <a:ext cx="5259773" cy="3970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dirty="0" smtClean="0"/>
                <a:t>Hadoop requires lots of programming</a:t>
              </a:r>
              <a:endParaRPr lang="en-US" dirty="0"/>
            </a:p>
          </p:txBody>
        </p:sp>
        <p:sp>
          <p:nvSpPr>
            <p:cNvPr id="20" name="Left Arrow 19"/>
            <p:cNvSpPr/>
            <p:nvPr/>
          </p:nvSpPr>
          <p:spPr bwMode="auto">
            <a:xfrm>
              <a:off x="3438525" y="3171825"/>
              <a:ext cx="438150" cy="333375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1" name="Left Arrow 20"/>
            <p:cNvSpPr/>
            <p:nvPr/>
          </p:nvSpPr>
          <p:spPr bwMode="auto">
            <a:xfrm rot="10800000">
              <a:off x="2828925" y="3171825"/>
              <a:ext cx="438150" cy="333375"/>
            </a:xfrm>
            <a:prstGeom prst="leftArrow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24372" y="3257550"/>
            <a:ext cx="2114553" cy="1543049"/>
            <a:chOff x="4524372" y="3257550"/>
            <a:chExt cx="2114553" cy="1543049"/>
          </a:xfrm>
        </p:grpSpPr>
        <p:sp>
          <p:nvSpPr>
            <p:cNvPr id="27" name="Flowchart: Delay 26"/>
            <p:cNvSpPr/>
            <p:nvPr/>
          </p:nvSpPr>
          <p:spPr bwMode="auto">
            <a:xfrm rot="10800000">
              <a:off x="4524372" y="3667123"/>
              <a:ext cx="1419225" cy="1133476"/>
            </a:xfrm>
            <a:prstGeom prst="flowChartDelay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6" name="Cloud Callout 25"/>
            <p:cNvSpPr/>
            <p:nvPr/>
          </p:nvSpPr>
          <p:spPr bwMode="auto">
            <a:xfrm>
              <a:off x="4552951" y="3257550"/>
              <a:ext cx="2085974" cy="1143000"/>
            </a:xfrm>
            <a:prstGeom prst="cloudCallout">
              <a:avLst>
                <a:gd name="adj1" fmla="val -37847"/>
                <a:gd name="adj2" fmla="val 591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19063" marR="0" indent="-119063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rPr>
                <a:t>Choose </a:t>
              </a:r>
              <a:b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rPr>
              </a:b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rPr>
                <a:t>wisely…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Hadoop?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 r="45813" b="26857"/>
          <a:stretch>
            <a:fillRect/>
          </a:stretch>
        </p:blipFill>
        <p:spPr bwMode="auto">
          <a:xfrm>
            <a:off x="1482725" y="898525"/>
            <a:ext cx="6146800" cy="5186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Oracle Corporate Template">
  <a:themeElements>
    <a:clrScheme name="New Oracle Corporate Template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New Oracle Corpora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2075" tIns="46038" rIns="92075" bIns="46038" numCol="1" rtlCol="0" anchor="t" anchorCtr="0" compatLnSpc="1">
        <a:prstTxWarp prst="textNoShape">
          <a:avLst/>
        </a:prstTxWarp>
        <a:no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>
    <a:extraClrScheme>
      <a:clrScheme name="New Oracle Corporate Templat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66412</TotalTime>
  <Words>1775</Words>
  <Application>Microsoft Office PowerPoint</Application>
  <PresentationFormat>On-screen Show (4:3)</PresentationFormat>
  <Paragraphs>406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New Oracle Corporate Template</vt:lpstr>
      <vt:lpstr>Oracle and/or Hadoop  And what you need to know…</vt:lpstr>
      <vt:lpstr>Agenda</vt:lpstr>
      <vt:lpstr>Business Drivers Changing IT</vt:lpstr>
      <vt:lpstr>Business Drivers Changing IT</vt:lpstr>
      <vt:lpstr>Business Drivers Changing IT</vt:lpstr>
      <vt:lpstr>Some Reactions to these Changes</vt:lpstr>
      <vt:lpstr>The Cloud</vt:lpstr>
      <vt:lpstr>Some Contradictions</vt:lpstr>
      <vt:lpstr>What is Hadoop?</vt:lpstr>
      <vt:lpstr>Hadoop Architecture</vt:lpstr>
      <vt:lpstr>High-level Hadoop Architecture</vt:lpstr>
      <vt:lpstr>A typical HDFS cluster</vt:lpstr>
      <vt:lpstr>Loading Data (simplified)</vt:lpstr>
      <vt:lpstr>Querying Data (simplified)</vt:lpstr>
      <vt:lpstr>What is the typical use case?</vt:lpstr>
      <vt:lpstr>MapReduce Programs</vt:lpstr>
      <vt:lpstr>MapReduce Example</vt:lpstr>
      <vt:lpstr>MapReduce Example</vt:lpstr>
      <vt:lpstr>MapReduce Example</vt:lpstr>
      <vt:lpstr>…In the eye of the Beholder </vt:lpstr>
      <vt:lpstr>Myths and Realities</vt:lpstr>
      <vt:lpstr>Myths and Realities</vt:lpstr>
      <vt:lpstr>Myths and Realities</vt:lpstr>
      <vt:lpstr>Oracle and/or Hadoop</vt:lpstr>
      <vt:lpstr>Using Oracle instead of Hadoop Running MapReduce within the Database</vt:lpstr>
      <vt:lpstr>Using Oracle instead of Hadoop Running MapReduce within the Database</vt:lpstr>
      <vt:lpstr>Using Oracle Next to Hadoop RDBMS is a Target for Hadoop Processing</vt:lpstr>
      <vt:lpstr>Running Oracle with Hadoop Integrated Solution</vt:lpstr>
      <vt:lpstr>Starting the Processing</vt:lpstr>
      <vt:lpstr>Monitoring the Hadoop Side</vt:lpstr>
      <vt:lpstr>Processing Stops</vt:lpstr>
      <vt:lpstr>Do you need Hadoop? Some Considerations</vt:lpstr>
      <vt:lpstr>Slide 33</vt:lpstr>
      <vt:lpstr>Slide 34</vt:lpstr>
      <vt:lpstr>Slide 35</vt:lpstr>
      <vt:lpstr>Do you need Hadoop – Part 1 Yes, as a Data Processing Engine</vt:lpstr>
      <vt:lpstr>Do you need Hadoop – Part 1 Yes, as a Data Processing Engine</vt:lpstr>
      <vt:lpstr>Do you need Hadoop – Part 2 Not really…</vt:lpstr>
      <vt:lpstr>Conclusion Design a Solution for YOUR Problem</vt:lpstr>
      <vt:lpstr>Need More Information?</vt:lpstr>
      <vt:lpstr>Questions</vt:lpstr>
    </vt:vector>
  </TitlesOfParts>
  <Company>Oracle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Competing against Hadoop</dc:title>
  <dc:subject>Hadoop/MapReduce and Oracle</dc:subject>
  <dc:creator>Jean-Pierre Dijcks</dc:creator>
  <cp:keywords>Hadoop, MapReduce, Oracle Database</cp:keywords>
  <dc:description/>
  <cp:lastModifiedBy>jdijcks</cp:lastModifiedBy>
  <cp:revision>1282</cp:revision>
  <cp:lastPrinted>2006-02-05T23:07:35Z</cp:lastPrinted>
  <dcterms:created xsi:type="dcterms:W3CDTF">2006-11-13T23:44:10Z</dcterms:created>
  <dcterms:modified xsi:type="dcterms:W3CDTF">2010-08-17T23:33:45Z</dcterms:modified>
  <cp:category>Massively parallel processing architectures</cp:category>
</cp:coreProperties>
</file>