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503" r:id="rId2"/>
    <p:sldId id="325" r:id="rId3"/>
    <p:sldId id="484" r:id="rId4"/>
    <p:sldId id="506" r:id="rId5"/>
    <p:sldId id="507" r:id="rId6"/>
    <p:sldId id="508" r:id="rId7"/>
    <p:sldId id="509" r:id="rId8"/>
    <p:sldId id="510" r:id="rId9"/>
    <p:sldId id="511" r:id="rId10"/>
    <p:sldId id="512" r:id="rId11"/>
    <p:sldId id="513" r:id="rId12"/>
    <p:sldId id="514" r:id="rId13"/>
    <p:sldId id="515" r:id="rId14"/>
    <p:sldId id="516" r:id="rId15"/>
    <p:sldId id="517" r:id="rId16"/>
    <p:sldId id="518" r:id="rId17"/>
    <p:sldId id="522" r:id="rId18"/>
    <p:sldId id="519" r:id="rId19"/>
    <p:sldId id="520" r:id="rId20"/>
    <p:sldId id="521" r:id="rId21"/>
    <p:sldId id="490" r:id="rId22"/>
    <p:sldId id="470" r:id="rId23"/>
  </p:sldIdLst>
  <p:sldSz cx="9144000" cy="6858000" type="screen4x3"/>
  <p:notesSz cx="6858000" cy="9144000"/>
  <p:defaultTextStyle>
    <a:defPPr>
      <a:defRPr lang="en-US"/>
    </a:defPPr>
    <a:lvl1pPr algn="ctr" rtl="0" fontAlgn="base">
      <a:lnSpc>
        <a:spcPct val="90000"/>
      </a:lnSpc>
      <a:spcBef>
        <a:spcPct val="50000"/>
      </a:spcBef>
      <a:spcAft>
        <a:spcPct val="0"/>
      </a:spcAft>
      <a:buClr>
        <a:schemeClr val="accent1"/>
      </a:buClr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lnSpc>
        <a:spcPct val="90000"/>
      </a:lnSpc>
      <a:spcBef>
        <a:spcPct val="50000"/>
      </a:spcBef>
      <a:spcAft>
        <a:spcPct val="0"/>
      </a:spcAft>
      <a:buClr>
        <a:schemeClr val="accent1"/>
      </a:buClr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lnSpc>
        <a:spcPct val="90000"/>
      </a:lnSpc>
      <a:spcBef>
        <a:spcPct val="50000"/>
      </a:spcBef>
      <a:spcAft>
        <a:spcPct val="0"/>
      </a:spcAft>
      <a:buClr>
        <a:schemeClr val="accent1"/>
      </a:buClr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lnSpc>
        <a:spcPct val="90000"/>
      </a:lnSpc>
      <a:spcBef>
        <a:spcPct val="50000"/>
      </a:spcBef>
      <a:spcAft>
        <a:spcPct val="0"/>
      </a:spcAft>
      <a:buClr>
        <a:schemeClr val="accent1"/>
      </a:buClr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lnSpc>
        <a:spcPct val="90000"/>
      </a:lnSpc>
      <a:spcBef>
        <a:spcPct val="50000"/>
      </a:spcBef>
      <a:spcAft>
        <a:spcPct val="0"/>
      </a:spcAft>
      <a:buClr>
        <a:schemeClr val="accent1"/>
      </a:buClr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958B"/>
    <a:srgbClr val="545F75"/>
    <a:srgbClr val="B8B8B8"/>
    <a:srgbClr val="663300"/>
    <a:srgbClr val="660066"/>
    <a:srgbClr val="006699"/>
    <a:srgbClr val="669900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24084" autoAdjust="0"/>
    <p:restoredTop sz="87149" autoAdjust="0"/>
  </p:normalViewPr>
  <p:slideViewPr>
    <p:cSldViewPr snapToGrid="0">
      <p:cViewPr>
        <p:scale>
          <a:sx n="90" d="100"/>
          <a:sy n="90" d="100"/>
        </p:scale>
        <p:origin x="-144" y="204"/>
      </p:cViewPr>
      <p:guideLst>
        <p:guide orient="horz" pos="3885"/>
        <p:guide orient="horz" pos="2733"/>
        <p:guide orient="horz"/>
        <p:guide orient="horz" pos="420"/>
        <p:guide orient="horz" pos="1490"/>
        <p:guide orient="horz" pos="3520"/>
        <p:guide orient="horz" pos="768"/>
        <p:guide orient="horz" pos="3355"/>
        <p:guide pos="5504"/>
        <p:guide pos="4940"/>
        <p:guide pos="568"/>
        <p:guide pos="3696"/>
        <p:guide pos="9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86"/>
    </p:cViewPr>
  </p:sorterViewPr>
  <p:notesViewPr>
    <p:cSldViewPr snapToGrid="0">
      <p:cViewPr>
        <p:scale>
          <a:sx n="300" d="100"/>
          <a:sy n="300" d="100"/>
        </p:scale>
        <p:origin x="-2704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ClrTx/>
              <a:defRPr sz="1200" b="0" smtClean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defRPr sz="1200" b="0" smtClean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ClrTx/>
              <a:defRPr sz="1200" b="0" smtClean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defRPr sz="1200" b="0" smtClean="0">
                <a:latin typeface="Times"/>
              </a:defRPr>
            </a:lvl1pPr>
          </a:lstStyle>
          <a:p>
            <a:pPr>
              <a:defRPr/>
            </a:pPr>
            <a:fld id="{871FD6EE-26CF-458A-A43C-771D8B859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ClrTx/>
              <a:defRPr sz="1200" b="0" smtClean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defRPr sz="1200" b="0" smtClean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ClrTx/>
              <a:defRPr sz="1200" b="0" smtClean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defRPr sz="1200" b="0" smtClean="0">
                <a:latin typeface="Times"/>
              </a:defRPr>
            </a:lvl1pPr>
          </a:lstStyle>
          <a:p>
            <a:pPr>
              <a:defRPr/>
            </a:pPr>
            <a:fld id="{633A8136-BCD0-4E3F-9DB2-481E12D09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1pPr>
    <a:lvl2pPr marL="1143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38138" indent="-109538" algn="l" rtl="0" eaLnBrk="0" fontAlgn="base" hangingPunct="0">
      <a:spcBef>
        <a:spcPct val="30000"/>
      </a:spcBef>
      <a:spcAft>
        <a:spcPct val="0"/>
      </a:spcAft>
      <a:buSzPct val="100000"/>
      <a:buFont typeface="Times" pitchFamily="18" charset="0"/>
      <a:buChar char="•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79438" indent="-120650" algn="l" rtl="0" eaLnBrk="0" fontAlgn="base" hangingPunct="0">
      <a:spcBef>
        <a:spcPct val="30000"/>
      </a:spcBef>
      <a:spcAft>
        <a:spcPct val="0"/>
      </a:spcAft>
      <a:buChar char="–"/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69373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 defTabSz="45720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0C073CB5-323D-42A3-94F9-D14EF04B1BF3}" type="slidenum">
              <a:rPr lang="en-GB" sz="1200">
                <a:solidFill>
                  <a:srgbClr val="000000"/>
                </a:solidFill>
                <a:latin typeface="Times New Roman" charset="0"/>
                <a:ea typeface="ＭＳ Ｐゴシック" charset="-128"/>
              </a:rPr>
              <a:pPr algn="r" defTabSz="45720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GB" sz="1200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1144588" y="685800"/>
            <a:ext cx="4567237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0" name="Rectangle 4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1" name="Rectangle 3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19" name="Rectangle 3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67" name="Rectangle 3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5" name="Rectangle 3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63" name="Rectangle 3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1" name="Rectangle 3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59" name="Rectangle 3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07" name="Rectangle 3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555" name="Rectangle 3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</a:pPr>
            <a:fld id="{55497DC7-224C-42DB-A0E9-91285542B14E}" type="slidenum">
              <a:rPr lang="en-US" sz="1200" b="0">
                <a:latin typeface="Times" pitchFamily="18" charset="0"/>
              </a:rPr>
              <a:pPr algn="r" eaLnBrk="0" hangingPunct="0">
                <a:lnSpc>
                  <a:spcPct val="100000"/>
                </a:lnSpc>
                <a:spcBef>
                  <a:spcPct val="0"/>
                </a:spcBef>
                <a:buClrTx/>
              </a:pPr>
              <a:t>20</a:t>
            </a:fld>
            <a:endParaRPr lang="en-US" sz="1200" b="0">
              <a:latin typeface="Times" pitchFamily="18" charset="0"/>
            </a:endParaRPr>
          </a:p>
        </p:txBody>
      </p:sp>
      <p:sp>
        <p:nvSpPr>
          <p:cNvPr id="166915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590B38-4911-4EEC-B6E0-AB8FBF2F6398}" type="slidenum">
              <a:rPr lang="en-US">
                <a:latin typeface="Times" pitchFamily="18" charset="0"/>
              </a:rPr>
              <a:pPr/>
              <a:t>2</a:t>
            </a:fld>
            <a:endParaRPr lang="en-US">
              <a:latin typeface="Times" pitchFamily="18" charset="0"/>
            </a:endParaRPr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E35700-5A11-4BF3-9E4A-FF9106480E1A}" type="slidenum">
              <a:rPr lang="en-US">
                <a:latin typeface="Times" pitchFamily="18" charset="0"/>
              </a:rPr>
              <a:pPr/>
              <a:t>21</a:t>
            </a:fld>
            <a:endParaRPr lang="en-US">
              <a:latin typeface="Times" pitchFamily="18" charset="0"/>
            </a:endParaRPr>
          </a:p>
        </p:txBody>
      </p:sp>
      <p:sp>
        <p:nvSpPr>
          <p:cNvPr id="63491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67237" cy="3425825"/>
          </a:xfrm>
          <a:ln w="12700" cap="flat">
            <a:solidFill>
              <a:schemeClr val="tx1"/>
            </a:solidFill>
          </a:ln>
        </p:spPr>
      </p:sp>
      <p:sp>
        <p:nvSpPr>
          <p:cNvPr id="63492" name="Rectangle 102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3EB49-7586-4B40-8D9E-B957B9FE2B55}" type="slidenum">
              <a:rPr lang="en-US">
                <a:latin typeface="Times" pitchFamily="18" charset="0"/>
              </a:rPr>
              <a:pPr/>
              <a:t>22</a:t>
            </a:fld>
            <a:endParaRPr lang="en-US">
              <a:latin typeface="Times" pitchFamily="18" charset="0"/>
            </a:endParaRPr>
          </a:p>
        </p:txBody>
      </p:sp>
      <p:sp>
        <p:nvSpPr>
          <p:cNvPr id="66563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67237" cy="3425825"/>
          </a:xfrm>
          <a:ln w="12700" cap="flat">
            <a:solidFill>
              <a:schemeClr val="tx1"/>
            </a:solidFill>
          </a:ln>
        </p:spPr>
      </p:sp>
      <p:sp>
        <p:nvSpPr>
          <p:cNvPr id="66564" name="Rectangle 102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00FBAB-AA7A-4BCD-B7FD-A7D4F6C9E3D1}" type="slidenum">
              <a:rPr lang="en-US">
                <a:latin typeface="Times" pitchFamily="18" charset="0"/>
              </a:rPr>
              <a:pPr/>
              <a:t>3</a:t>
            </a:fld>
            <a:endParaRPr lang="en-US">
              <a:latin typeface="Times" pitchFamily="18" charset="0"/>
            </a:endParaRPr>
          </a:p>
        </p:txBody>
      </p:sp>
      <p:sp>
        <p:nvSpPr>
          <p:cNvPr id="983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7388"/>
            <a:ext cx="4573588" cy="3430587"/>
          </a:xfrm>
          <a:ln w="12700" cap="flat">
            <a:solidFill>
              <a:schemeClr val="tx1"/>
            </a:solidFill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1813"/>
            <a:ext cx="5026025" cy="4116387"/>
          </a:xfrm>
          <a:noFill/>
          <a:ln/>
        </p:spPr>
        <p:txBody>
          <a:bodyPr lIns="92676" tIns="47936" rIns="92676" bIns="47936"/>
          <a:lstStyle/>
          <a:p>
            <a:pPr defTabSz="955675"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 defTabSz="45720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25B9978B-88B4-47D7-9A95-4E352A4E5B69}" type="slidenum">
              <a:rPr lang="en-GB" sz="1200">
                <a:solidFill>
                  <a:srgbClr val="000000"/>
                </a:solidFill>
                <a:latin typeface="Times New Roman" charset="0"/>
                <a:ea typeface="ＭＳ Ｐゴシック" charset="-128"/>
              </a:rPr>
              <a:pPr algn="r" defTabSz="45720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</a:t>
            </a:fld>
            <a:endParaRPr lang="en-GB" sz="1200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4" name="Rectangle 4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 defTabSz="45720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3E174FE-4A51-4792-89A1-FBFE398920B6}" type="slidenum">
              <a:rPr lang="en-GB" sz="1200">
                <a:solidFill>
                  <a:srgbClr val="000000"/>
                </a:solidFill>
                <a:latin typeface="Times New Roman" charset="0"/>
                <a:ea typeface="ＭＳ Ｐゴシック" charset="-128"/>
              </a:rPr>
              <a:pPr algn="r" defTabSz="45720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</a:t>
            </a:fld>
            <a:endParaRPr lang="en-GB" sz="1200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r" defTabSz="457200">
              <a:spcBef>
                <a:spcPts val="750"/>
              </a:spcBef>
              <a:buClr>
                <a:srgbClr val="00CC99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4142798-5699-457D-9F22-D4927C49FFCD}" type="slidenum">
              <a:rPr lang="en-GB" sz="1200">
                <a:solidFill>
                  <a:srgbClr val="000000"/>
                </a:solidFill>
                <a:ea typeface="ＭＳ Ｐゴシック" charset="-128"/>
              </a:rPr>
              <a:pPr algn="r" defTabSz="457200">
                <a:spcBef>
                  <a:spcPts val="750"/>
                </a:spcBef>
                <a:buClr>
                  <a:srgbClr val="00CC99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</a:t>
            </a:fld>
            <a:endParaRPr lang="en-GB" sz="12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3" name="Rectangle 5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79" name="Rectangle 3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27" name="Rectangle 3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075" name="Rectangle 3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3" name="Rectangle 3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0" descr="Oracle_Logo_485C.jpg                                           00104BF0Macintosh HD                   BE05FFEF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600" y="4364038"/>
            <a:ext cx="2925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4" descr="&#10;OOW_PPT_1.jpg                                                  00761B4AMacintosh HD                   C562B828: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9163"/>
            <a:ext cx="9145588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2220" name="Rectangle 76"/>
          <p:cNvSpPr>
            <a:spLocks noGrp="1" noChangeArrowheads="1"/>
          </p:cNvSpPr>
          <p:nvPr>
            <p:ph type="ctrTitle" sz="quarter"/>
          </p:nvPr>
        </p:nvSpPr>
        <p:spPr>
          <a:xfrm>
            <a:off x="800100" y="4813300"/>
            <a:ext cx="7772400" cy="860425"/>
          </a:xfrm>
        </p:spPr>
        <p:txBody>
          <a:bodyPr lIns="91440" tIns="45720" rIns="91440" bIns="45720"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2221" name="Rectangle 7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00100" y="5727700"/>
            <a:ext cx="6400800" cy="762000"/>
          </a:xfrm>
        </p:spPr>
        <p:txBody>
          <a:bodyPr lIns="91440" tIns="45720" rIns="91440" bIns="45720"/>
          <a:lstStyle>
            <a:lvl1pPr marL="0" indent="0">
              <a:spcBef>
                <a:spcPct val="0"/>
              </a:spcBef>
              <a:buFont typeface="Times"/>
              <a:buNone/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8938"/>
            <a:ext cx="1898650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6300" y="388938"/>
            <a:ext cx="5543550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388938"/>
            <a:ext cx="75819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876300" y="1600200"/>
            <a:ext cx="7537450" cy="4343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6300" y="1600200"/>
            <a:ext cx="369252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600200"/>
            <a:ext cx="369252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5" descr="Red Ba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172200"/>
            <a:ext cx="914400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24" descr="Small Red Square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6889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6300" y="1600200"/>
            <a:ext cx="75374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388938"/>
            <a:ext cx="75819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172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151" name="Picture 20" descr="Oracle WHITE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20000" y="6226175"/>
            <a:ext cx="947738" cy="11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7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553200"/>
            <a:ext cx="8839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ClrTx/>
              <a:defRPr sz="900" b="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Times" pitchFamily="18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Times" pitchFamily="18" charset="0"/>
        <a:buChar char="–"/>
        <a:defRPr sz="2000">
          <a:solidFill>
            <a:schemeClr val="tx1"/>
          </a:solidFill>
          <a:latin typeface="+mn-lt"/>
        </a:defRPr>
      </a:lvl2pPr>
      <a:lvl3pPr marL="914400" indent="-23018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3pPr>
      <a:lvl4pPr marL="1258888" indent="-23018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Times" pitchFamily="18" charset="0"/>
        <a:buChar char="–"/>
        <a:defRPr sz="20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058988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Times"/>
        <a:buChar char="•"/>
        <a:defRPr sz="2000">
          <a:solidFill>
            <a:schemeClr val="tx1"/>
          </a:solidFill>
          <a:latin typeface="+mn-lt"/>
        </a:defRPr>
      </a:lvl6pPr>
      <a:lvl7pPr marL="2516188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Times"/>
        <a:buChar char="•"/>
        <a:defRPr sz="2000">
          <a:solidFill>
            <a:schemeClr val="tx1"/>
          </a:solidFill>
          <a:latin typeface="+mn-lt"/>
        </a:defRPr>
      </a:lvl7pPr>
      <a:lvl8pPr marL="2973388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Times"/>
        <a:buChar char="•"/>
        <a:defRPr sz="2000">
          <a:solidFill>
            <a:schemeClr val="tx1"/>
          </a:solidFill>
          <a:latin typeface="+mn-lt"/>
        </a:defRPr>
      </a:lvl8pPr>
      <a:lvl9pPr marL="3430588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Times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6172200"/>
            <a:ext cx="91440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57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7013" y="2874963"/>
            <a:ext cx="6280150" cy="785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2263" y="1698625"/>
            <a:ext cx="2976562" cy="3189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41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Unit Testing - Reports</a:t>
            </a:r>
          </a:p>
        </p:txBody>
      </p:sp>
      <p:sp>
        <p:nvSpPr>
          <p:cNvPr id="13415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Includes Standard reports</a:t>
            </a:r>
          </a:p>
          <a:p>
            <a:pPr lvl="1"/>
            <a:r>
              <a:rPr lang="en-GB" smtClean="0"/>
              <a:t>Suites</a:t>
            </a:r>
          </a:p>
          <a:p>
            <a:pPr lvl="1"/>
            <a:r>
              <a:rPr lang="en-GB" smtClean="0"/>
              <a:t>Tests</a:t>
            </a:r>
          </a:p>
          <a:p>
            <a:pPr lvl="1"/>
            <a:r>
              <a:rPr lang="en-GB" smtClean="0"/>
              <a:t>Code Coverage</a:t>
            </a:r>
          </a:p>
          <a:p>
            <a:r>
              <a:rPr lang="en-GB" smtClean="0"/>
              <a:t>Reports against the repository</a:t>
            </a:r>
          </a:p>
          <a:p>
            <a:r>
              <a:rPr lang="en-GB" smtClean="0"/>
              <a:t>Users can query the repository</a:t>
            </a:r>
            <a:br>
              <a:rPr lang="en-GB" smtClean="0"/>
            </a:br>
            <a:r>
              <a:rPr lang="en-GB" smtClean="0"/>
              <a:t> directly</a:t>
            </a:r>
          </a:p>
          <a:p>
            <a:endParaRPr lang="en-GB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889000" y="304800"/>
            <a:ext cx="7605713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defTabSz="45720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3200" b="0">
              <a:solidFill>
                <a:srgbClr val="000000"/>
              </a:solidFill>
              <a:ea typeface="ＭＳ Ｐゴシック" charset="-128"/>
            </a:endParaRPr>
          </a:p>
        </p:txBody>
      </p:sp>
      <p:pic>
        <p:nvPicPr>
          <p:cNvPr id="136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4225" y="1649413"/>
            <a:ext cx="3876675" cy="285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61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Unit Testing – Multi User</a:t>
            </a:r>
          </a:p>
        </p:txBody>
      </p:sp>
      <p:sp>
        <p:nvSpPr>
          <p:cNvPr id="13620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Use database users</a:t>
            </a:r>
          </a:p>
          <a:p>
            <a:r>
              <a:rPr lang="en-GB" smtClean="0"/>
              <a:t>Control </a:t>
            </a:r>
          </a:p>
          <a:p>
            <a:pPr lvl="1"/>
            <a:r>
              <a:rPr lang="en-GB" smtClean="0"/>
              <a:t>admin vs. user</a:t>
            </a:r>
          </a:p>
          <a:p>
            <a:r>
              <a:rPr lang="en-GB" smtClean="0"/>
              <a:t>Managed with roles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889000" y="304800"/>
            <a:ext cx="7605713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defTabSz="45720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3200" b="0">
              <a:solidFill>
                <a:srgbClr val="000000"/>
              </a:solidFill>
              <a:ea typeface="ＭＳ Ｐゴシック" charset="-128"/>
            </a:endParaRPr>
          </a:p>
        </p:txBody>
      </p:sp>
      <p:pic>
        <p:nvPicPr>
          <p:cNvPr id="138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5638" y="3843338"/>
            <a:ext cx="6370637" cy="180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3824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6488" y="3055938"/>
            <a:ext cx="46482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824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Unit Testing – Running Suites/Tests</a:t>
            </a:r>
            <a:br>
              <a:rPr lang="en-GB" smtClean="0"/>
            </a:br>
            <a:endParaRPr lang="en-GB" smtClean="0"/>
          </a:p>
        </p:txBody>
      </p:sp>
      <p:sp>
        <p:nvSpPr>
          <p:cNvPr id="138249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Inside SQL Developer simply change the Combo List</a:t>
            </a:r>
          </a:p>
          <a:p>
            <a:r>
              <a:rPr lang="en-GB" smtClean="0"/>
              <a:t>Command line by passing arguments</a:t>
            </a:r>
          </a:p>
          <a:p>
            <a:r>
              <a:rPr lang="en-GB" smtClean="0"/>
              <a:t>Results are stored in the repository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3250" y="1706563"/>
            <a:ext cx="4397375" cy="3429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029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Integrated Data Modeling</a:t>
            </a:r>
          </a:p>
        </p:txBody>
      </p:sp>
      <p:sp>
        <p:nvSpPr>
          <p:cNvPr id="14029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Open existing models</a:t>
            </a:r>
          </a:p>
          <a:p>
            <a:r>
              <a:rPr lang="en-GB" smtClean="0"/>
              <a:t>Drag and drop relational</a:t>
            </a:r>
          </a:p>
          <a:p>
            <a:r>
              <a:rPr lang="en-GB" smtClean="0"/>
              <a:t>Design Rules</a:t>
            </a:r>
          </a:p>
          <a:p>
            <a:r>
              <a:rPr lang="en-GB" smtClean="0"/>
              <a:t>Inspect all properties</a:t>
            </a:r>
          </a:p>
          <a:p>
            <a:r>
              <a:rPr lang="en-GB" smtClean="0"/>
              <a:t>Thumbnail view</a:t>
            </a:r>
          </a:p>
          <a:p>
            <a:r>
              <a:rPr lang="en-GB" smtClean="0"/>
              <a:t>Read only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 Box 2"/>
          <p:cNvSpPr txBox="1">
            <a:spLocks noChangeArrowheads="1"/>
          </p:cNvSpPr>
          <p:nvPr/>
        </p:nvSpPr>
        <p:spPr bwMode="auto">
          <a:xfrm>
            <a:off x="889000" y="304800"/>
            <a:ext cx="7605713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defTabSz="45720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3200" b="0">
              <a:solidFill>
                <a:srgbClr val="000000"/>
              </a:solidFill>
              <a:ea typeface="ＭＳ Ｐゴシック" charset="-128"/>
            </a:endParaRPr>
          </a:p>
        </p:txBody>
      </p:sp>
      <p:pic>
        <p:nvPicPr>
          <p:cNvPr id="142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8788" y="1681163"/>
            <a:ext cx="4625975" cy="3106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234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Trace Files</a:t>
            </a:r>
          </a:p>
        </p:txBody>
      </p:sp>
      <p:sp>
        <p:nvSpPr>
          <p:cNvPr id="14234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Open trace files</a:t>
            </a:r>
          </a:p>
          <a:p>
            <a:r>
              <a:rPr lang="en-GB" smtClean="0"/>
              <a:t>Search SQL</a:t>
            </a:r>
          </a:p>
          <a:p>
            <a:r>
              <a:rPr lang="en-GB" smtClean="0"/>
              <a:t>Sort Options</a:t>
            </a:r>
          </a:p>
          <a:p>
            <a:r>
              <a:rPr lang="en-GB" smtClean="0"/>
              <a:t>Filter recursive SQL</a:t>
            </a:r>
          </a:p>
          <a:p>
            <a:r>
              <a:rPr lang="en-GB" smtClean="0"/>
              <a:t>Statistics of executions</a:t>
            </a:r>
          </a:p>
          <a:p>
            <a:endParaRPr lang="en-GB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889000" y="304800"/>
            <a:ext cx="7605713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defTabSz="45720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0">
                <a:solidFill>
                  <a:srgbClr val="000000"/>
                </a:solidFill>
                <a:ea typeface="ＭＳ Ｐゴシック" charset="-128"/>
              </a:rPr>
              <a:t> </a:t>
            </a: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7705725" cy="806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23838" indent="-223838" algn="l" defTabSz="457200">
              <a:lnSpc>
                <a:spcPct val="100000"/>
              </a:lnSpc>
              <a:spcBef>
                <a:spcPts val="600"/>
              </a:spcBef>
              <a:buClr>
                <a:srgbClr val="FD0000"/>
              </a:buClr>
              <a:buSzPct val="100000"/>
              <a:buFont typeface="Arial" charset="0"/>
              <a:buChar char="•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endParaRPr lang="en-GB" sz="2400">
              <a:solidFill>
                <a:srgbClr val="000000"/>
              </a:solidFill>
              <a:ea typeface="ＭＳ Ｐゴシック" charset="-128"/>
            </a:endParaRPr>
          </a:p>
          <a:p>
            <a:pPr marL="223838" indent="-223838" algn="l" defTabSz="457200">
              <a:lnSpc>
                <a:spcPct val="100000"/>
              </a:lnSpc>
              <a:spcBef>
                <a:spcPts val="600"/>
              </a:spcBef>
              <a:buClr>
                <a:srgbClr val="FD0000"/>
              </a:buClr>
              <a:buSzPct val="100000"/>
              <a:buFont typeface="Arial" charset="0"/>
              <a:buNone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endParaRPr lang="en-GB" sz="2400">
              <a:solidFill>
                <a:srgbClr val="000000"/>
              </a:solidFill>
              <a:ea typeface="ＭＳ Ｐゴシック" charset="-128"/>
            </a:endParaRPr>
          </a:p>
        </p:txBody>
      </p:sp>
      <p:pic>
        <p:nvPicPr>
          <p:cNvPr id="144388" name="Picture 4"/>
          <p:cNvPicPr>
            <a:picLocks noChangeAspect="1" noChangeArrowheads="1"/>
          </p:cNvPicPr>
          <p:nvPr/>
        </p:nvPicPr>
        <p:blipFill>
          <a:blip r:embed="rId3" cstate="print"/>
          <a:srcRect b="5794"/>
          <a:stretch>
            <a:fillRect/>
          </a:stretch>
        </p:blipFill>
        <p:spPr bwMode="auto">
          <a:xfrm>
            <a:off x="4440238" y="1689100"/>
            <a:ext cx="4422775" cy="2762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439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Real-Time SQL Monitoring</a:t>
            </a:r>
          </a:p>
        </p:txBody>
      </p:sp>
      <p:sp>
        <p:nvSpPr>
          <p:cNvPr id="144396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Real time view of SQL</a:t>
            </a:r>
          </a:p>
          <a:p>
            <a:r>
              <a:rPr lang="en-GB" smtClean="0"/>
              <a:t>Use /*+MONITOR*/</a:t>
            </a:r>
          </a:p>
          <a:p>
            <a:r>
              <a:rPr lang="en-GB" smtClean="0"/>
              <a:t>Drill to view details</a:t>
            </a:r>
          </a:p>
          <a:p>
            <a:r>
              <a:rPr lang="en-GB" smtClean="0"/>
              <a:t>Visual indicators for </a:t>
            </a:r>
            <a:br>
              <a:rPr lang="en-GB" smtClean="0"/>
            </a:br>
            <a:r>
              <a:rPr lang="en-GB" smtClean="0"/>
              <a:t>current step</a:t>
            </a:r>
          </a:p>
          <a:p>
            <a:r>
              <a:rPr lang="en-GB" smtClean="0"/>
              <a:t>Queries over 5 seconds </a:t>
            </a:r>
            <a:br>
              <a:rPr lang="en-GB" smtClean="0"/>
            </a:br>
            <a:r>
              <a:rPr lang="en-GB" smtClean="0"/>
              <a:t>monitored</a:t>
            </a:r>
          </a:p>
          <a:p>
            <a:r>
              <a:rPr lang="en-GB" smtClean="0"/>
              <a:t>DBMS_SQLTUNE.REPORT_SQL_MONITOR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Refactoring</a:t>
            </a:r>
          </a:p>
        </p:txBody>
      </p:sp>
      <p:sp>
        <p:nvSpPr>
          <p:cNvPr id="1464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Extract a procedure</a:t>
            </a:r>
          </a:p>
          <a:p>
            <a:r>
              <a:rPr lang="en-GB" smtClean="0"/>
              <a:t>Surround blocks with</a:t>
            </a:r>
          </a:p>
          <a:p>
            <a:pPr lvl="1"/>
            <a:r>
              <a:rPr lang="en-GB" smtClean="0"/>
              <a:t>For</a:t>
            </a:r>
          </a:p>
          <a:p>
            <a:pPr lvl="1"/>
            <a:r>
              <a:rPr lang="en-GB" smtClean="0"/>
              <a:t>While</a:t>
            </a:r>
          </a:p>
          <a:p>
            <a:pPr lvl="1"/>
            <a:r>
              <a:rPr lang="en-GB" smtClean="0"/>
              <a:t>Begin block</a:t>
            </a:r>
          </a:p>
          <a:p>
            <a:r>
              <a:rPr lang="en-GB" smtClean="0"/>
              <a:t>Variable renames</a:t>
            </a:r>
          </a:p>
          <a:p>
            <a:r>
              <a:rPr lang="en-GB" smtClean="0"/>
              <a:t>Extract anonymous PL/SQL blocks from APEX apps</a:t>
            </a:r>
          </a:p>
          <a:p>
            <a:endParaRPr lang="en-GB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6" name="Rectangle 10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Remote Debugging</a:t>
            </a:r>
            <a:endParaRPr lang="en-US" dirty="0"/>
          </a:p>
        </p:txBody>
      </p:sp>
      <p:sp>
        <p:nvSpPr>
          <p:cNvPr id="601097" name="Rectangle 1033"/>
          <p:cNvSpPr>
            <a:spLocks noGrp="1" noChangeArrowheads="1"/>
          </p:cNvSpPr>
          <p:nvPr>
            <p:ph idx="1"/>
          </p:nvPr>
        </p:nvSpPr>
        <p:spPr>
          <a:xfrm>
            <a:off x="589221" y="1291856"/>
            <a:ext cx="7537450" cy="4343400"/>
          </a:xfrm>
        </p:spPr>
        <p:txBody>
          <a:bodyPr/>
          <a:lstStyle/>
          <a:p>
            <a:pPr>
              <a:buFontTx/>
              <a:buNone/>
            </a:pPr>
            <a:r>
              <a:rPr lang="en-GB" sz="2000" b="1" dirty="0"/>
              <a:t>Problem</a:t>
            </a:r>
            <a:r>
              <a:rPr lang="en-GB" sz="2000" dirty="0"/>
              <a:t>:  Test a procedure being executed in a separate application</a:t>
            </a:r>
          </a:p>
          <a:p>
            <a:r>
              <a:rPr lang="en-GB" sz="2000" dirty="0"/>
              <a:t>SQL Developer</a:t>
            </a:r>
          </a:p>
          <a:p>
            <a:pPr lvl="1"/>
            <a:r>
              <a:rPr lang="en-GB" sz="1800" dirty="0"/>
              <a:t>Select Remote Debug</a:t>
            </a:r>
          </a:p>
          <a:p>
            <a:pPr lvl="1"/>
            <a:r>
              <a:rPr lang="en-GB" sz="1800" dirty="0"/>
              <a:t>Set up remote debug </a:t>
            </a:r>
            <a:br>
              <a:rPr lang="en-GB" sz="1800" dirty="0"/>
            </a:br>
            <a:r>
              <a:rPr lang="en-GB" sz="1800" dirty="0"/>
              <a:t>detail; machine, port</a:t>
            </a:r>
          </a:p>
          <a:p>
            <a:pPr lvl="1"/>
            <a:r>
              <a:rPr lang="en-GB" sz="1800" dirty="0"/>
              <a:t>Browse to procedure</a:t>
            </a:r>
          </a:p>
          <a:p>
            <a:pPr lvl="1"/>
            <a:r>
              <a:rPr lang="en-US" sz="1800" dirty="0"/>
              <a:t>Set a breakpoint</a:t>
            </a:r>
            <a:endParaRPr lang="en-GB" sz="1800" dirty="0"/>
          </a:p>
          <a:p>
            <a:r>
              <a:rPr lang="en-GB" sz="2000" dirty="0"/>
              <a:t>Remote session</a:t>
            </a:r>
          </a:p>
          <a:p>
            <a:pPr lvl="1"/>
            <a:r>
              <a:rPr lang="en-GB" sz="1800" dirty="0">
                <a:latin typeface="Times New Roman" charset="0"/>
              </a:rPr>
              <a:t>execute DBMS_DEBUG_JDWP.CONNECT_TCP (‘127.0.0.1’, 4000</a:t>
            </a:r>
            <a:r>
              <a:rPr lang="en-GB" sz="1800" dirty="0" smtClean="0">
                <a:latin typeface="Times New Roman" charset="0"/>
              </a:rPr>
              <a:t>)</a:t>
            </a:r>
          </a:p>
          <a:p>
            <a:pPr lvl="2"/>
            <a:r>
              <a:rPr lang="en-GB" sz="1400" dirty="0" smtClean="0">
                <a:latin typeface="Times New Roman" charset="0"/>
              </a:rPr>
              <a:t>OR</a:t>
            </a:r>
          </a:p>
          <a:p>
            <a:pPr lvl="1"/>
            <a:r>
              <a:rPr lang="en-US" sz="1800" i="1" dirty="0" smtClean="0"/>
              <a:t>SET ORA_DEBUG_JDWP=host=</a:t>
            </a:r>
            <a:r>
              <a:rPr lang="en-US" sz="1800" i="1" dirty="0" err="1" smtClean="0"/>
              <a:t>hostname;port</a:t>
            </a:r>
            <a:r>
              <a:rPr lang="en-US" sz="1800" i="1" dirty="0" smtClean="0"/>
              <a:t>=</a:t>
            </a:r>
            <a:r>
              <a:rPr lang="en-US" sz="1800" i="1" dirty="0" err="1" smtClean="0"/>
              <a:t>portnum</a:t>
            </a:r>
            <a:endParaRPr lang="en-US" sz="1800" dirty="0">
              <a:latin typeface="Times New Roman" charset="0"/>
            </a:endParaRPr>
          </a:p>
          <a:p>
            <a:pPr lvl="1"/>
            <a:r>
              <a:rPr lang="en-US" sz="1800" dirty="0"/>
              <a:t>Execute </a:t>
            </a:r>
            <a:r>
              <a:rPr lang="en-US" sz="1800" dirty="0" smtClean="0"/>
              <a:t>procedure</a:t>
            </a:r>
          </a:p>
          <a:p>
            <a:r>
              <a:rPr lang="en-US" sz="2000" dirty="0" smtClean="0"/>
              <a:t>SQL </a:t>
            </a:r>
            <a:r>
              <a:rPr lang="en-US" sz="2000" dirty="0"/>
              <a:t>Developer</a:t>
            </a:r>
          </a:p>
          <a:p>
            <a:pPr lvl="1"/>
            <a:r>
              <a:rPr lang="en-US" sz="1800" dirty="0" smtClean="0"/>
              <a:t>Debug</a:t>
            </a:r>
          </a:p>
          <a:p>
            <a:pPr lvl="1"/>
            <a:endParaRPr lang="en-US" sz="1800" dirty="0"/>
          </a:p>
        </p:txBody>
      </p:sp>
      <p:pic>
        <p:nvPicPr>
          <p:cNvPr id="601099" name="Picture 10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209800"/>
            <a:ext cx="51308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ext Box 2"/>
          <p:cNvSpPr txBox="1">
            <a:spLocks noChangeArrowheads="1"/>
          </p:cNvSpPr>
          <p:nvPr/>
        </p:nvSpPr>
        <p:spPr bwMode="auto">
          <a:xfrm>
            <a:off x="889000" y="304800"/>
            <a:ext cx="7605713" cy="1098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defTabSz="45720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0">
                <a:solidFill>
                  <a:srgbClr val="000000"/>
                </a:solidFill>
                <a:ea typeface="ＭＳ Ｐゴシック" charset="-128"/>
              </a:rPr>
              <a:t>Finding More Detail</a:t>
            </a:r>
            <a:br>
              <a:rPr lang="en-GB" sz="3200" b="0">
                <a:solidFill>
                  <a:srgbClr val="000000"/>
                </a:solidFill>
                <a:ea typeface="ＭＳ Ｐゴシック" charset="-128"/>
              </a:rPr>
            </a:br>
            <a:r>
              <a:rPr lang="en-GB" b="0">
                <a:solidFill>
                  <a:srgbClr val="FD0000"/>
                </a:solidFill>
                <a:ea typeface="ＭＳ Ｐゴシック" charset="-128"/>
              </a:rPr>
              <a:t>www.oracle.com/technology/products/database/sql_developer</a:t>
            </a:r>
            <a:br>
              <a:rPr lang="en-GB" b="0">
                <a:solidFill>
                  <a:srgbClr val="FD0000"/>
                </a:solidFill>
                <a:ea typeface="ＭＳ Ｐゴシック" charset="-128"/>
              </a:rPr>
            </a:br>
            <a:endParaRPr lang="en-GB" b="0">
              <a:solidFill>
                <a:srgbClr val="FD0000"/>
              </a:solidFill>
              <a:ea typeface="ＭＳ Ｐゴシック" charset="-128"/>
            </a:endParaRP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7705725" cy="4067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23838" indent="-223838" algn="l" defTabSz="457200">
              <a:lnSpc>
                <a:spcPct val="100000"/>
              </a:lnSpc>
              <a:spcBef>
                <a:spcPts val="600"/>
              </a:spcBef>
              <a:buClr>
                <a:srgbClr val="FD0000"/>
              </a:buClr>
              <a:buSzPct val="100000"/>
              <a:buFont typeface="Arial" charset="0"/>
              <a:buChar char="•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GB" sz="2400">
                <a:solidFill>
                  <a:srgbClr val="000000"/>
                </a:solidFill>
                <a:ea typeface="ＭＳ Ｐゴシック" charset="-128"/>
              </a:rPr>
              <a:t>SQL Developer on OTN</a:t>
            </a:r>
          </a:p>
          <a:p>
            <a:pPr marL="566738" lvl="1" indent="-228600" algn="l" defTabSz="457200">
              <a:lnSpc>
                <a:spcPct val="100000"/>
              </a:lnSpc>
              <a:spcBef>
                <a:spcPts val="500"/>
              </a:spcBef>
              <a:buClr>
                <a:srgbClr val="FD0000"/>
              </a:buClr>
              <a:buSzPct val="100000"/>
              <a:buFont typeface="Arial" charset="0"/>
              <a:buChar char="•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GB">
                <a:solidFill>
                  <a:srgbClr val="000000"/>
                </a:solidFill>
                <a:ea typeface="ＭＳ Ｐゴシック" charset="-128"/>
              </a:rPr>
              <a:t>White papers,Oracle by Example (OBE) and online demos </a:t>
            </a:r>
          </a:p>
          <a:p>
            <a:pPr marL="566738" lvl="1" indent="-228600" algn="l" defTabSz="457200">
              <a:lnSpc>
                <a:spcPct val="100000"/>
              </a:lnSpc>
              <a:spcBef>
                <a:spcPts val="500"/>
              </a:spcBef>
              <a:buClr>
                <a:srgbClr val="FD0000"/>
              </a:buClr>
              <a:buSzPct val="100000"/>
              <a:buFont typeface="Arial" charset="0"/>
              <a:buChar char="•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GB">
                <a:solidFill>
                  <a:srgbClr val="000000"/>
                </a:solidFill>
                <a:ea typeface="ＭＳ Ｐゴシック" charset="-128"/>
              </a:rPr>
              <a:t>Team Blogs: </a:t>
            </a:r>
            <a:r>
              <a:rPr lang="en-GB">
                <a:solidFill>
                  <a:srgbClr val="CCCCFF"/>
                </a:solidFill>
                <a:ea typeface="ＭＳ Ｐゴシック" charset="-128"/>
                <a:hlinkClick r:id=""/>
              </a:rPr>
              <a:t>Blogs, Magazine Articles &amp; Podcasts</a:t>
            </a:r>
            <a:r>
              <a:rPr lang="en-GB">
                <a:solidFill>
                  <a:srgbClr val="000000"/>
                </a:solidFill>
                <a:ea typeface="ＭＳ Ｐゴシック" charset="-128"/>
              </a:rPr>
              <a:t> </a:t>
            </a:r>
          </a:p>
          <a:p>
            <a:pPr marL="566738" lvl="1" indent="-228600" algn="l" defTabSz="457200">
              <a:lnSpc>
                <a:spcPct val="100000"/>
              </a:lnSpc>
              <a:spcBef>
                <a:spcPts val="500"/>
              </a:spcBef>
              <a:buClr>
                <a:srgbClr val="FD0000"/>
              </a:buClr>
              <a:buSzPct val="100000"/>
              <a:buFont typeface="Arial" charset="0"/>
              <a:buChar char="•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GB" u="sng">
                <a:solidFill>
                  <a:srgbClr val="CCCCFF"/>
                </a:solidFill>
                <a:ea typeface="ＭＳ Ｐゴシック" charset="-128"/>
                <a:hlinkClick r:id=""/>
              </a:rPr>
              <a:t>www.oracle.com/technology/products/database/sql_developer</a:t>
            </a:r>
          </a:p>
          <a:p>
            <a:pPr marL="223838" indent="-223838" algn="l" defTabSz="457200">
              <a:lnSpc>
                <a:spcPct val="100000"/>
              </a:lnSpc>
              <a:spcBef>
                <a:spcPts val="600"/>
              </a:spcBef>
              <a:buClr>
                <a:srgbClr val="FD0000"/>
              </a:buClr>
              <a:buSzPct val="100000"/>
              <a:buFont typeface="Arial" charset="0"/>
              <a:buChar char="•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GB" sz="2400">
                <a:solidFill>
                  <a:srgbClr val="000000"/>
                </a:solidFill>
                <a:ea typeface="ＭＳ Ｐゴシック" charset="-128"/>
              </a:rPr>
              <a:t>SQL Developer Exchange</a:t>
            </a:r>
          </a:p>
          <a:p>
            <a:pPr marL="566738" lvl="1" indent="-228600" algn="l" defTabSz="457200">
              <a:lnSpc>
                <a:spcPct val="100000"/>
              </a:lnSpc>
              <a:spcBef>
                <a:spcPts val="500"/>
              </a:spcBef>
              <a:buClr>
                <a:srgbClr val="FD0000"/>
              </a:buClr>
              <a:buSzPct val="100000"/>
              <a:buFont typeface="Arial" charset="0"/>
              <a:buChar char="•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GB">
                <a:solidFill>
                  <a:srgbClr val="000000"/>
                </a:solidFill>
                <a:ea typeface="ＭＳ Ｐゴシック" charset="-128"/>
              </a:rPr>
              <a:t>Share reports, snippets, code, and add feature requests </a:t>
            </a:r>
          </a:p>
          <a:p>
            <a:pPr marL="566738" lvl="1" indent="-228600" algn="l" defTabSz="457200">
              <a:lnSpc>
                <a:spcPct val="100000"/>
              </a:lnSpc>
              <a:spcBef>
                <a:spcPts val="500"/>
              </a:spcBef>
              <a:buClr>
                <a:srgbClr val="FD0000"/>
              </a:buClr>
              <a:buSzPct val="100000"/>
              <a:buFont typeface="Arial" charset="0"/>
              <a:buChar char="•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GB">
                <a:solidFill>
                  <a:srgbClr val="000000"/>
                </a:solidFill>
                <a:ea typeface="ＭＳ Ｐゴシック" charset="-128"/>
              </a:rPr>
              <a:t>http://sqldeveloper.oracle.com</a:t>
            </a:r>
          </a:p>
          <a:p>
            <a:pPr marL="223838" indent="-223838" algn="l" defTabSz="457200">
              <a:lnSpc>
                <a:spcPct val="100000"/>
              </a:lnSpc>
              <a:spcBef>
                <a:spcPts val="600"/>
              </a:spcBef>
              <a:buClr>
                <a:srgbClr val="FD0000"/>
              </a:buClr>
              <a:buSzPct val="100000"/>
              <a:buFont typeface="Arial" charset="0"/>
              <a:buChar char="•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GB" sz="2400">
                <a:solidFill>
                  <a:srgbClr val="000000"/>
                </a:solidFill>
                <a:ea typeface="ＭＳ Ｐゴシック" charset="-128"/>
              </a:rPr>
              <a:t>Forums</a:t>
            </a:r>
          </a:p>
          <a:p>
            <a:pPr marL="566738" lvl="1" indent="-228600" algn="l" defTabSz="457200">
              <a:lnSpc>
                <a:spcPct val="100000"/>
              </a:lnSpc>
              <a:spcBef>
                <a:spcPts val="500"/>
              </a:spcBef>
              <a:buClr>
                <a:srgbClr val="FD0000"/>
              </a:buClr>
              <a:buSzPct val="100000"/>
              <a:buFont typeface="Arial" charset="0"/>
              <a:buChar char="•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GB">
                <a:solidFill>
                  <a:srgbClr val="000000"/>
                </a:solidFill>
                <a:ea typeface="ＭＳ Ｐゴシック" charset="-128"/>
              </a:rPr>
              <a:t>SQL Developer </a:t>
            </a:r>
            <a:r>
              <a:rPr lang="en-GB">
                <a:solidFill>
                  <a:srgbClr val="CCCCFF"/>
                </a:solidFill>
                <a:ea typeface="ＭＳ Ｐゴシック" charset="-128"/>
                <a:hlinkClick r:id=""/>
              </a:rPr>
              <a:t>forums.oracle.com/forums/forum.jspa?forumID=260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753745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23838" indent="-223838" algn="l" defTabSz="457200">
              <a:lnSpc>
                <a:spcPct val="100000"/>
              </a:lnSpc>
              <a:spcBef>
                <a:spcPts val="600"/>
              </a:spcBef>
              <a:buClr>
                <a:srgbClr val="FD0000"/>
              </a:buClr>
              <a:buSzPct val="100000"/>
              <a:buFont typeface="Arial" charset="0"/>
              <a:buChar char="•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endParaRPr lang="en-GB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Summary</a:t>
            </a:r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Unit Testing</a:t>
            </a:r>
          </a:p>
          <a:p>
            <a:pPr lvl="1"/>
            <a:r>
              <a:rPr lang="en-GB" smtClean="0"/>
              <a:t>Creating, Running, Reporting </a:t>
            </a:r>
          </a:p>
          <a:p>
            <a:r>
              <a:rPr lang="en-GB" smtClean="0"/>
              <a:t>Integrated Modeling</a:t>
            </a:r>
          </a:p>
          <a:p>
            <a:pPr lvl="1"/>
            <a:r>
              <a:rPr lang="en-GB" smtClean="0"/>
              <a:t>Drag and Drop Relational models</a:t>
            </a:r>
          </a:p>
          <a:p>
            <a:pPr lvl="1"/>
            <a:r>
              <a:rPr lang="en-GB" smtClean="0"/>
              <a:t>Trace Files</a:t>
            </a:r>
          </a:p>
          <a:p>
            <a:pPr lvl="1"/>
            <a:r>
              <a:rPr lang="en-GB" smtClean="0"/>
              <a:t>File -&gt; Open</a:t>
            </a:r>
          </a:p>
          <a:p>
            <a:r>
              <a:rPr lang="en-GB" smtClean="0"/>
              <a:t>Real-Time SQL Monitoring</a:t>
            </a:r>
          </a:p>
          <a:p>
            <a:pPr lvl="1"/>
            <a:r>
              <a:rPr lang="en-GB" smtClean="0"/>
              <a:t>Watch SQL as it runs</a:t>
            </a:r>
          </a:p>
          <a:p>
            <a:r>
              <a:rPr lang="en-GB" smtClean="0"/>
              <a:t>Refactoring</a:t>
            </a:r>
          </a:p>
          <a:p>
            <a:pPr lvl="1"/>
            <a:r>
              <a:rPr lang="en-GB" smtClean="0"/>
              <a:t>Convert APEX anonymous blocks into a Package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4"/>
          <p:cNvSpPr>
            <a:spLocks noGrp="1" noChangeArrowheads="1"/>
          </p:cNvSpPr>
          <p:nvPr>
            <p:ph type="ctrTitle"/>
          </p:nvPr>
        </p:nvSpPr>
        <p:spPr>
          <a:xfrm>
            <a:off x="814388" y="4800600"/>
            <a:ext cx="7772400" cy="860425"/>
          </a:xfrm>
          <a:noFill/>
        </p:spPr>
        <p:txBody>
          <a:bodyPr/>
          <a:lstStyle/>
          <a:p>
            <a:pPr eaLnBrk="1" hangingPunct="1"/>
            <a:r>
              <a:rPr lang="en-GB" sz="2400" b="0" smtClean="0">
                <a:solidFill>
                  <a:srgbClr val="000000"/>
                </a:solidFill>
                <a:cs typeface="Arial" charset="0"/>
              </a:rPr>
              <a:t>Oracle SQL Developer: Unit Testing, Tuning and Other Advanced Features</a:t>
            </a:r>
            <a:endParaRPr lang="en-US" sz="2400" b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219" name="Rectangle 75"/>
          <p:cNvSpPr>
            <a:spLocks noGrp="1" noChangeArrowheads="1"/>
          </p:cNvSpPr>
          <p:nvPr>
            <p:ph type="subTitle" idx="1"/>
          </p:nvPr>
        </p:nvSpPr>
        <p:spPr>
          <a:xfrm>
            <a:off x="814388" y="5715000"/>
            <a:ext cx="6400800" cy="762000"/>
          </a:xfrm>
          <a:noFill/>
        </p:spPr>
        <p:txBody>
          <a:bodyPr/>
          <a:lstStyle/>
          <a:p>
            <a:pPr eaLnBrk="1" hangingPunct="1">
              <a:buFont typeface="Times" pitchFamily="18" charset="0"/>
              <a:buNone/>
            </a:pPr>
            <a:r>
              <a:rPr lang="en-US" dirty="0" smtClean="0"/>
              <a:t>Kris Rice</a:t>
            </a:r>
          </a:p>
          <a:p>
            <a:pPr eaLnBrk="1" hangingPunct="1">
              <a:buFont typeface="Times" pitchFamily="18" charset="0"/>
              <a:buNone/>
            </a:pPr>
            <a:r>
              <a:rPr lang="en-US" dirty="0" smtClean="0"/>
              <a:t>Senior Director of </a:t>
            </a:r>
            <a:r>
              <a:rPr lang="en-US" dirty="0" smtClean="0"/>
              <a:t>Development , Database Tools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1036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For More Information</a:t>
            </a:r>
          </a:p>
        </p:txBody>
      </p:sp>
      <p:sp>
        <p:nvSpPr>
          <p:cNvPr id="165891" name="Text Box 1037"/>
          <p:cNvSpPr txBox="1">
            <a:spLocks noChangeArrowheads="1"/>
          </p:cNvSpPr>
          <p:nvPr/>
        </p:nvSpPr>
        <p:spPr bwMode="auto">
          <a:xfrm>
            <a:off x="2817813" y="1828800"/>
            <a:ext cx="3498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</a:pPr>
            <a:r>
              <a:rPr lang="en-US" sz="3200" b="0"/>
              <a:t>search.oracle.com</a:t>
            </a:r>
          </a:p>
        </p:txBody>
      </p:sp>
      <p:sp>
        <p:nvSpPr>
          <p:cNvPr id="165892" name="Rectangle 1038"/>
          <p:cNvSpPr>
            <a:spLocks noChangeArrowheads="1"/>
          </p:cNvSpPr>
          <p:nvPr/>
        </p:nvSpPr>
        <p:spPr bwMode="auto">
          <a:xfrm>
            <a:off x="1874838" y="2743200"/>
            <a:ext cx="437356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</a:pPr>
            <a:r>
              <a:rPr lang="en-GB" sz="2400" b="0"/>
              <a:t>SQL Developer</a:t>
            </a:r>
          </a:p>
        </p:txBody>
      </p:sp>
      <p:grpSp>
        <p:nvGrpSpPr>
          <p:cNvPr id="165893" name="Group 1039"/>
          <p:cNvGrpSpPr>
            <a:grpSpLocks/>
          </p:cNvGrpSpPr>
          <p:nvPr/>
        </p:nvGrpSpPr>
        <p:grpSpPr bwMode="auto">
          <a:xfrm>
            <a:off x="6324600" y="2781300"/>
            <a:ext cx="381000" cy="381000"/>
            <a:chOff x="1008" y="2736"/>
            <a:chExt cx="480" cy="480"/>
          </a:xfrm>
        </p:grpSpPr>
        <p:sp>
          <p:nvSpPr>
            <p:cNvPr id="165894" name="Oval 1040"/>
            <p:cNvSpPr>
              <a:spLocks noChangeArrowheads="1"/>
            </p:cNvSpPr>
            <p:nvPr/>
          </p:nvSpPr>
          <p:spPr bwMode="auto">
            <a:xfrm>
              <a:off x="1104" y="2832"/>
              <a:ext cx="192" cy="19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5895" name="Line 1041"/>
            <p:cNvSpPr>
              <a:spLocks noChangeShapeType="1"/>
            </p:cNvSpPr>
            <p:nvPr/>
          </p:nvSpPr>
          <p:spPr bwMode="auto">
            <a:xfrm>
              <a:off x="1296" y="3024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896" name="Rectangle 1042"/>
            <p:cNvSpPr>
              <a:spLocks noChangeArrowheads="1"/>
            </p:cNvSpPr>
            <p:nvPr/>
          </p:nvSpPr>
          <p:spPr bwMode="auto">
            <a:xfrm>
              <a:off x="1008" y="2736"/>
              <a:ext cx="480" cy="48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65897" name="Text Box 1043"/>
          <p:cNvSpPr txBox="1">
            <a:spLocks noChangeArrowheads="1"/>
          </p:cNvSpPr>
          <p:nvPr/>
        </p:nvSpPr>
        <p:spPr bwMode="auto">
          <a:xfrm>
            <a:off x="-22225" y="4259263"/>
            <a:ext cx="9223375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or</a:t>
            </a:r>
          </a:p>
          <a:p>
            <a:r>
              <a:rPr lang="en-US" sz="2400"/>
              <a:t>www.oracle.com/technology/products/database/sql_developer</a:t>
            </a: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GB"/>
          </a:p>
        </p:txBody>
      </p:sp>
      <p:sp>
        <p:nvSpPr>
          <p:cNvPr id="19459" name="Rectangle 1027"/>
          <p:cNvSpPr>
            <a:spLocks noChangeArrowheads="1"/>
          </p:cNvSpPr>
          <p:nvPr/>
        </p:nvSpPr>
        <p:spPr bwMode="auto">
          <a:xfrm>
            <a:off x="0" y="6172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19460" name="Picture 1030" descr="Oracle_Logo_485C.jpg                                           00104BF0Macintosh HD                   BE05FFEF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5575" y="3041650"/>
            <a:ext cx="62801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GB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6172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22533" name="Picture 11" descr="logo.png                                                       00076D0BMacintosh HD                   C2774A7E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9713" y="3217863"/>
            <a:ext cx="6135687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838200" y="1524000"/>
            <a:ext cx="7315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</a:pPr>
            <a:r>
              <a:rPr lang="en-US" sz="2400" b="0">
                <a:cs typeface="Times New Roman" charset="0"/>
              </a:rPr>
              <a:t>The following is intended to outline our general product direction. It is intended for information purposes only, and may not be incorporated into any contract. It is not a commitment to deliver any material, code, or functionality, and should not be relied upon in making purchasing decisions.</a:t>
            </a:r>
            <a:br>
              <a:rPr lang="en-US" sz="2400" b="0">
                <a:cs typeface="Times New Roman" charset="0"/>
              </a:rPr>
            </a:br>
            <a:r>
              <a:rPr lang="en-US" sz="2400" b="0">
                <a:cs typeface="Times New Roman" charset="0"/>
              </a:rPr>
              <a:t>The development, release, and timing of any features or functionality described for Oracle’s products remains at the sole discretion of Oracle.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812800" y="1919288"/>
            <a:ext cx="6789738" cy="631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115888" indent="-115888" algn="l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115888" algn="l"/>
                <a:tab pos="573088" algn="l"/>
                <a:tab pos="1030288" algn="l"/>
                <a:tab pos="1487488" algn="l"/>
                <a:tab pos="1944688" algn="l"/>
                <a:tab pos="2401888" algn="l"/>
                <a:tab pos="2859088" algn="l"/>
                <a:tab pos="3316288" algn="l"/>
                <a:tab pos="3773488" algn="l"/>
                <a:tab pos="4230688" algn="l"/>
                <a:tab pos="4687888" algn="l"/>
                <a:tab pos="5145088" algn="l"/>
                <a:tab pos="5602288" algn="l"/>
                <a:tab pos="6059488" algn="l"/>
                <a:tab pos="6516688" algn="l"/>
                <a:tab pos="6973888" algn="l"/>
                <a:tab pos="7431088" algn="l"/>
                <a:tab pos="7888288" algn="l"/>
                <a:tab pos="8345488" algn="l"/>
                <a:tab pos="8802688" algn="l"/>
                <a:tab pos="9259888" algn="l"/>
              </a:tabLst>
            </a:pPr>
            <a:endParaRPr lang="en-GB" sz="1600">
              <a:solidFill>
                <a:srgbClr val="000000"/>
              </a:solidFill>
              <a:ea typeface="ＭＳ Ｐゴシック" charset="-128"/>
            </a:endParaRPr>
          </a:p>
          <a:p>
            <a:pPr marL="115888" indent="-115888" algn="l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115888" algn="l"/>
                <a:tab pos="573088" algn="l"/>
                <a:tab pos="1030288" algn="l"/>
                <a:tab pos="1487488" algn="l"/>
                <a:tab pos="1944688" algn="l"/>
                <a:tab pos="2401888" algn="l"/>
                <a:tab pos="2859088" algn="l"/>
                <a:tab pos="3316288" algn="l"/>
                <a:tab pos="3773488" algn="l"/>
                <a:tab pos="4230688" algn="l"/>
                <a:tab pos="4687888" algn="l"/>
                <a:tab pos="5145088" algn="l"/>
                <a:tab pos="5602288" algn="l"/>
                <a:tab pos="6059488" algn="l"/>
                <a:tab pos="6516688" algn="l"/>
                <a:tab pos="6973888" algn="l"/>
                <a:tab pos="7431088" algn="l"/>
                <a:tab pos="7888288" algn="l"/>
                <a:tab pos="8345488" algn="l"/>
                <a:tab pos="8802688" algn="l"/>
                <a:tab pos="9259888" algn="l"/>
              </a:tabLst>
            </a:pPr>
            <a:endParaRPr lang="en-GB" sz="16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889000" y="304800"/>
            <a:ext cx="7581900" cy="976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defTabSz="45720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0">
                <a:solidFill>
                  <a:srgbClr val="000000"/>
                </a:solidFill>
                <a:ea typeface="ＭＳ Ｐゴシック" charset="-128"/>
              </a:rPr>
              <a:t/>
            </a:r>
            <a:br>
              <a:rPr lang="en-GB" sz="3200" b="0">
                <a:solidFill>
                  <a:srgbClr val="000000"/>
                </a:solidFill>
                <a:ea typeface="ＭＳ Ｐゴシック" charset="-128"/>
              </a:rPr>
            </a:br>
            <a:endParaRPr lang="en-GB" sz="3200" b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685800" y="1600200"/>
            <a:ext cx="7537450" cy="806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23838" indent="-223838" algn="l" defTabSz="457200">
              <a:lnSpc>
                <a:spcPct val="100000"/>
              </a:lnSpc>
              <a:spcBef>
                <a:spcPts val="600"/>
              </a:spcBef>
              <a:buClr>
                <a:srgbClr val="FD0000"/>
              </a:buClr>
              <a:buSzPct val="100000"/>
              <a:buFont typeface="Arial" charset="0"/>
              <a:buChar char="•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endParaRPr lang="en-GB" sz="2400">
              <a:solidFill>
                <a:srgbClr val="000000"/>
              </a:solidFill>
              <a:ea typeface="ＭＳ Ｐゴシック" charset="-128"/>
            </a:endParaRPr>
          </a:p>
          <a:p>
            <a:pPr marL="223838" indent="-223838" algn="l" defTabSz="457200">
              <a:lnSpc>
                <a:spcPct val="100000"/>
              </a:lnSpc>
              <a:spcBef>
                <a:spcPts val="600"/>
              </a:spcBef>
              <a:buClr>
                <a:srgbClr val="FD0000"/>
              </a:buClr>
              <a:buSzPct val="100000"/>
              <a:buFont typeface="Arial" charset="0"/>
              <a:buNone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endParaRPr lang="en-GB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21869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Agenda</a:t>
            </a:r>
          </a:p>
        </p:txBody>
      </p:sp>
      <p:sp>
        <p:nvSpPr>
          <p:cNvPr id="121870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Unit Testing</a:t>
            </a:r>
          </a:p>
          <a:p>
            <a:r>
              <a:rPr lang="en-GB" smtClean="0"/>
              <a:t>Integrated Modeling</a:t>
            </a:r>
          </a:p>
          <a:p>
            <a:r>
              <a:rPr lang="en-GB" smtClean="0"/>
              <a:t>Trace Files</a:t>
            </a:r>
          </a:p>
          <a:p>
            <a:r>
              <a:rPr lang="en-GB" smtClean="0"/>
              <a:t>Real-Time SQL Monitoring</a:t>
            </a:r>
          </a:p>
          <a:p>
            <a:r>
              <a:rPr lang="en-GB" smtClean="0"/>
              <a:t>Refactoring</a:t>
            </a:r>
          </a:p>
          <a:p>
            <a:r>
              <a:rPr lang="en-GB" smtClean="0"/>
              <a:t>Remote Debugging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8275" y="1825625"/>
            <a:ext cx="1447800" cy="1522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2390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0000" y="1825625"/>
            <a:ext cx="1484313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2390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9800" y="1825625"/>
            <a:ext cx="1601788" cy="1365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152400" y="6553200"/>
            <a:ext cx="8839200" cy="15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defTabSz="45720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900">
                <a:solidFill>
                  <a:srgbClr val="000000"/>
                </a:solidFill>
                <a:ea typeface="ＭＳ Ｐゴシック" charset="-128"/>
              </a:rPr>
              <a:t>© 2009 Oracle Corporation – Proprietary</a:t>
            </a:r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889000" y="304800"/>
            <a:ext cx="758190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defTabSz="45720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0">
                <a:solidFill>
                  <a:srgbClr val="000000"/>
                </a:solidFill>
                <a:ea typeface="ＭＳ Ｐゴシック" charset="-128"/>
              </a:rPr>
              <a:t>Oracle SQL Developer</a:t>
            </a:r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auto">
          <a:xfrm>
            <a:off x="8959850" y="6477000"/>
            <a:ext cx="18415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4851400" y="1485900"/>
            <a:ext cx="1828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57200">
              <a:lnSpc>
                <a:spcPct val="100000"/>
              </a:lnSpc>
              <a:spcBef>
                <a:spcPts val="400"/>
              </a:spcBef>
              <a:buClr>
                <a:srgbClr val="FD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  <a:ea typeface="ＭＳ Ｐゴシック" charset="-128"/>
              </a:rPr>
              <a:t>  Data Modeler</a:t>
            </a:r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4597400" y="3363913"/>
            <a:ext cx="2365375" cy="121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179388" indent="-179388" algn="l" defTabSz="457200">
              <a:lnSpc>
                <a:spcPct val="100000"/>
              </a:lnSpc>
              <a:spcBef>
                <a:spcPts val="450"/>
              </a:spcBef>
              <a:buClr>
                <a:srgbClr val="FD0000"/>
              </a:buClr>
              <a:buSzPct val="100000"/>
              <a:buFont typeface="Arial" charset="0"/>
              <a:buNone/>
              <a:tabLst>
                <a:tab pos="179388" algn="l"/>
                <a:tab pos="636588" algn="l"/>
                <a:tab pos="1093788" algn="l"/>
                <a:tab pos="1550988" algn="l"/>
                <a:tab pos="2008188" algn="l"/>
                <a:tab pos="2465388" algn="l"/>
                <a:tab pos="2922588" algn="l"/>
                <a:tab pos="3379788" algn="l"/>
                <a:tab pos="3836988" algn="l"/>
                <a:tab pos="4294188" algn="l"/>
                <a:tab pos="4751388" algn="l"/>
                <a:tab pos="5208588" algn="l"/>
                <a:tab pos="5665788" algn="l"/>
                <a:tab pos="6122988" algn="l"/>
                <a:tab pos="6580188" algn="l"/>
                <a:tab pos="7037388" algn="l"/>
                <a:tab pos="7494588" algn="l"/>
                <a:tab pos="7951788" algn="l"/>
                <a:tab pos="8408988" algn="l"/>
                <a:tab pos="8866188" algn="l"/>
                <a:tab pos="9323388" algn="l"/>
              </a:tabLst>
            </a:pPr>
            <a:r>
              <a:rPr lang="en-GB" sz="1800" i="1">
                <a:solidFill>
                  <a:srgbClr val="000000"/>
                </a:solidFill>
                <a:ea typeface="ＭＳ Ｐゴシック" charset="-128"/>
              </a:rPr>
              <a:t>   Logical, Relational and Physical database modeling serving Data Architects, DBA’s, Developers and Users</a:t>
            </a:r>
          </a:p>
        </p:txBody>
      </p:sp>
      <p:sp>
        <p:nvSpPr>
          <p:cNvPr id="123917" name="Text Box 13"/>
          <p:cNvSpPr txBox="1">
            <a:spLocks noChangeArrowheads="1"/>
          </p:cNvSpPr>
          <p:nvPr/>
        </p:nvSpPr>
        <p:spPr bwMode="auto">
          <a:xfrm>
            <a:off x="7061200" y="1485900"/>
            <a:ext cx="1828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57200">
              <a:lnSpc>
                <a:spcPct val="100000"/>
              </a:lnSpc>
              <a:spcBef>
                <a:spcPts val="400"/>
              </a:spcBef>
              <a:buClr>
                <a:srgbClr val="FD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  <a:ea typeface="ＭＳ Ｐゴシック" charset="-128"/>
              </a:rPr>
              <a:t>    Unit Testing</a:t>
            </a:r>
          </a:p>
        </p:txBody>
      </p:sp>
      <p:pic>
        <p:nvPicPr>
          <p:cNvPr id="123918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763" y="1808163"/>
            <a:ext cx="1589087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3919" name="Text Box 15"/>
          <p:cNvSpPr txBox="1">
            <a:spLocks noChangeArrowheads="1"/>
          </p:cNvSpPr>
          <p:nvPr/>
        </p:nvSpPr>
        <p:spPr bwMode="auto">
          <a:xfrm>
            <a:off x="6985000" y="3349625"/>
            <a:ext cx="1981200" cy="121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algn="l" defTabSz="457200">
              <a:lnSpc>
                <a:spcPct val="100000"/>
              </a:lnSpc>
              <a:spcBef>
                <a:spcPts val="450"/>
              </a:spcBef>
              <a:buClr>
                <a:srgbClr val="FD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i="1">
                <a:solidFill>
                  <a:srgbClr val="000000"/>
                </a:solidFill>
                <a:ea typeface="ＭＳ Ｐゴシック" charset="-128"/>
              </a:rPr>
              <a:t>Simplify the automation of SQL and PL/SQL unit testing and code coverage with performance reporting and trending</a:t>
            </a:r>
          </a:p>
        </p:txBody>
      </p:sp>
      <p:sp>
        <p:nvSpPr>
          <p:cNvPr id="123920" name="Text Box 16"/>
          <p:cNvSpPr txBox="1">
            <a:spLocks noChangeArrowheads="1"/>
          </p:cNvSpPr>
          <p:nvPr/>
        </p:nvSpPr>
        <p:spPr bwMode="auto">
          <a:xfrm>
            <a:off x="246063" y="3376613"/>
            <a:ext cx="1957387" cy="121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algn="l" defTabSz="457200">
              <a:lnSpc>
                <a:spcPct val="100000"/>
              </a:lnSpc>
              <a:spcBef>
                <a:spcPts val="450"/>
              </a:spcBef>
              <a:buClr>
                <a:srgbClr val="FD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i="1">
                <a:solidFill>
                  <a:srgbClr val="000000"/>
                </a:solidFill>
                <a:ea typeface="ＭＳ Ｐゴシック" charset="-128"/>
              </a:rPr>
              <a:t>Lightweight, graphical interface that simplifies and enhances database development tasks</a:t>
            </a:r>
          </a:p>
        </p:txBody>
      </p:sp>
      <p:sp>
        <p:nvSpPr>
          <p:cNvPr id="123921" name="Text Box 17"/>
          <p:cNvSpPr txBox="1">
            <a:spLocks noChangeArrowheads="1"/>
          </p:cNvSpPr>
          <p:nvPr/>
        </p:nvSpPr>
        <p:spPr bwMode="auto">
          <a:xfrm>
            <a:off x="2598738" y="1485900"/>
            <a:ext cx="15001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57200">
              <a:lnSpc>
                <a:spcPct val="100000"/>
              </a:lnSpc>
              <a:spcBef>
                <a:spcPts val="400"/>
              </a:spcBef>
              <a:buClr>
                <a:srgbClr val="FD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  <a:ea typeface="ＭＳ Ｐゴシック" charset="-128"/>
              </a:rPr>
              <a:t>Migrations</a:t>
            </a:r>
          </a:p>
        </p:txBody>
      </p:sp>
      <p:sp>
        <p:nvSpPr>
          <p:cNvPr id="123922" name="Text Box 18"/>
          <p:cNvSpPr txBox="1">
            <a:spLocks noChangeArrowheads="1"/>
          </p:cNvSpPr>
          <p:nvPr/>
        </p:nvSpPr>
        <p:spPr bwMode="auto">
          <a:xfrm>
            <a:off x="2403475" y="3349625"/>
            <a:ext cx="2233613" cy="121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algn="l" defTabSz="457200">
              <a:lnSpc>
                <a:spcPct val="100000"/>
              </a:lnSpc>
              <a:spcBef>
                <a:spcPts val="450"/>
              </a:spcBef>
              <a:buClr>
                <a:srgbClr val="FD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i="1">
                <a:solidFill>
                  <a:srgbClr val="000000"/>
                </a:solidFill>
                <a:ea typeface="ＭＳ Ｐゴシック" charset="-128"/>
              </a:rPr>
              <a:t>One-step migration of DB objects and data to Oracle.  Translation of Sybase and SQL Server T-SQL to Oracle PL/SQL.  Migrate from Access, MySQL</a:t>
            </a:r>
          </a:p>
        </p:txBody>
      </p:sp>
      <p:grpSp>
        <p:nvGrpSpPr>
          <p:cNvPr id="123923" name="Group 19"/>
          <p:cNvGrpSpPr>
            <a:grpSpLocks/>
          </p:cNvGrpSpPr>
          <p:nvPr/>
        </p:nvGrpSpPr>
        <p:grpSpPr bwMode="auto">
          <a:xfrm>
            <a:off x="300038" y="1003300"/>
            <a:ext cx="8578148" cy="396875"/>
            <a:chOff x="189" y="632"/>
            <a:chExt cx="4140" cy="250"/>
          </a:xfrm>
        </p:grpSpPr>
        <p:sp>
          <p:nvSpPr>
            <p:cNvPr id="123924" name="Rectangle 20"/>
            <p:cNvSpPr>
              <a:spLocks noChangeArrowheads="1"/>
            </p:cNvSpPr>
            <p:nvPr/>
          </p:nvSpPr>
          <p:spPr bwMode="auto">
            <a:xfrm>
              <a:off x="332" y="632"/>
              <a:ext cx="3712" cy="192"/>
            </a:xfrm>
            <a:prstGeom prst="rect">
              <a:avLst/>
            </a:prstGeom>
            <a:gradFill rotWithShape="0">
              <a:gsLst>
                <a:gs pos="0">
                  <a:srgbClr val="FD0000"/>
                </a:gs>
                <a:gs pos="100000">
                  <a:srgbClr val="750000"/>
                </a:gs>
              </a:gsLst>
              <a:lin ang="5400000" scaled="1"/>
            </a:gra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25" name="Rectangle 21"/>
            <p:cNvSpPr>
              <a:spLocks noChangeArrowheads="1"/>
            </p:cNvSpPr>
            <p:nvPr/>
          </p:nvSpPr>
          <p:spPr bwMode="auto">
            <a:xfrm>
              <a:off x="189" y="632"/>
              <a:ext cx="4141" cy="251"/>
            </a:xfrm>
            <a:prstGeom prst="rect">
              <a:avLst/>
            </a:prstGeom>
            <a:gradFill rotWithShape="0">
              <a:gsLst>
                <a:gs pos="0">
                  <a:srgbClr val="FD0000"/>
                </a:gs>
                <a:gs pos="100000">
                  <a:srgbClr val="7500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lIns="92160" tIns="46080" rIns="92160" bIns="46080">
              <a:spAutoFit/>
            </a:bodyPr>
            <a:lstStyle/>
            <a:p>
              <a:pPr marL="115888" indent="-115888" defTabSz="457200">
                <a:lnSpc>
                  <a:spcPct val="100000"/>
                </a:lnSpc>
                <a:spcBef>
                  <a:spcPts val="500"/>
                </a:spcBef>
                <a:buClr>
                  <a:srgbClr val="FD0000"/>
                </a:buClr>
                <a:buSzPct val="100000"/>
                <a:buFont typeface="Arial" charset="0"/>
                <a:buNone/>
                <a:tabLst>
                  <a:tab pos="115888" algn="l"/>
                  <a:tab pos="573088" algn="l"/>
                  <a:tab pos="1030288" algn="l"/>
                  <a:tab pos="1487488" algn="l"/>
                  <a:tab pos="1944688" algn="l"/>
                  <a:tab pos="2401888" algn="l"/>
                  <a:tab pos="2859088" algn="l"/>
                  <a:tab pos="3316288" algn="l"/>
                  <a:tab pos="3773488" algn="l"/>
                  <a:tab pos="4230688" algn="l"/>
                  <a:tab pos="4687888" algn="l"/>
                  <a:tab pos="5145088" algn="l"/>
                  <a:tab pos="5602288" algn="l"/>
                  <a:tab pos="6059488" algn="l"/>
                  <a:tab pos="6516688" algn="l"/>
                  <a:tab pos="6973888" algn="l"/>
                  <a:tab pos="7431088" algn="l"/>
                  <a:tab pos="7888288" algn="l"/>
                  <a:tab pos="8345488" algn="l"/>
                  <a:tab pos="8802688" algn="l"/>
                  <a:tab pos="9259888" algn="l"/>
                </a:tabLst>
              </a:pPr>
              <a:r>
                <a:rPr lang="en-GB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charset="-128"/>
                </a:rPr>
                <a:t>Today</a:t>
              </a:r>
            </a:p>
          </p:txBody>
        </p:sp>
      </p:grpSp>
      <p:sp>
        <p:nvSpPr>
          <p:cNvPr id="123926" name="Text Box 22"/>
          <p:cNvSpPr txBox="1">
            <a:spLocks noChangeArrowheads="1"/>
          </p:cNvSpPr>
          <p:nvPr/>
        </p:nvSpPr>
        <p:spPr bwMode="auto">
          <a:xfrm>
            <a:off x="195263" y="1485900"/>
            <a:ext cx="224155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57200">
              <a:lnSpc>
                <a:spcPct val="100000"/>
              </a:lnSpc>
              <a:spcBef>
                <a:spcPts val="400"/>
              </a:spcBef>
              <a:buClr>
                <a:srgbClr val="FD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  <a:ea typeface="ＭＳ Ｐゴシック" charset="-128"/>
              </a:rPr>
              <a:t>SQL &amp; PL/SQL IDE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6963" y="1512888"/>
            <a:ext cx="3857625" cy="290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596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Unit Testing – Overview 	</a:t>
            </a:r>
          </a:p>
        </p:txBody>
      </p:sp>
      <p:sp>
        <p:nvSpPr>
          <p:cNvPr id="125962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Tests</a:t>
            </a:r>
          </a:p>
          <a:p>
            <a:r>
              <a:rPr lang="en-GB" smtClean="0"/>
              <a:t>Suites</a:t>
            </a:r>
          </a:p>
          <a:p>
            <a:r>
              <a:rPr lang="en-GB" smtClean="0"/>
              <a:t>Reports</a:t>
            </a:r>
          </a:p>
          <a:p>
            <a:r>
              <a:rPr lang="en-GB" smtClean="0"/>
              <a:t>Library </a:t>
            </a:r>
          </a:p>
          <a:p>
            <a:r>
              <a:rPr lang="en-GB" smtClean="0"/>
              <a:t>Static and dynamic lookups</a:t>
            </a:r>
          </a:p>
          <a:p>
            <a:r>
              <a:rPr lang="en-GB" smtClean="0"/>
              <a:t>Multi user repository based</a:t>
            </a:r>
          </a:p>
          <a:p>
            <a:r>
              <a:rPr lang="en-GB" smtClean="0"/>
              <a:t>Code coverage</a:t>
            </a:r>
          </a:p>
          <a:p>
            <a:r>
              <a:rPr lang="en-GB" smtClean="0"/>
              <a:t>Command line use</a:t>
            </a:r>
          </a:p>
          <a:p>
            <a:r>
              <a:rPr lang="en-GB" smtClean="0"/>
              <a:t>Target any database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619125" y="971550"/>
            <a:ext cx="66960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23838" indent="-223838" algn="l" defTabSz="457200">
              <a:lnSpc>
                <a:spcPct val="100000"/>
              </a:lnSpc>
              <a:spcBef>
                <a:spcPts val="600"/>
              </a:spcBef>
              <a:buClr>
                <a:srgbClr val="FD0000"/>
              </a:buClr>
              <a:buSzPct val="100000"/>
              <a:buFont typeface="Arial" charset="0"/>
              <a:buChar char="•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endParaRPr lang="en-GB" sz="2400">
              <a:solidFill>
                <a:srgbClr val="000000"/>
              </a:solidFill>
              <a:ea typeface="ＭＳ Ｐゴシック" charset="-128"/>
            </a:endParaRPr>
          </a:p>
        </p:txBody>
      </p:sp>
      <p:pic>
        <p:nvPicPr>
          <p:cNvPr id="1280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3163" y="914400"/>
            <a:ext cx="4160837" cy="525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80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Unit Testing - Tests</a:t>
            </a:r>
          </a:p>
        </p:txBody>
      </p:sp>
      <p:sp>
        <p:nvSpPr>
          <p:cNvPr id="12800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Input/Return</a:t>
            </a:r>
          </a:p>
          <a:p>
            <a:pPr lvl="1"/>
            <a:r>
              <a:rPr lang="en-GB" smtClean="0"/>
              <a:t>Static or Dynamic Values</a:t>
            </a:r>
          </a:p>
          <a:p>
            <a:r>
              <a:rPr lang="en-GB" smtClean="0"/>
              <a:t>Startups/TearDown</a:t>
            </a:r>
          </a:p>
          <a:p>
            <a:pPr lvl="1"/>
            <a:r>
              <a:rPr lang="en-GB" smtClean="0"/>
              <a:t>Table Copy/Restore</a:t>
            </a:r>
          </a:p>
          <a:p>
            <a:pPr lvl="1"/>
            <a:r>
              <a:rPr lang="en-GB" smtClean="0"/>
              <a:t>Row Copy/Restore	</a:t>
            </a:r>
          </a:p>
          <a:p>
            <a:pPr lvl="1"/>
            <a:r>
              <a:rPr lang="en-GB" smtClean="0"/>
              <a:t>Custom</a:t>
            </a:r>
          </a:p>
          <a:p>
            <a:r>
              <a:rPr lang="en-GB" smtClean="0"/>
              <a:t>Code coverage</a:t>
            </a:r>
          </a:p>
          <a:p>
            <a:r>
              <a:rPr lang="en-GB" smtClean="0"/>
              <a:t>Success or failure testing</a:t>
            </a:r>
          </a:p>
          <a:p>
            <a:r>
              <a:rPr lang="en-GB" smtClean="0"/>
              <a:t>Validation</a:t>
            </a:r>
          </a:p>
          <a:p>
            <a:pPr lvl="1"/>
            <a:r>
              <a:rPr lang="en-GB" smtClean="0"/>
              <a:t>Custom</a:t>
            </a:r>
          </a:p>
          <a:p>
            <a:endParaRPr lang="en-GB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889000" y="304800"/>
            <a:ext cx="7605713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defTabSz="45720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3200" b="0">
              <a:solidFill>
                <a:srgbClr val="000000"/>
              </a:solidFill>
              <a:ea typeface="ＭＳ Ｐゴシック" charset="-128"/>
            </a:endParaRPr>
          </a:p>
        </p:txBody>
      </p:sp>
      <p:pic>
        <p:nvPicPr>
          <p:cNvPr id="130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914400"/>
            <a:ext cx="3657600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005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Unit Testing - Suites</a:t>
            </a:r>
          </a:p>
        </p:txBody>
      </p:sp>
      <p:sp>
        <p:nvSpPr>
          <p:cNvPr id="13005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Startups/TearDown</a:t>
            </a:r>
          </a:p>
          <a:p>
            <a:pPr lvl="1"/>
            <a:r>
              <a:rPr lang="en-GB" smtClean="0"/>
              <a:t>Table Copy/Restore</a:t>
            </a:r>
          </a:p>
          <a:p>
            <a:pPr lvl="1"/>
            <a:r>
              <a:rPr lang="en-GB" smtClean="0"/>
              <a:t>Row Copy/Restore	</a:t>
            </a:r>
          </a:p>
          <a:p>
            <a:pPr lvl="1"/>
            <a:r>
              <a:rPr lang="en-GB" smtClean="0"/>
              <a:t>Custom</a:t>
            </a:r>
          </a:p>
          <a:p>
            <a:r>
              <a:rPr lang="en-GB" smtClean="0"/>
              <a:t>Code Coverage</a:t>
            </a:r>
          </a:p>
          <a:p>
            <a:r>
              <a:rPr lang="en-GB" smtClean="0"/>
              <a:t>Tests are run sequentially</a:t>
            </a:r>
          </a:p>
          <a:p>
            <a:r>
              <a:rPr lang="en-GB" smtClean="0"/>
              <a:t>Startup and teardowns for tests can be turned off</a:t>
            </a:r>
          </a:p>
          <a:p>
            <a:endParaRPr lang="en-GB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889000" y="304800"/>
            <a:ext cx="7605713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defTabSz="45720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3200" b="0">
              <a:solidFill>
                <a:srgbClr val="000000"/>
              </a:solidFill>
              <a:ea typeface="ＭＳ Ｐゴシック" charset="-128"/>
            </a:endParaRPr>
          </a:p>
        </p:txBody>
      </p:sp>
      <p:pic>
        <p:nvPicPr>
          <p:cNvPr id="132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2700" y="914400"/>
            <a:ext cx="2095500" cy="3419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210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Unit Testing - Library</a:t>
            </a:r>
          </a:p>
        </p:txBody>
      </p:sp>
      <p:sp>
        <p:nvSpPr>
          <p:cNvPr id="13210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Stores reusable items</a:t>
            </a:r>
          </a:p>
          <a:p>
            <a:pPr lvl="1"/>
            <a:r>
              <a:rPr lang="en-GB" smtClean="0"/>
              <a:t>Dynamic Values</a:t>
            </a:r>
          </a:p>
          <a:p>
            <a:pPr lvl="1"/>
            <a:r>
              <a:rPr lang="en-GB" smtClean="0"/>
              <a:t>Startups </a:t>
            </a:r>
          </a:p>
          <a:p>
            <a:pPr lvl="1"/>
            <a:r>
              <a:rPr lang="en-GB" smtClean="0"/>
              <a:t>Teardowns</a:t>
            </a:r>
          </a:p>
          <a:p>
            <a:pPr lvl="1"/>
            <a:r>
              <a:rPr lang="en-GB" smtClean="0"/>
              <a:t>Validations</a:t>
            </a:r>
          </a:p>
          <a:p>
            <a:r>
              <a:rPr lang="en-GB" smtClean="0"/>
              <a:t>Referenced or Copied to local tests</a:t>
            </a:r>
          </a:p>
          <a:p>
            <a:endParaRPr lang="en-GB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00"/>
      </a:dk2>
      <a:lt2>
        <a:srgbClr val="4D4D4D"/>
      </a:lt2>
      <a:accent1>
        <a:srgbClr val="667263"/>
      </a:accent1>
      <a:accent2>
        <a:srgbClr val="C0C0C0"/>
      </a:accent2>
      <a:accent3>
        <a:srgbClr val="FFFFFF"/>
      </a:accent3>
      <a:accent4>
        <a:srgbClr val="000000"/>
      </a:accent4>
      <a:accent5>
        <a:srgbClr val="B8BCB7"/>
      </a:accent5>
      <a:accent6>
        <a:srgbClr val="AEAEAE"/>
      </a:accent6>
      <a:hlink>
        <a:srgbClr val="808080"/>
      </a:hlink>
      <a:folHlink>
        <a:srgbClr val="292929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119063" marR="0" indent="-119063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119063" marR="0" indent="-119063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D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FEAAAA"/>
        </a:accent5>
        <a:accent6>
          <a:srgbClr val="AEAEAE"/>
        </a:accent6>
        <a:hlink>
          <a:srgbClr val="4D4D4D"/>
        </a:hlink>
        <a:folHlink>
          <a:srgbClr val="66726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9625</TotalTime>
  <Words>502</Words>
  <Application>Microsoft Office PowerPoint</Application>
  <PresentationFormat>On-screen Show (4:3)</PresentationFormat>
  <Paragraphs>153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Times</vt:lpstr>
      <vt:lpstr>Times New Roman</vt:lpstr>
      <vt:lpstr>ＭＳ Ｐゴシック</vt:lpstr>
      <vt:lpstr>Blank Presentation</vt:lpstr>
      <vt:lpstr>Slide 1</vt:lpstr>
      <vt:lpstr>Oracle SQL Developer: Unit Testing, Tuning and Other Advanced Features</vt:lpstr>
      <vt:lpstr>Slide 3</vt:lpstr>
      <vt:lpstr>Agenda</vt:lpstr>
      <vt:lpstr>Slide 5</vt:lpstr>
      <vt:lpstr>Unit Testing – Overview  </vt:lpstr>
      <vt:lpstr>Unit Testing - Tests</vt:lpstr>
      <vt:lpstr>Unit Testing - Suites</vt:lpstr>
      <vt:lpstr>Unit Testing - Library</vt:lpstr>
      <vt:lpstr>Unit Testing - Reports</vt:lpstr>
      <vt:lpstr>Unit Testing – Multi User</vt:lpstr>
      <vt:lpstr>Unit Testing – Running Suites/Tests </vt:lpstr>
      <vt:lpstr>Integrated Data Modeling</vt:lpstr>
      <vt:lpstr>Trace Files</vt:lpstr>
      <vt:lpstr>Real-Time SQL Monitoring</vt:lpstr>
      <vt:lpstr>Refactoring</vt:lpstr>
      <vt:lpstr>Remote Debugging</vt:lpstr>
      <vt:lpstr>Slide 18</vt:lpstr>
      <vt:lpstr>Summary</vt:lpstr>
      <vt:lpstr>For More Information</vt:lpstr>
      <vt:lpstr>Slide 21</vt:lpstr>
      <vt:lpstr>Slide 22</vt:lpstr>
    </vt:vector>
  </TitlesOfParts>
  <Company>Oracle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klrice</dc:creator>
  <dc:description>This presentation contains information proprietary to Oracle Corporation</dc:description>
  <cp:lastModifiedBy>Kris Rice</cp:lastModifiedBy>
  <cp:revision>1403</cp:revision>
  <cp:lastPrinted>2009-06-19T20:08:14Z</cp:lastPrinted>
  <dcterms:created xsi:type="dcterms:W3CDTF">2004-09-08T23:34:22Z</dcterms:created>
  <dcterms:modified xsi:type="dcterms:W3CDTF">2010-05-20T19:10:09Z</dcterms:modified>
</cp:coreProperties>
</file>