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5"/>
  </p:notesMasterIdLst>
  <p:sldIdLst>
    <p:sldId id="256" r:id="rId2"/>
    <p:sldId id="277" r:id="rId3"/>
    <p:sldId id="258" r:id="rId4"/>
    <p:sldId id="263" r:id="rId5"/>
    <p:sldId id="264" r:id="rId6"/>
    <p:sldId id="265" r:id="rId7"/>
    <p:sldId id="271" r:id="rId8"/>
    <p:sldId id="273" r:id="rId9"/>
    <p:sldId id="272" r:id="rId10"/>
    <p:sldId id="279" r:id="rId11"/>
    <p:sldId id="278" r:id="rId12"/>
    <p:sldId id="281" r:id="rId13"/>
    <p:sldId id="280" r:id="rId14"/>
    <p:sldId id="290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5" r:id="rId36"/>
    <p:sldId id="303" r:id="rId37"/>
    <p:sldId id="304" r:id="rId38"/>
    <p:sldId id="306" r:id="rId39"/>
    <p:sldId id="308" r:id="rId40"/>
    <p:sldId id="260" r:id="rId41"/>
    <p:sldId id="259" r:id="rId42"/>
    <p:sldId id="307" r:id="rId43"/>
    <p:sldId id="30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B3773-59AD-489E-B934-44B1D2D87C50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FFFD9-340C-4513-BCB1-207642EC0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FFFD9-340C-4513-BCB1-207642EC06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5966638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 b="1" i="0" cap="none" spc="0" baseline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3657600" y="6035675"/>
            <a:ext cx="2286000" cy="365125"/>
          </a:xfrm>
        </p:spPr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43600" y="6035675"/>
            <a:ext cx="22860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229600" y="6035675"/>
            <a:ext cx="457200" cy="365125"/>
          </a:xfrm>
        </p:spPr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/>
          <a:lstStyle>
            <a:lvl1pPr marL="0" indent="117475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803648"/>
          </a:xfrm>
        </p:spPr>
        <p:txBody>
          <a:bodyPr/>
          <a:lstStyle>
            <a:lvl1pPr marL="265113" indent="-265113"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>
              <a:buClr>
                <a:schemeClr val="accent1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1600200" y="6019800"/>
            <a:ext cx="7086600" cy="3810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DBA’s Guide to Physical </a:t>
            </a:r>
            <a:r>
              <a:rPr kumimoji="0" lang="en-US" sz="1600" b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Dataguard</a:t>
            </a: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Part II, </a:t>
            </a:r>
            <a:r>
              <a:rPr kumimoji="0" lang="en-US" sz="1600" b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NoCOUG</a:t>
            </a: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May 21</a:t>
            </a:r>
            <a:r>
              <a:rPr kumimoji="0" lang="en-US" sz="1600" b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2009 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019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58DA3D-EA34-45B6-A004-ACAF8B24330D}" type="slidenum">
              <a:rPr lang="en-US" sz="1800" smtClean="0"/>
              <a:pPr/>
              <a:t>‹#›</a:t>
            </a:fld>
            <a:r>
              <a:rPr lang="en-US" sz="1800" dirty="0" smtClean="0"/>
              <a:t> / </a:t>
            </a:r>
            <a:r>
              <a:rPr lang="en-US" sz="1800" dirty="0" smtClean="0"/>
              <a:t>43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1BB2DE-487F-4288-8915-D4872549556B}" type="datetimeFigureOut">
              <a:rPr lang="en-US" smtClean="0"/>
              <a:pPr/>
              <a:t>5/18/2009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9A8D60-EEC5-4C4D-8049-C752728D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DBA’s Guide to 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>Physical </a:t>
            </a:r>
            <a:r>
              <a:rPr lang="en-US" dirty="0" err="1" smtClean="0">
                <a:solidFill>
                  <a:schemeClr val="accent3"/>
                </a:solidFill>
              </a:rPr>
              <a:t>Dataguard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>Part II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Ahbaid</a:t>
            </a:r>
            <a:r>
              <a:rPr lang="en-US" dirty="0" smtClean="0"/>
              <a:t> </a:t>
            </a:r>
            <a:r>
              <a:rPr lang="en-US" dirty="0" err="1" smtClean="0"/>
              <a:t>Gaffoor</a:t>
            </a:r>
            <a:r>
              <a:rPr lang="en-US" dirty="0" smtClean="0"/>
              <a:t> – Amazon.com/A9</a:t>
            </a:r>
          </a:p>
          <a:p>
            <a:r>
              <a:rPr lang="en-US" dirty="0" err="1" smtClean="0"/>
              <a:t>ahbaid</a:t>
            </a:r>
            <a:r>
              <a:rPr lang="en-US" dirty="0" smtClean="0"/>
              <a:t>@{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chemeClr val="accent1"/>
                </a:solidFill>
              </a:rPr>
              <a:t>amazon.com</a:t>
            </a:r>
            <a:r>
              <a:rPr lang="en-US" dirty="0" smtClean="0"/>
              <a:t>|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chemeClr val="accent1"/>
                </a:solidFill>
              </a:rPr>
              <a:t>a9.com</a:t>
            </a:r>
            <a:r>
              <a:rPr lang="en-US" dirty="0" smtClean="0"/>
              <a:t>|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att.net</a:t>
            </a:r>
            <a:r>
              <a:rPr lang="en-US" dirty="0" smtClean="0"/>
              <a:t>}</a:t>
            </a:r>
          </a:p>
          <a:p>
            <a:r>
              <a:rPr lang="en-US" dirty="0" smtClean="0"/>
              <a:t>NoCOUG.org : May 21</a:t>
            </a:r>
            <a:r>
              <a:rPr lang="en-US" baseline="30000" dirty="0" smtClean="0"/>
              <a:t>st</a:t>
            </a:r>
            <a:r>
              <a:rPr lang="en-US" dirty="0" smtClean="0"/>
              <a:t> 2009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FSFO Architecture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364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</p:txBody>
      </p:sp>
      <p:grpSp>
        <p:nvGrpSpPr>
          <p:cNvPr id="86" name="Group 85"/>
          <p:cNvGrpSpPr/>
          <p:nvPr/>
        </p:nvGrpSpPr>
        <p:grpSpPr>
          <a:xfrm>
            <a:off x="685800" y="1447800"/>
            <a:ext cx="2590800" cy="4038600"/>
            <a:chOff x="685800" y="1447800"/>
            <a:chExt cx="2590800" cy="4038600"/>
          </a:xfrm>
        </p:grpSpPr>
        <p:sp>
          <p:nvSpPr>
            <p:cNvPr id="12" name="Rounded Rectangle 11"/>
            <p:cNvSpPr/>
            <p:nvPr/>
          </p:nvSpPr>
          <p:spPr>
            <a:xfrm rot="5400000">
              <a:off x="-38100" y="2171700"/>
              <a:ext cx="4038600" cy="2590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agnetic Disk 12"/>
            <p:cNvSpPr/>
            <p:nvPr/>
          </p:nvSpPr>
          <p:spPr>
            <a:xfrm>
              <a:off x="1181100" y="2438400"/>
              <a:ext cx="685800" cy="762000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800" y="5117068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PRIMARY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43000" y="4114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Redo logs</a:t>
              </a:r>
              <a:endParaRPr lang="en-US" sz="1200" b="1" dirty="0"/>
            </a:p>
          </p:txBody>
        </p:sp>
        <p:cxnSp>
          <p:nvCxnSpPr>
            <p:cNvPr id="24" name="Straight Arrow Connector 23"/>
            <p:cNvCxnSpPr>
              <a:endCxn id="22" idx="0"/>
            </p:cNvCxnSpPr>
            <p:nvPr/>
          </p:nvCxnSpPr>
          <p:spPr>
            <a:xfrm rot="5400000">
              <a:off x="1333500" y="39243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219200" y="3505200"/>
              <a:ext cx="609600" cy="2308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2"/>
                  </a:solidFill>
                </a:rPr>
                <a:t>LGWR</a:t>
              </a:r>
              <a:endParaRPr lang="en-US" sz="9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rot="5400000">
              <a:off x="1371600" y="33528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1828800" y="3505200"/>
            <a:ext cx="1143000" cy="230832"/>
            <a:chOff x="1828800" y="3505200"/>
            <a:chExt cx="1143000" cy="230832"/>
          </a:xfrm>
        </p:grpSpPr>
        <p:sp>
          <p:nvSpPr>
            <p:cNvPr id="44" name="TextBox 43"/>
            <p:cNvSpPr txBox="1"/>
            <p:nvPr/>
          </p:nvSpPr>
          <p:spPr>
            <a:xfrm>
              <a:off x="2362200" y="3505200"/>
              <a:ext cx="609600" cy="2308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>
                  <a:solidFill>
                    <a:schemeClr val="accent2"/>
                  </a:solidFill>
                </a:rPr>
                <a:t>LNS</a:t>
              </a:r>
              <a:r>
                <a:rPr lang="en-US" sz="900" b="1" i="1" dirty="0" err="1" smtClean="0">
                  <a:solidFill>
                    <a:schemeClr val="accent2"/>
                  </a:solidFill>
                </a:rPr>
                <a:t>n</a:t>
              </a:r>
              <a:endParaRPr lang="en-US" sz="900" b="1" i="1" dirty="0">
                <a:solidFill>
                  <a:schemeClr val="accent2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828800" y="3619822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5791200" y="1447800"/>
            <a:ext cx="2667000" cy="4038600"/>
            <a:chOff x="5791200" y="1447800"/>
            <a:chExt cx="2667000" cy="4038600"/>
          </a:xfrm>
        </p:grpSpPr>
        <p:grpSp>
          <p:nvGrpSpPr>
            <p:cNvPr id="87" name="Group 86"/>
            <p:cNvGrpSpPr/>
            <p:nvPr/>
          </p:nvGrpSpPr>
          <p:grpSpPr>
            <a:xfrm>
              <a:off x="5791200" y="1447800"/>
              <a:ext cx="2667000" cy="4038600"/>
              <a:chOff x="3810000" y="1447800"/>
              <a:chExt cx="2667000" cy="40386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3810000" y="1447800"/>
                <a:ext cx="2667000" cy="403860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Magnetic Disk 6"/>
              <p:cNvSpPr/>
              <p:nvPr/>
            </p:nvSpPr>
            <p:spPr>
              <a:xfrm>
                <a:off x="5105400" y="2362200"/>
                <a:ext cx="685800" cy="800100"/>
              </a:xfrm>
              <a:prstGeom prst="flowChartMagneticDisk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DB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810000" y="5117068"/>
                <a:ext cx="266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STANDBY</a:t>
                </a:r>
                <a:endParaRPr lang="en-US" b="1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181600" y="3505200"/>
                <a:ext cx="609600" cy="2308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chemeClr val="accent2"/>
                    </a:solidFill>
                  </a:rPr>
                  <a:t>MRP</a:t>
                </a:r>
                <a:endParaRPr lang="en-US" sz="900" b="1" i="1" dirty="0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50" name="Straight Arrow Connector 49"/>
              <p:cNvCxnSpPr>
                <a:stCxn id="47" idx="0"/>
              </p:cNvCxnSpPr>
              <p:nvPr/>
            </p:nvCxnSpPr>
            <p:spPr>
              <a:xfrm rot="5400000" flipH="1" flipV="1">
                <a:off x="5334794" y="3352800"/>
                <a:ext cx="304006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1" name="TextBox 90"/>
            <p:cNvSpPr txBox="1"/>
            <p:nvPr/>
          </p:nvSpPr>
          <p:spPr>
            <a:xfrm>
              <a:off x="68580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Real-Time</a:t>
              </a:r>
            </a:p>
            <a:p>
              <a:pPr algn="ctr"/>
              <a:r>
                <a:rPr lang="en-US" sz="1200" b="1" dirty="0" smtClean="0"/>
                <a:t>Apply</a:t>
              </a:r>
              <a:endParaRPr lang="en-US" sz="1200" b="1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971800" y="3505200"/>
            <a:ext cx="4191000" cy="1066800"/>
            <a:chOff x="990600" y="3505200"/>
            <a:chExt cx="4191000" cy="1066800"/>
          </a:xfrm>
        </p:grpSpPr>
        <p:sp>
          <p:nvSpPr>
            <p:cNvPr id="32" name="TextBox 31"/>
            <p:cNvSpPr txBox="1"/>
            <p:nvPr/>
          </p:nvSpPr>
          <p:spPr>
            <a:xfrm>
              <a:off x="3810000" y="41103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Standby </a:t>
              </a:r>
              <a:endParaRPr lang="en-US" sz="1200" b="1" dirty="0" smtClean="0"/>
            </a:p>
            <a:p>
              <a:pPr algn="ctr"/>
              <a:r>
                <a:rPr lang="en-US" sz="1200" b="1" dirty="0" smtClean="0"/>
                <a:t>Redo </a:t>
              </a:r>
              <a:r>
                <a:rPr lang="en-US" sz="1200" b="1" dirty="0" smtClean="0"/>
                <a:t>logs</a:t>
              </a:r>
              <a:endParaRPr lang="en-US" sz="1200" b="1" dirty="0"/>
            </a:p>
          </p:txBody>
        </p:sp>
        <p:cxnSp>
          <p:nvCxnSpPr>
            <p:cNvPr id="34" name="Straight Arrow Connector 33"/>
            <p:cNvCxnSpPr>
              <a:stCxn id="35" idx="2"/>
              <a:endCxn id="32" idx="0"/>
            </p:cNvCxnSpPr>
            <p:nvPr/>
          </p:nvCxnSpPr>
          <p:spPr>
            <a:xfrm rot="5400000">
              <a:off x="4232449" y="3923183"/>
              <a:ext cx="37430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114800" y="3505200"/>
              <a:ext cx="609600" cy="2308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2"/>
                  </a:solidFill>
                </a:rPr>
                <a:t>RFS</a:t>
              </a:r>
              <a:endParaRPr lang="en-US" sz="9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4724400" y="361982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4" idx="3"/>
              <a:endCxn id="35" idx="1"/>
            </p:cNvCxnSpPr>
            <p:nvPr/>
          </p:nvCxnSpPr>
          <p:spPr>
            <a:xfrm>
              <a:off x="990600" y="3620616"/>
              <a:ext cx="3124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2971800" y="1600200"/>
            <a:ext cx="3124200" cy="990600"/>
            <a:chOff x="2971800" y="1600200"/>
            <a:chExt cx="3124200" cy="990600"/>
          </a:xfrm>
        </p:grpSpPr>
        <p:sp>
          <p:nvSpPr>
            <p:cNvPr id="97" name="Rounded Rectangle 96"/>
            <p:cNvSpPr/>
            <p:nvPr/>
          </p:nvSpPr>
          <p:spPr>
            <a:xfrm rot="5400000">
              <a:off x="4038600" y="1143000"/>
              <a:ext cx="990600" cy="1905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114800" y="1750368"/>
              <a:ext cx="914400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70C0"/>
                  </a:solidFill>
                </a:rPr>
                <a:t>OBSERVER</a:t>
              </a:r>
              <a:endParaRPr lang="en-US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581400" y="2133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OBSERVER</a:t>
              </a:r>
              <a:endParaRPr lang="en-US" b="1" dirty="0"/>
            </a:p>
          </p:txBody>
        </p:sp>
        <p:cxnSp>
          <p:nvCxnSpPr>
            <p:cNvPr id="107" name="Straight Arrow Connector 106"/>
            <p:cNvCxnSpPr>
              <a:stCxn id="93" idx="3"/>
              <a:endCxn id="102" idx="1"/>
            </p:cNvCxnSpPr>
            <p:nvPr/>
          </p:nvCxnSpPr>
          <p:spPr>
            <a:xfrm flipV="1">
              <a:off x="2971800" y="1858090"/>
              <a:ext cx="1143000" cy="2232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102" idx="3"/>
              <a:endCxn id="94" idx="1"/>
            </p:cNvCxnSpPr>
            <p:nvPr/>
          </p:nvCxnSpPr>
          <p:spPr>
            <a:xfrm>
              <a:off x="5029200" y="1858090"/>
              <a:ext cx="1066800" cy="2232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1524000" y="1752600"/>
            <a:ext cx="5867400" cy="1334810"/>
            <a:chOff x="1524000" y="1752600"/>
            <a:chExt cx="5867400" cy="1334810"/>
          </a:xfrm>
        </p:grpSpPr>
        <p:sp>
          <p:nvSpPr>
            <p:cNvPr id="93" name="TextBox 92"/>
            <p:cNvSpPr txBox="1"/>
            <p:nvPr/>
          </p:nvSpPr>
          <p:spPr>
            <a:xfrm>
              <a:off x="2362200" y="1752600"/>
              <a:ext cx="609600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70C0"/>
                  </a:solidFill>
                </a:rPr>
                <a:t>DMON</a:t>
              </a:r>
              <a:endParaRPr lang="en-US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096000" y="1752600"/>
              <a:ext cx="609600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70C0"/>
                  </a:solidFill>
                </a:rPr>
                <a:t>DMON</a:t>
              </a:r>
              <a:endParaRPr lang="en-US" sz="800" b="1" dirty="0">
                <a:solidFill>
                  <a:srgbClr val="0070C0"/>
                </a:solidFill>
              </a:endParaRPr>
            </a:p>
          </p:txBody>
        </p:sp>
        <p:sp>
          <p:nvSpPr>
            <p:cNvPr id="95" name="Flowchart: Document 94"/>
            <p:cNvSpPr/>
            <p:nvPr/>
          </p:nvSpPr>
          <p:spPr>
            <a:xfrm>
              <a:off x="2362200" y="2133600"/>
              <a:ext cx="609600" cy="420410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70C0"/>
                  </a:solidFill>
                </a:rPr>
                <a:t>Broker</a:t>
              </a:r>
            </a:p>
            <a:p>
              <a:pPr algn="ctr"/>
              <a:r>
                <a:rPr lang="en-US" sz="800" b="1" dirty="0" err="1" smtClean="0">
                  <a:solidFill>
                    <a:srgbClr val="0070C0"/>
                  </a:solidFill>
                </a:rPr>
                <a:t>Cfg</a:t>
              </a:r>
              <a:r>
                <a:rPr lang="en-US" sz="800" b="1" dirty="0" smtClean="0">
                  <a:solidFill>
                    <a:srgbClr val="0070C0"/>
                  </a:solidFill>
                </a:rPr>
                <a:t>.</a:t>
              </a:r>
              <a:endParaRPr lang="en-US" sz="800" b="1" dirty="0" smtClean="0">
                <a:solidFill>
                  <a:srgbClr val="0070C0"/>
                </a:solidFill>
              </a:endParaRPr>
            </a:p>
          </p:txBody>
        </p:sp>
        <p:sp>
          <p:nvSpPr>
            <p:cNvPr id="96" name="Flowchart: Document 95"/>
            <p:cNvSpPr/>
            <p:nvPr/>
          </p:nvSpPr>
          <p:spPr>
            <a:xfrm>
              <a:off x="6096000" y="2133600"/>
              <a:ext cx="609600" cy="420410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70C0"/>
                  </a:solidFill>
                </a:rPr>
                <a:t>Broker</a:t>
              </a:r>
            </a:p>
            <a:p>
              <a:pPr algn="ctr"/>
              <a:r>
                <a:rPr lang="en-US" sz="800" b="1" dirty="0" err="1" smtClean="0">
                  <a:solidFill>
                    <a:srgbClr val="0070C0"/>
                  </a:solidFill>
                </a:rPr>
                <a:t>Cfg</a:t>
              </a:r>
              <a:r>
                <a:rPr lang="en-US" sz="800" b="1" dirty="0" smtClean="0">
                  <a:solidFill>
                    <a:srgbClr val="0070C0"/>
                  </a:solidFill>
                </a:rPr>
                <a:t>.</a:t>
              </a:r>
              <a:endParaRPr lang="en-US" sz="800" b="1" dirty="0" smtClean="0">
                <a:solidFill>
                  <a:srgbClr val="0070C0"/>
                </a:solidFill>
              </a:endParaRPr>
            </a:p>
          </p:txBody>
        </p:sp>
        <p:sp>
          <p:nvSpPr>
            <p:cNvPr id="98" name="Flowchart: Document 97"/>
            <p:cNvSpPr/>
            <p:nvPr/>
          </p:nvSpPr>
          <p:spPr>
            <a:xfrm>
              <a:off x="2362200" y="2667000"/>
              <a:ext cx="609600" cy="420410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0070C0"/>
                  </a:solidFill>
                </a:rPr>
                <a:t>s</a:t>
              </a:r>
              <a:r>
                <a:rPr lang="en-US" sz="800" b="1" dirty="0" err="1" smtClean="0">
                  <a:solidFill>
                    <a:srgbClr val="0070C0"/>
                  </a:solidFill>
                </a:rPr>
                <a:t>pfile</a:t>
              </a:r>
              <a:endParaRPr lang="en-US" sz="800" b="1" dirty="0" smtClean="0">
                <a:solidFill>
                  <a:srgbClr val="0070C0"/>
                </a:solidFill>
              </a:endParaRPr>
            </a:p>
            <a:p>
              <a:pPr algn="ctr"/>
              <a:endParaRPr lang="en-US" sz="800" b="1" dirty="0" smtClean="0">
                <a:solidFill>
                  <a:srgbClr val="0070C0"/>
                </a:solidFill>
              </a:endParaRPr>
            </a:p>
          </p:txBody>
        </p:sp>
        <p:sp>
          <p:nvSpPr>
            <p:cNvPr id="99" name="Flowchart: Document 98"/>
            <p:cNvSpPr/>
            <p:nvPr/>
          </p:nvSpPr>
          <p:spPr>
            <a:xfrm>
              <a:off x="6096000" y="2667000"/>
              <a:ext cx="609600" cy="420410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0070C0"/>
                  </a:solidFill>
                </a:rPr>
                <a:t>spfile</a:t>
              </a:r>
              <a:endParaRPr lang="en-US" sz="800" b="1" dirty="0" smtClean="0">
                <a:solidFill>
                  <a:srgbClr val="0070C0"/>
                </a:solidFill>
              </a:endParaRPr>
            </a:p>
            <a:p>
              <a:pPr algn="ctr"/>
              <a:endParaRPr lang="en-US" sz="800" b="1" dirty="0" smtClean="0">
                <a:solidFill>
                  <a:srgbClr val="0070C0"/>
                </a:solidFill>
              </a:endParaRPr>
            </a:p>
          </p:txBody>
        </p:sp>
        <p:cxnSp>
          <p:nvCxnSpPr>
            <p:cNvPr id="104" name="Straight Arrow Connector 103"/>
            <p:cNvCxnSpPr>
              <a:endCxn id="93" idx="1"/>
            </p:cNvCxnSpPr>
            <p:nvPr/>
          </p:nvCxnSpPr>
          <p:spPr>
            <a:xfrm flipV="1">
              <a:off x="1524000" y="1860322"/>
              <a:ext cx="838200" cy="730478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rot="10800000">
              <a:off x="6705600" y="1828800"/>
              <a:ext cx="685800" cy="646584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FSFO Requirements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3648"/>
          </a:xfrm>
        </p:spPr>
        <p:txBody>
          <a:bodyPr>
            <a:normAutofit/>
          </a:bodyPr>
          <a:lstStyle/>
          <a:p>
            <a:r>
              <a:rPr lang="en-US" dirty="0" smtClean="0"/>
              <a:t>DGMGRL listener service</a:t>
            </a:r>
          </a:p>
          <a:p>
            <a:r>
              <a:rPr lang="en-US" dirty="0" smtClean="0"/>
              <a:t>DGMGRL TNS uses service</a:t>
            </a:r>
          </a:p>
          <a:p>
            <a:r>
              <a:rPr lang="en-US" dirty="0" smtClean="0"/>
              <a:t>Standby Redo Logs</a:t>
            </a:r>
          </a:p>
          <a:p>
            <a:r>
              <a:rPr lang="en-US" dirty="0" smtClean="0"/>
              <a:t>Flashback </a:t>
            </a:r>
            <a:r>
              <a:rPr lang="en-US" dirty="0" smtClean="0"/>
              <a:t>Database</a:t>
            </a:r>
          </a:p>
          <a:p>
            <a:r>
              <a:rPr lang="en-US" dirty="0" smtClean="0"/>
              <a:t>Protection Level: MAX AVAILABILITY</a:t>
            </a:r>
          </a:p>
          <a:p>
            <a:r>
              <a:rPr lang="en-US" dirty="0" smtClean="0"/>
              <a:t>Real-Time Apply</a:t>
            </a:r>
          </a:p>
          <a:p>
            <a:r>
              <a:rPr lang="en-US" dirty="0" smtClean="0"/>
              <a:t>Broker Configuration</a:t>
            </a:r>
          </a:p>
          <a:p>
            <a:r>
              <a:rPr lang="en-US" dirty="0" smtClean="0"/>
              <a:t>Conversion to </a:t>
            </a:r>
            <a:r>
              <a:rPr lang="en-US" dirty="0" err="1" smtClean="0"/>
              <a:t>spfile</a:t>
            </a:r>
            <a:endParaRPr lang="en-US" dirty="0" smtClean="0"/>
          </a:p>
          <a:p>
            <a:r>
              <a:rPr lang="en-US" dirty="0" smtClean="0"/>
              <a:t>Create DGMGRL Configuration</a:t>
            </a:r>
          </a:p>
          <a:p>
            <a:r>
              <a:rPr lang="en-US" dirty="0" smtClean="0"/>
              <a:t>Observer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DGMGRL listener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</a:t>
            </a:r>
            <a:r>
              <a:rPr lang="en-US" dirty="0" err="1" smtClean="0"/>
              <a:t>Dataguard</a:t>
            </a:r>
            <a:r>
              <a:rPr lang="en-US" dirty="0" smtClean="0"/>
              <a:t> Listeners</a:t>
            </a:r>
          </a:p>
          <a:p>
            <a:r>
              <a:rPr lang="en-US" dirty="0" smtClean="0"/>
              <a:t>Add DGMGRL service entries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db_unique_name</a:t>
            </a:r>
            <a:r>
              <a:rPr lang="en-US" dirty="0" smtClean="0"/>
              <a:t> in service entries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DGMGRL listener service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188184"/>
            <a:ext cx="3886200" cy="2400657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000" dirty="0" smtClean="0"/>
              <a:t>lsnr_snowy_dg_001 = (description = </a:t>
            </a:r>
          </a:p>
          <a:p>
            <a:pPr marL="0" lvl="1">
              <a:buNone/>
            </a:pPr>
            <a:r>
              <a:rPr lang="en-US" sz="1000" dirty="0" smtClean="0"/>
              <a:t> (</a:t>
            </a:r>
            <a:r>
              <a:rPr lang="en-US" sz="1000" dirty="0" err="1" smtClean="0"/>
              <a:t>address_list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(address=(protocol=</a:t>
            </a:r>
            <a:r>
              <a:rPr lang="en-US" sz="1000" dirty="0" err="1" smtClean="0"/>
              <a:t>tcp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                 (</a:t>
            </a:r>
            <a:r>
              <a:rPr lang="en-US" sz="1000" b="1" dirty="0" smtClean="0">
                <a:solidFill>
                  <a:srgbClr val="0070C0"/>
                </a:solidFill>
              </a:rPr>
              <a:t>host=snowy-</a:t>
            </a:r>
            <a:r>
              <a:rPr lang="en-US" sz="1000" b="1" dirty="0" err="1" smtClean="0">
                <a:solidFill>
                  <a:srgbClr val="0070C0"/>
                </a:solidFill>
              </a:rPr>
              <a:t>a.ahgvm.me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                 (</a:t>
            </a:r>
            <a:r>
              <a:rPr lang="en-US" sz="1000" dirty="0" smtClean="0"/>
              <a:t>port=5701))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 )</a:t>
            </a:r>
          </a:p>
          <a:p>
            <a:pPr marL="0" lvl="1">
              <a:buNone/>
            </a:pPr>
            <a:r>
              <a:rPr lang="en-US" sz="1000" dirty="0" smtClean="0"/>
              <a:t>)</a:t>
            </a:r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b="1" dirty="0" smtClean="0"/>
              <a:t>sid_list_lsnr_snowy_dg_001</a:t>
            </a:r>
            <a:r>
              <a:rPr lang="en-US" sz="1000" dirty="0" smtClean="0"/>
              <a:t> 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(</a:t>
            </a:r>
            <a:r>
              <a:rPr lang="en-US" sz="1000" dirty="0" err="1" smtClean="0"/>
              <a:t>sid_list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  </a:t>
            </a:r>
            <a:r>
              <a:rPr lang="en-US" sz="1000" dirty="0" smtClean="0"/>
              <a:t>(</a:t>
            </a:r>
            <a:r>
              <a:rPr lang="en-US" sz="1000" dirty="0" err="1" smtClean="0"/>
              <a:t>sid_desc</a:t>
            </a:r>
            <a:r>
              <a:rPr lang="en-US" sz="1000" dirty="0" smtClean="0"/>
              <a:t>=(</a:t>
            </a:r>
            <a:r>
              <a:rPr lang="en-US" sz="1000" dirty="0" err="1" smtClean="0"/>
              <a:t>sdu</a:t>
            </a:r>
            <a:r>
              <a:rPr lang="en-US" sz="1000" dirty="0" smtClean="0"/>
              <a:t>=32767)</a:t>
            </a:r>
          </a:p>
          <a:p>
            <a:pPr marL="0" lvl="1">
              <a:buNone/>
            </a:pPr>
            <a:r>
              <a:rPr lang="en-US" sz="1000" dirty="0" smtClean="0"/>
              <a:t>          </a:t>
            </a:r>
            <a:r>
              <a:rPr lang="en-US" sz="1000" dirty="0" smtClean="0"/>
              <a:t>(</a:t>
            </a:r>
            <a:r>
              <a:rPr lang="en-US" sz="1000" dirty="0" err="1" smtClean="0"/>
              <a:t>sid_name</a:t>
            </a:r>
            <a:r>
              <a:rPr lang="en-US" sz="1000" dirty="0" smtClean="0"/>
              <a:t> = snowy)</a:t>
            </a:r>
          </a:p>
          <a:p>
            <a:pPr marL="0" lvl="1">
              <a:buNone/>
            </a:pPr>
            <a:r>
              <a:rPr lang="en-US" sz="1000" dirty="0" smtClean="0"/>
              <a:t>          </a:t>
            </a:r>
            <a:r>
              <a:rPr lang="en-US" sz="1000" dirty="0" smtClean="0"/>
              <a:t>(</a:t>
            </a:r>
            <a:r>
              <a:rPr lang="en-US" sz="1000" dirty="0" err="1" smtClean="0"/>
              <a:t>oracle_home</a:t>
            </a:r>
            <a:r>
              <a:rPr lang="en-US" sz="1000" dirty="0" smtClean="0"/>
              <a:t> = /</a:t>
            </a:r>
            <a:r>
              <a:rPr lang="en-US" sz="1000" dirty="0" err="1" smtClean="0"/>
              <a:t>orah</a:t>
            </a:r>
            <a:r>
              <a:rPr lang="en-US" sz="1000" dirty="0" smtClean="0"/>
              <a:t>/oracle/10204)</a:t>
            </a:r>
          </a:p>
          <a:p>
            <a:pPr marL="0" lvl="1">
              <a:buNone/>
            </a:pPr>
            <a:r>
              <a:rPr lang="en-US" sz="1000" dirty="0" smtClean="0"/>
              <a:t>     )</a:t>
            </a:r>
          </a:p>
          <a:p>
            <a:pPr marL="0" lvl="1">
              <a:buNone/>
            </a:pPr>
            <a:r>
              <a:rPr lang="en-US" sz="1000" dirty="0" smtClean="0"/>
              <a:t>  )</a:t>
            </a:r>
            <a:endParaRPr lang="en-US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9600" y="3699808"/>
            <a:ext cx="3886200" cy="1938992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000" b="1" dirty="0" smtClean="0"/>
              <a:t>sid_list_lsnr_snowy_dg_001</a:t>
            </a:r>
            <a:r>
              <a:rPr lang="en-US" sz="1000" dirty="0" smtClean="0"/>
              <a:t> 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(</a:t>
            </a:r>
            <a:r>
              <a:rPr lang="en-US" sz="1000" dirty="0" err="1" smtClean="0"/>
              <a:t>sid_list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  </a:t>
            </a:r>
            <a:r>
              <a:rPr lang="en-US" sz="1000" dirty="0" smtClean="0"/>
              <a:t>(</a:t>
            </a:r>
            <a:r>
              <a:rPr lang="en-US" sz="1000" dirty="0" err="1" smtClean="0"/>
              <a:t>sid_desc</a:t>
            </a:r>
            <a:r>
              <a:rPr lang="en-US" sz="1000" dirty="0" smtClean="0"/>
              <a:t>=(</a:t>
            </a:r>
            <a:r>
              <a:rPr lang="en-US" sz="1000" dirty="0" err="1" smtClean="0"/>
              <a:t>sdu</a:t>
            </a:r>
            <a:r>
              <a:rPr lang="en-US" sz="1000" dirty="0" smtClean="0"/>
              <a:t>=32767)</a:t>
            </a:r>
          </a:p>
          <a:p>
            <a:pPr marL="0" lvl="1">
              <a:buNone/>
            </a:pPr>
            <a:r>
              <a:rPr lang="en-US" sz="1000" dirty="0" smtClean="0"/>
              <a:t>       </a:t>
            </a:r>
            <a:r>
              <a:rPr lang="en-US" sz="1000" dirty="0" smtClean="0"/>
              <a:t>(</a:t>
            </a:r>
            <a:r>
              <a:rPr lang="en-US" sz="1000" dirty="0" err="1" smtClean="0"/>
              <a:t>sid_name</a:t>
            </a:r>
            <a:r>
              <a:rPr lang="en-US" sz="1000" dirty="0" smtClean="0"/>
              <a:t> = snowy)</a:t>
            </a:r>
          </a:p>
          <a:p>
            <a:pPr marL="0" lvl="1">
              <a:buNone/>
            </a:pPr>
            <a:r>
              <a:rPr lang="en-US" sz="1000" dirty="0" smtClean="0"/>
              <a:t>       </a:t>
            </a:r>
            <a:r>
              <a:rPr lang="en-US" sz="1000" dirty="0" smtClean="0"/>
              <a:t>(</a:t>
            </a:r>
            <a:r>
              <a:rPr lang="en-US" sz="1000" dirty="0" err="1" smtClean="0"/>
              <a:t>oracle_home</a:t>
            </a:r>
            <a:r>
              <a:rPr lang="en-US" sz="1000" dirty="0" smtClean="0"/>
              <a:t> = /</a:t>
            </a:r>
            <a:r>
              <a:rPr lang="en-US" sz="1000" dirty="0" err="1" smtClean="0"/>
              <a:t>orah</a:t>
            </a:r>
            <a:r>
              <a:rPr lang="en-US" sz="1000" dirty="0" smtClean="0"/>
              <a:t>/oracle/10204)</a:t>
            </a:r>
          </a:p>
          <a:p>
            <a:pPr marL="0" lvl="1">
              <a:buNone/>
            </a:pPr>
            <a:r>
              <a:rPr lang="en-US" sz="1000" dirty="0" smtClean="0"/>
              <a:t>     )</a:t>
            </a:r>
          </a:p>
          <a:p>
            <a:pPr marL="0" lvl="1">
              <a:buNone/>
            </a:pPr>
            <a:r>
              <a:rPr lang="en-US" sz="1000" dirty="0" smtClean="0"/>
              <a:t>     </a:t>
            </a:r>
            <a:r>
              <a:rPr lang="en-US" sz="1000" b="1" dirty="0" smtClean="0"/>
              <a:t>(</a:t>
            </a:r>
            <a:r>
              <a:rPr lang="en-US" sz="1000" b="1" dirty="0" err="1" smtClean="0"/>
              <a:t>sid_desc</a:t>
            </a:r>
            <a:r>
              <a:rPr lang="en-US" sz="1000" b="1" dirty="0" smtClean="0"/>
              <a:t>=(</a:t>
            </a:r>
            <a:r>
              <a:rPr lang="en-US" sz="1000" b="1" dirty="0" err="1" smtClean="0"/>
              <a:t>sdu</a:t>
            </a:r>
            <a:r>
              <a:rPr lang="en-US" sz="1000" b="1" dirty="0" smtClean="0"/>
              <a:t>=32767)</a:t>
            </a:r>
          </a:p>
          <a:p>
            <a:pPr marL="0" lvl="1">
              <a:buNone/>
            </a:pPr>
            <a:r>
              <a:rPr lang="en-US" sz="1000" b="1" dirty="0" smtClean="0"/>
              <a:t>       </a:t>
            </a:r>
            <a:r>
              <a:rPr lang="en-US" sz="1000" b="1" dirty="0" smtClean="0"/>
              <a:t>(</a:t>
            </a:r>
            <a:r>
              <a:rPr lang="en-US" sz="1000" b="1" dirty="0" err="1" smtClean="0"/>
              <a:t>sid_name</a:t>
            </a:r>
            <a:r>
              <a:rPr lang="en-US" sz="1000" b="1" dirty="0" smtClean="0"/>
              <a:t> = snowy)</a:t>
            </a:r>
          </a:p>
          <a:p>
            <a:pPr marL="0" lvl="1">
              <a:buNone/>
            </a:pPr>
            <a:r>
              <a:rPr lang="en-US" sz="1000" b="1" dirty="0" smtClean="0"/>
              <a:t>       </a:t>
            </a:r>
            <a:r>
              <a:rPr lang="en-US" sz="1000" b="1" dirty="0" smtClean="0"/>
              <a:t>(</a:t>
            </a:r>
            <a:r>
              <a:rPr lang="en-US" sz="1000" b="1" dirty="0" err="1" smtClean="0"/>
              <a:t>oracle_home</a:t>
            </a:r>
            <a:r>
              <a:rPr lang="en-US" sz="1000" b="1" dirty="0" smtClean="0"/>
              <a:t> = /</a:t>
            </a:r>
            <a:r>
              <a:rPr lang="en-US" sz="1000" b="1" dirty="0" err="1" smtClean="0"/>
              <a:t>orah</a:t>
            </a:r>
            <a:r>
              <a:rPr lang="en-US" sz="1000" b="1" dirty="0" smtClean="0"/>
              <a:t>/oracle/10204)</a:t>
            </a:r>
          </a:p>
          <a:p>
            <a:pPr marL="0" lvl="1">
              <a:buNone/>
            </a:pPr>
            <a:r>
              <a:rPr lang="en-US" sz="1000" b="1" dirty="0" smtClean="0"/>
              <a:t>       </a:t>
            </a:r>
            <a:r>
              <a:rPr lang="en-US" sz="1000" b="1" dirty="0" smtClean="0"/>
              <a:t>(</a:t>
            </a:r>
            <a:r>
              <a:rPr lang="en-US" sz="1000" b="1" dirty="0" err="1" smtClean="0">
                <a:solidFill>
                  <a:srgbClr val="0070C0"/>
                </a:solidFill>
              </a:rPr>
              <a:t>global_dbname</a:t>
            </a:r>
            <a:r>
              <a:rPr lang="en-US" sz="1000" b="1" dirty="0" smtClean="0">
                <a:solidFill>
                  <a:srgbClr val="0070C0"/>
                </a:solidFill>
              </a:rPr>
              <a:t> = </a:t>
            </a:r>
            <a:r>
              <a:rPr lang="en-US" sz="1000" b="1" dirty="0" err="1" smtClean="0">
                <a:solidFill>
                  <a:srgbClr val="0070C0"/>
                </a:solidFill>
              </a:rPr>
              <a:t>snowy_a_DGMGRL.ahgvm</a:t>
            </a:r>
            <a:r>
              <a:rPr lang="en-US" sz="1000" b="1" dirty="0" smtClean="0"/>
              <a:t>)</a:t>
            </a:r>
          </a:p>
          <a:p>
            <a:pPr marL="0" lvl="1">
              <a:buNone/>
            </a:pPr>
            <a:r>
              <a:rPr lang="en-US" sz="1000" b="1" dirty="0" smtClean="0"/>
              <a:t>     )</a:t>
            </a:r>
          </a:p>
          <a:p>
            <a:pPr marL="0" lvl="1">
              <a:buNone/>
            </a:pPr>
            <a:r>
              <a:rPr lang="en-US" sz="1000" dirty="0" smtClean="0"/>
              <a:t>  )</a:t>
            </a:r>
            <a:endParaRPr lang="en-US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648200" y="1188184"/>
            <a:ext cx="3886200" cy="2400657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000" dirty="0" smtClean="0"/>
              <a:t>lsnr_snowy_dg_001 </a:t>
            </a:r>
            <a:r>
              <a:rPr lang="en-US" sz="1000" dirty="0" smtClean="0"/>
              <a:t>= (</a:t>
            </a:r>
            <a:r>
              <a:rPr lang="en-US" sz="1000" dirty="0" smtClean="0"/>
              <a:t>description </a:t>
            </a:r>
            <a:r>
              <a:rPr lang="en-US" sz="1000" dirty="0" smtClean="0"/>
              <a:t>= 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(</a:t>
            </a:r>
            <a:r>
              <a:rPr lang="en-US" sz="1000" dirty="0" err="1" smtClean="0"/>
              <a:t>address_list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(</a:t>
            </a:r>
            <a:r>
              <a:rPr lang="en-US" sz="1000" dirty="0" smtClean="0"/>
              <a:t>address=(protocol=</a:t>
            </a:r>
            <a:r>
              <a:rPr lang="en-US" sz="1000" dirty="0" err="1" smtClean="0"/>
              <a:t>tcp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        (</a:t>
            </a:r>
            <a:r>
              <a:rPr lang="en-US" sz="1000" b="1" dirty="0" smtClean="0">
                <a:solidFill>
                  <a:srgbClr val="FF0000"/>
                </a:solidFill>
              </a:rPr>
              <a:t>host=snowy-</a:t>
            </a:r>
            <a:r>
              <a:rPr lang="en-US" sz="1000" b="1" dirty="0" err="1" smtClean="0">
                <a:solidFill>
                  <a:srgbClr val="FF0000"/>
                </a:solidFill>
              </a:rPr>
              <a:t>b.ahgvm.me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        (</a:t>
            </a:r>
            <a:r>
              <a:rPr lang="en-US" sz="1000" dirty="0" smtClean="0"/>
              <a:t>port=5703</a:t>
            </a:r>
            <a:r>
              <a:rPr lang="en-US" sz="1000" dirty="0" smtClean="0"/>
              <a:t>))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)</a:t>
            </a:r>
          </a:p>
          <a:p>
            <a:pPr marL="0" lvl="1">
              <a:buNone/>
            </a:pPr>
            <a:r>
              <a:rPr lang="en-US" sz="1000" dirty="0" smtClean="0"/>
              <a:t>)</a:t>
            </a:r>
            <a:endParaRPr lang="en-US" sz="1000" dirty="0" smtClean="0"/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b="1" dirty="0" smtClean="0"/>
              <a:t>sid_list_lsnr_snowy_dg_001</a:t>
            </a:r>
            <a:r>
              <a:rPr lang="en-US" sz="1000" dirty="0" smtClean="0"/>
              <a:t> 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(</a:t>
            </a:r>
            <a:r>
              <a:rPr lang="en-US" sz="1000" dirty="0" err="1" smtClean="0"/>
              <a:t>sid_list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  </a:t>
            </a:r>
            <a:r>
              <a:rPr lang="en-US" sz="1000" dirty="0" smtClean="0"/>
              <a:t>(</a:t>
            </a:r>
            <a:r>
              <a:rPr lang="en-US" sz="1000" dirty="0" err="1" smtClean="0"/>
              <a:t>sid_desc</a:t>
            </a:r>
            <a:r>
              <a:rPr lang="en-US" sz="1000" dirty="0" smtClean="0"/>
              <a:t>=(</a:t>
            </a:r>
            <a:r>
              <a:rPr lang="en-US" sz="1000" dirty="0" err="1" smtClean="0"/>
              <a:t>sdu</a:t>
            </a:r>
            <a:r>
              <a:rPr lang="en-US" sz="1000" dirty="0" smtClean="0"/>
              <a:t>=32767)</a:t>
            </a:r>
          </a:p>
          <a:p>
            <a:pPr marL="0" lvl="1">
              <a:buNone/>
            </a:pPr>
            <a:r>
              <a:rPr lang="en-US" sz="1000" dirty="0" smtClean="0"/>
              <a:t>          </a:t>
            </a:r>
            <a:r>
              <a:rPr lang="en-US" sz="1000" dirty="0" smtClean="0"/>
              <a:t>(</a:t>
            </a:r>
            <a:r>
              <a:rPr lang="en-US" sz="1000" dirty="0" err="1" smtClean="0"/>
              <a:t>sid_name</a:t>
            </a:r>
            <a:r>
              <a:rPr lang="en-US" sz="1000" dirty="0" smtClean="0"/>
              <a:t> = snowy)</a:t>
            </a:r>
          </a:p>
          <a:p>
            <a:pPr marL="0" lvl="1">
              <a:buNone/>
            </a:pPr>
            <a:r>
              <a:rPr lang="en-US" sz="1000" dirty="0" smtClean="0"/>
              <a:t>          </a:t>
            </a:r>
            <a:r>
              <a:rPr lang="en-US" sz="1000" dirty="0" smtClean="0"/>
              <a:t>(</a:t>
            </a:r>
            <a:r>
              <a:rPr lang="en-US" sz="1000" dirty="0" err="1" smtClean="0"/>
              <a:t>oracle_home</a:t>
            </a:r>
            <a:r>
              <a:rPr lang="en-US" sz="1000" dirty="0" smtClean="0"/>
              <a:t> = /</a:t>
            </a:r>
            <a:r>
              <a:rPr lang="en-US" sz="1000" dirty="0" err="1" smtClean="0"/>
              <a:t>orah</a:t>
            </a:r>
            <a:r>
              <a:rPr lang="en-US" sz="1000" dirty="0" smtClean="0"/>
              <a:t>/oracle/10204)</a:t>
            </a:r>
          </a:p>
          <a:p>
            <a:pPr marL="0" lvl="1">
              <a:buNone/>
            </a:pPr>
            <a:r>
              <a:rPr lang="en-US" sz="1000" dirty="0" smtClean="0"/>
              <a:t>     )</a:t>
            </a:r>
          </a:p>
          <a:p>
            <a:pPr marL="0" lvl="1">
              <a:buNone/>
            </a:pPr>
            <a:r>
              <a:rPr lang="en-US" sz="1000" dirty="0" smtClean="0"/>
              <a:t>  )</a:t>
            </a:r>
            <a:endParaRPr lang="en-US" sz="1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648200" y="3699808"/>
            <a:ext cx="3886200" cy="1938992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000" b="1" dirty="0" smtClean="0"/>
              <a:t>sid_list_lsnr_snowy_dg_001</a:t>
            </a:r>
            <a:r>
              <a:rPr lang="en-US" sz="1000" dirty="0" smtClean="0"/>
              <a:t> 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(</a:t>
            </a:r>
            <a:r>
              <a:rPr lang="en-US" sz="1000" dirty="0" err="1" smtClean="0"/>
              <a:t>sid_list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  </a:t>
            </a:r>
            <a:r>
              <a:rPr lang="en-US" sz="1000" dirty="0" smtClean="0"/>
              <a:t>(</a:t>
            </a:r>
            <a:r>
              <a:rPr lang="en-US" sz="1000" dirty="0" err="1" smtClean="0"/>
              <a:t>sid_desc</a:t>
            </a:r>
            <a:r>
              <a:rPr lang="en-US" sz="1000" dirty="0" smtClean="0"/>
              <a:t>=(</a:t>
            </a:r>
            <a:r>
              <a:rPr lang="en-US" sz="1000" dirty="0" err="1" smtClean="0"/>
              <a:t>sdu</a:t>
            </a:r>
            <a:r>
              <a:rPr lang="en-US" sz="1000" dirty="0" smtClean="0"/>
              <a:t>=32767)</a:t>
            </a:r>
          </a:p>
          <a:p>
            <a:pPr marL="0" lvl="1">
              <a:buNone/>
            </a:pPr>
            <a:r>
              <a:rPr lang="en-US" sz="1000" dirty="0" smtClean="0"/>
              <a:t>       </a:t>
            </a:r>
            <a:r>
              <a:rPr lang="en-US" sz="1000" dirty="0" smtClean="0"/>
              <a:t>(</a:t>
            </a:r>
            <a:r>
              <a:rPr lang="en-US" sz="1000" dirty="0" err="1" smtClean="0"/>
              <a:t>sid_name</a:t>
            </a:r>
            <a:r>
              <a:rPr lang="en-US" sz="1000" dirty="0" smtClean="0"/>
              <a:t> = snowy)</a:t>
            </a:r>
          </a:p>
          <a:p>
            <a:pPr marL="0" lvl="1">
              <a:buNone/>
            </a:pPr>
            <a:r>
              <a:rPr lang="en-US" sz="1000" dirty="0" smtClean="0"/>
              <a:t>       </a:t>
            </a:r>
            <a:r>
              <a:rPr lang="en-US" sz="1000" dirty="0" smtClean="0"/>
              <a:t>(</a:t>
            </a:r>
            <a:r>
              <a:rPr lang="en-US" sz="1000" dirty="0" err="1" smtClean="0"/>
              <a:t>oracle_home</a:t>
            </a:r>
            <a:r>
              <a:rPr lang="en-US" sz="1000" dirty="0" smtClean="0"/>
              <a:t> = /</a:t>
            </a:r>
            <a:r>
              <a:rPr lang="en-US" sz="1000" dirty="0" err="1" smtClean="0"/>
              <a:t>orah</a:t>
            </a:r>
            <a:r>
              <a:rPr lang="en-US" sz="1000" dirty="0" smtClean="0"/>
              <a:t>/oracle/10204)</a:t>
            </a:r>
          </a:p>
          <a:p>
            <a:pPr marL="0" lvl="1">
              <a:buNone/>
            </a:pPr>
            <a:r>
              <a:rPr lang="en-US" sz="1000" dirty="0" smtClean="0"/>
              <a:t>     )</a:t>
            </a:r>
          </a:p>
          <a:p>
            <a:pPr marL="0" lvl="1">
              <a:buNone/>
            </a:pPr>
            <a:r>
              <a:rPr lang="en-US" sz="1000" dirty="0" smtClean="0"/>
              <a:t>     </a:t>
            </a:r>
            <a:r>
              <a:rPr lang="en-US" sz="1000" b="1" dirty="0" smtClean="0"/>
              <a:t>(</a:t>
            </a:r>
            <a:r>
              <a:rPr lang="en-US" sz="1000" b="1" dirty="0" err="1" smtClean="0"/>
              <a:t>sid_desc</a:t>
            </a:r>
            <a:r>
              <a:rPr lang="en-US" sz="1000" b="1" dirty="0" smtClean="0"/>
              <a:t>=(</a:t>
            </a:r>
            <a:r>
              <a:rPr lang="en-US" sz="1000" b="1" dirty="0" err="1" smtClean="0"/>
              <a:t>sdu</a:t>
            </a:r>
            <a:r>
              <a:rPr lang="en-US" sz="1000" b="1" dirty="0" smtClean="0"/>
              <a:t>=32767)</a:t>
            </a:r>
          </a:p>
          <a:p>
            <a:pPr marL="0" lvl="1">
              <a:buNone/>
            </a:pPr>
            <a:r>
              <a:rPr lang="en-US" sz="1000" b="1" dirty="0" smtClean="0"/>
              <a:t>       </a:t>
            </a:r>
            <a:r>
              <a:rPr lang="en-US" sz="1000" b="1" dirty="0" smtClean="0"/>
              <a:t>(</a:t>
            </a:r>
            <a:r>
              <a:rPr lang="en-US" sz="1000" b="1" dirty="0" err="1" smtClean="0"/>
              <a:t>sid_name</a:t>
            </a:r>
            <a:r>
              <a:rPr lang="en-US" sz="1000" b="1" dirty="0" smtClean="0"/>
              <a:t> = snowy)</a:t>
            </a:r>
          </a:p>
          <a:p>
            <a:pPr marL="0" lvl="1">
              <a:buNone/>
            </a:pPr>
            <a:r>
              <a:rPr lang="en-US" sz="1000" b="1" dirty="0" smtClean="0"/>
              <a:t>       </a:t>
            </a:r>
            <a:r>
              <a:rPr lang="en-US" sz="1000" b="1" dirty="0" smtClean="0"/>
              <a:t>(</a:t>
            </a:r>
            <a:r>
              <a:rPr lang="en-US" sz="1000" b="1" dirty="0" err="1" smtClean="0"/>
              <a:t>oracle_home</a:t>
            </a:r>
            <a:r>
              <a:rPr lang="en-US" sz="1000" b="1" dirty="0" smtClean="0"/>
              <a:t> = /</a:t>
            </a:r>
            <a:r>
              <a:rPr lang="en-US" sz="1000" b="1" dirty="0" err="1" smtClean="0"/>
              <a:t>orah</a:t>
            </a:r>
            <a:r>
              <a:rPr lang="en-US" sz="1000" b="1" dirty="0" smtClean="0"/>
              <a:t>/oracle/10204)</a:t>
            </a:r>
          </a:p>
          <a:p>
            <a:pPr marL="0" lvl="1">
              <a:buNone/>
            </a:pPr>
            <a:r>
              <a:rPr lang="en-US" sz="1000" b="1" dirty="0" smtClean="0"/>
              <a:t>       </a:t>
            </a:r>
            <a:r>
              <a:rPr lang="en-US" sz="1000" b="1" dirty="0" smtClean="0"/>
              <a:t>(</a:t>
            </a:r>
            <a:r>
              <a:rPr lang="en-US" sz="1000" b="1" dirty="0" err="1" smtClean="0">
                <a:solidFill>
                  <a:srgbClr val="FF0000"/>
                </a:solidFill>
              </a:rPr>
              <a:t>global_dbname</a:t>
            </a:r>
            <a:r>
              <a:rPr lang="en-US" sz="1000" b="1" dirty="0" smtClean="0">
                <a:solidFill>
                  <a:srgbClr val="FF0000"/>
                </a:solidFill>
              </a:rPr>
              <a:t> = </a:t>
            </a:r>
            <a:r>
              <a:rPr lang="en-US" sz="1000" b="1" dirty="0" err="1" smtClean="0">
                <a:solidFill>
                  <a:srgbClr val="FF0000"/>
                </a:solidFill>
              </a:rPr>
              <a:t>snowy_b_DGMGRL.ahgvm</a:t>
            </a:r>
            <a:r>
              <a:rPr lang="en-US" sz="1000" b="1" dirty="0" smtClean="0"/>
              <a:t>)</a:t>
            </a:r>
          </a:p>
          <a:p>
            <a:pPr marL="0" lvl="1">
              <a:buNone/>
            </a:pPr>
            <a:r>
              <a:rPr lang="en-US" sz="1000" b="1" dirty="0" smtClean="0"/>
              <a:t>     )</a:t>
            </a:r>
          </a:p>
          <a:p>
            <a:pPr marL="0" lvl="1">
              <a:buNone/>
            </a:pPr>
            <a:r>
              <a:rPr lang="en-US" sz="1000" dirty="0" smtClean="0"/>
              <a:t>  )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DGMGRL listener registration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143000"/>
            <a:ext cx="7772400" cy="1323439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err="1" smtClean="0"/>
              <a:t>db_unique_name</a:t>
            </a:r>
            <a:r>
              <a:rPr lang="en-US" sz="1000" dirty="0" smtClean="0"/>
              <a:t>=</a:t>
            </a:r>
            <a:r>
              <a:rPr lang="en-US" sz="1000" b="1" dirty="0" err="1" smtClean="0">
                <a:solidFill>
                  <a:srgbClr val="0070C0"/>
                </a:solidFill>
              </a:rPr>
              <a:t>snowy_a</a:t>
            </a:r>
            <a:endParaRPr lang="en-US" sz="1000" b="1" dirty="0" smtClean="0">
              <a:solidFill>
                <a:srgbClr val="0070C0"/>
              </a:solidFill>
            </a:endParaRPr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err="1" smtClean="0"/>
              <a:t>local_listener</a:t>
            </a:r>
            <a:r>
              <a:rPr lang="en-US" sz="1000" dirty="0" smtClean="0"/>
              <a:t>='(</a:t>
            </a:r>
            <a:r>
              <a:rPr lang="en-US" sz="1000" dirty="0" err="1" smtClean="0"/>
              <a:t>address_list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     (address= (protocol=</a:t>
            </a:r>
            <a:r>
              <a:rPr lang="en-US" sz="1000" dirty="0" err="1" smtClean="0"/>
              <a:t>tcp</a:t>
            </a:r>
            <a:r>
              <a:rPr lang="en-US" sz="1000" dirty="0" smtClean="0"/>
              <a:t>) (host=snowy-</a:t>
            </a:r>
            <a:r>
              <a:rPr lang="en-US" sz="1000" dirty="0" err="1" smtClean="0"/>
              <a:t>a.ahgvm.me</a:t>
            </a:r>
            <a:r>
              <a:rPr lang="en-US" sz="1000" dirty="0" smtClean="0"/>
              <a:t>) (port=5701) )</a:t>
            </a:r>
          </a:p>
          <a:p>
            <a:pPr marL="0" lvl="1">
              <a:buNone/>
            </a:pPr>
            <a:r>
              <a:rPr lang="en-US" sz="1000" dirty="0" smtClean="0"/>
              <a:t>        (address= (protocol=</a:t>
            </a:r>
            <a:r>
              <a:rPr lang="en-US" sz="1000" dirty="0" err="1" smtClean="0"/>
              <a:t>tcp</a:t>
            </a:r>
            <a:r>
              <a:rPr lang="en-US" sz="1000" dirty="0" smtClean="0"/>
              <a:t>) (host=snowy-</a:t>
            </a:r>
            <a:r>
              <a:rPr lang="en-US" sz="1000" dirty="0" err="1" smtClean="0"/>
              <a:t>a.ahgvm.me</a:t>
            </a:r>
            <a:r>
              <a:rPr lang="en-US" sz="1000" dirty="0" smtClean="0"/>
              <a:t>) (port=5702) )</a:t>
            </a:r>
          </a:p>
          <a:p>
            <a:pPr marL="0" lvl="1">
              <a:buNone/>
            </a:pPr>
            <a:r>
              <a:rPr lang="en-US" sz="1000" dirty="0" smtClean="0"/>
              <a:t>)'</a:t>
            </a:r>
          </a:p>
          <a:p>
            <a:pPr marL="0" lvl="1">
              <a:buNone/>
            </a:pPr>
            <a:endParaRPr lang="en-US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5800" y="2743200"/>
            <a:ext cx="7772400" cy="1323439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err="1" smtClean="0"/>
              <a:t>db_unique_name</a:t>
            </a:r>
            <a:r>
              <a:rPr lang="en-US" sz="1000" dirty="0" smtClean="0"/>
              <a:t>=</a:t>
            </a:r>
            <a:r>
              <a:rPr lang="en-US" sz="1000" b="1" dirty="0" err="1" smtClean="0">
                <a:solidFill>
                  <a:srgbClr val="FF0000"/>
                </a:solidFill>
              </a:rPr>
              <a:t>snowy_b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err="1" smtClean="0"/>
              <a:t>local_listener</a:t>
            </a:r>
            <a:r>
              <a:rPr lang="en-US" sz="1000" dirty="0" smtClean="0"/>
              <a:t>='(</a:t>
            </a:r>
            <a:r>
              <a:rPr lang="en-US" sz="1000" dirty="0" err="1" smtClean="0"/>
              <a:t>address_list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     (address= (protocol=</a:t>
            </a:r>
            <a:r>
              <a:rPr lang="en-US" sz="1000" dirty="0" err="1" smtClean="0"/>
              <a:t>tcp</a:t>
            </a:r>
            <a:r>
              <a:rPr lang="en-US" sz="1000" dirty="0" smtClean="0"/>
              <a:t>) (host=snowy-</a:t>
            </a:r>
            <a:r>
              <a:rPr lang="en-US" sz="1000" dirty="0" err="1" smtClean="0"/>
              <a:t>b.ahgvm.me</a:t>
            </a:r>
            <a:r>
              <a:rPr lang="en-US" sz="1000" dirty="0" smtClean="0"/>
              <a:t>) (port=5703) )</a:t>
            </a:r>
          </a:p>
          <a:p>
            <a:pPr marL="0" lvl="1">
              <a:buNone/>
            </a:pPr>
            <a:r>
              <a:rPr lang="en-US" sz="1000" dirty="0" smtClean="0"/>
              <a:t>        (address= (protocol=</a:t>
            </a:r>
            <a:r>
              <a:rPr lang="en-US" sz="1000" dirty="0" err="1" smtClean="0"/>
              <a:t>tcp</a:t>
            </a:r>
            <a:r>
              <a:rPr lang="en-US" sz="1000" dirty="0" smtClean="0"/>
              <a:t>) (host=snowy-</a:t>
            </a:r>
            <a:r>
              <a:rPr lang="en-US" sz="1000" dirty="0" err="1" smtClean="0"/>
              <a:t>b.ahgvm.me</a:t>
            </a:r>
            <a:r>
              <a:rPr lang="en-US" sz="1000" dirty="0" smtClean="0"/>
              <a:t>) (port=5704) )</a:t>
            </a:r>
          </a:p>
          <a:p>
            <a:pPr marL="0" lvl="1">
              <a:buNone/>
            </a:pPr>
            <a:r>
              <a:rPr lang="en-US" sz="1000" dirty="0" smtClean="0"/>
              <a:t>)‘</a:t>
            </a:r>
          </a:p>
          <a:p>
            <a:pPr marL="0" lvl="1"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Application </a:t>
            </a:r>
            <a:r>
              <a:rPr lang="en-US" dirty="0" smtClean="0">
                <a:solidFill>
                  <a:schemeClr val="accent3"/>
                </a:solidFill>
              </a:rPr>
              <a:t>listener </a:t>
            </a:r>
            <a:r>
              <a:rPr lang="en-US" dirty="0" smtClean="0">
                <a:solidFill>
                  <a:schemeClr val="accent3"/>
                </a:solidFill>
              </a:rPr>
              <a:t>FQDN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FQDN (Fully Qualified Domain Name)</a:t>
            </a:r>
          </a:p>
          <a:p>
            <a:r>
              <a:rPr lang="en-US" dirty="0" smtClean="0"/>
              <a:t>Hostname</a:t>
            </a:r>
          </a:p>
          <a:p>
            <a:r>
              <a:rPr lang="en-US" dirty="0" smtClean="0"/>
              <a:t>Application Listeners started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819400"/>
            <a:ext cx="3886200" cy="1015663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000" dirty="0" err="1" smtClean="0"/>
              <a:t>lsnr_snowy_general</a:t>
            </a:r>
            <a:r>
              <a:rPr lang="en-US" sz="1000" dirty="0" smtClean="0"/>
              <a:t>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(</a:t>
            </a:r>
            <a:r>
              <a:rPr lang="en-US" sz="1000" dirty="0" smtClean="0"/>
              <a:t>address=</a:t>
            </a:r>
          </a:p>
          <a:p>
            <a:pPr marL="0" lvl="1">
              <a:buNone/>
            </a:pPr>
            <a:r>
              <a:rPr lang="en-US" sz="1000" dirty="0" smtClean="0"/>
              <a:t>   (protocol=</a:t>
            </a:r>
            <a:r>
              <a:rPr lang="en-US" sz="1000" dirty="0" err="1" smtClean="0"/>
              <a:t>tcp</a:t>
            </a:r>
            <a:r>
              <a:rPr lang="en-US" sz="1000" dirty="0" smtClean="0"/>
              <a:t>)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(</a:t>
            </a:r>
            <a:r>
              <a:rPr lang="en-US" sz="1000" b="1" dirty="0" smtClean="0"/>
              <a:t>host=snowy-</a:t>
            </a:r>
            <a:r>
              <a:rPr lang="en-US" sz="1000" b="1" dirty="0" err="1" smtClean="0"/>
              <a:t>cname.ahgvm.me</a:t>
            </a:r>
            <a:r>
              <a:rPr lang="en-US" sz="1000" dirty="0" smtClean="0"/>
              <a:t>)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(</a:t>
            </a:r>
            <a:r>
              <a:rPr lang="en-US" sz="1000" dirty="0" smtClean="0"/>
              <a:t>port=1526) </a:t>
            </a:r>
            <a:r>
              <a:rPr lang="en-US" sz="1000" dirty="0" smtClean="0"/>
              <a:t>   </a:t>
            </a:r>
          </a:p>
          <a:p>
            <a:pPr marL="0" lvl="1">
              <a:buNone/>
            </a:pPr>
            <a:r>
              <a:rPr lang="en-US" sz="1000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013537"/>
            <a:ext cx="3886200" cy="1015663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000" dirty="0" err="1" smtClean="0"/>
              <a:t>lsnr_snowy_general</a:t>
            </a:r>
            <a:r>
              <a:rPr lang="en-US" sz="1000" dirty="0" smtClean="0"/>
              <a:t>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(</a:t>
            </a:r>
            <a:r>
              <a:rPr lang="en-US" sz="1000" dirty="0" smtClean="0"/>
              <a:t>address=</a:t>
            </a:r>
          </a:p>
          <a:p>
            <a:pPr marL="0" lvl="1">
              <a:buNone/>
            </a:pPr>
            <a:r>
              <a:rPr lang="en-US" sz="1000" dirty="0" smtClean="0"/>
              <a:t>   (protocol=</a:t>
            </a:r>
            <a:r>
              <a:rPr lang="en-US" sz="1000" dirty="0" err="1" smtClean="0"/>
              <a:t>tcp</a:t>
            </a:r>
            <a:r>
              <a:rPr lang="en-US" sz="1000" dirty="0" smtClean="0"/>
              <a:t>)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(</a:t>
            </a:r>
            <a:r>
              <a:rPr lang="en-US" sz="1000" b="1" dirty="0" smtClean="0">
                <a:solidFill>
                  <a:srgbClr val="0070C0"/>
                </a:solidFill>
              </a:rPr>
              <a:t>host=snowy-</a:t>
            </a:r>
            <a:r>
              <a:rPr lang="en-US" sz="1000" b="1" dirty="0" err="1" smtClean="0">
                <a:solidFill>
                  <a:srgbClr val="0070C0"/>
                </a:solidFill>
              </a:rPr>
              <a:t>a.ahgvm.me</a:t>
            </a:r>
            <a:r>
              <a:rPr lang="en-US" sz="1000" dirty="0" smtClean="0"/>
              <a:t>)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(</a:t>
            </a:r>
            <a:r>
              <a:rPr lang="en-US" sz="1000" dirty="0" smtClean="0"/>
              <a:t>port=1526) </a:t>
            </a:r>
            <a:r>
              <a:rPr lang="en-US" sz="1000" dirty="0" smtClean="0"/>
              <a:t>   </a:t>
            </a:r>
          </a:p>
          <a:p>
            <a:pPr marL="0" lvl="1">
              <a:buNone/>
            </a:pPr>
            <a:r>
              <a:rPr lang="en-US" sz="1000" dirty="0" smtClean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2819400"/>
            <a:ext cx="3886200" cy="1015663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000" dirty="0" err="1" smtClean="0"/>
              <a:t>lsnr_snowy_general</a:t>
            </a:r>
            <a:r>
              <a:rPr lang="en-US" sz="1000" dirty="0" smtClean="0"/>
              <a:t>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(</a:t>
            </a:r>
            <a:r>
              <a:rPr lang="en-US" sz="1000" dirty="0" smtClean="0"/>
              <a:t>address=</a:t>
            </a:r>
          </a:p>
          <a:p>
            <a:pPr marL="0" lvl="1">
              <a:buNone/>
            </a:pPr>
            <a:r>
              <a:rPr lang="en-US" sz="1000" dirty="0" smtClean="0"/>
              <a:t>   (protocol=</a:t>
            </a:r>
            <a:r>
              <a:rPr lang="en-US" sz="1000" dirty="0" err="1" smtClean="0"/>
              <a:t>tcp</a:t>
            </a:r>
            <a:r>
              <a:rPr lang="en-US" sz="1000" dirty="0" smtClean="0"/>
              <a:t>)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(</a:t>
            </a:r>
            <a:r>
              <a:rPr lang="en-US" sz="1000" b="1" dirty="0" smtClean="0"/>
              <a:t>host=snowy-</a:t>
            </a:r>
            <a:r>
              <a:rPr lang="en-US" sz="1000" b="1" dirty="0" err="1" smtClean="0"/>
              <a:t>cname.ahgvm.me</a:t>
            </a:r>
            <a:r>
              <a:rPr lang="en-US" sz="1000" dirty="0" smtClean="0"/>
              <a:t>)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(</a:t>
            </a:r>
            <a:r>
              <a:rPr lang="en-US" sz="1000" dirty="0" smtClean="0"/>
              <a:t>port=1526) </a:t>
            </a:r>
            <a:r>
              <a:rPr lang="en-US" sz="1000" dirty="0" smtClean="0"/>
              <a:t>   </a:t>
            </a:r>
          </a:p>
          <a:p>
            <a:pPr marL="0" lvl="1">
              <a:buNone/>
            </a:pPr>
            <a:r>
              <a:rPr lang="en-US" sz="1000" dirty="0" smtClean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4013537"/>
            <a:ext cx="3886200" cy="1015663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000" dirty="0" err="1" smtClean="0"/>
              <a:t>lsnr_snowy_general</a:t>
            </a:r>
            <a:r>
              <a:rPr lang="en-US" sz="1000" dirty="0" smtClean="0"/>
              <a:t>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(</a:t>
            </a:r>
            <a:r>
              <a:rPr lang="en-US" sz="1000" dirty="0" smtClean="0"/>
              <a:t>address=</a:t>
            </a:r>
          </a:p>
          <a:p>
            <a:pPr marL="0" lvl="1">
              <a:buNone/>
            </a:pPr>
            <a:r>
              <a:rPr lang="en-US" sz="1000" dirty="0" smtClean="0"/>
              <a:t>   (protocol=</a:t>
            </a:r>
            <a:r>
              <a:rPr lang="en-US" sz="1000" dirty="0" err="1" smtClean="0"/>
              <a:t>tcp</a:t>
            </a:r>
            <a:r>
              <a:rPr lang="en-US" sz="1000" dirty="0" smtClean="0"/>
              <a:t>)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(</a:t>
            </a:r>
            <a:r>
              <a:rPr lang="en-US" sz="1000" b="1" dirty="0" smtClean="0">
                <a:solidFill>
                  <a:srgbClr val="FF0000"/>
                </a:solidFill>
              </a:rPr>
              <a:t>host=snowy-</a:t>
            </a:r>
            <a:r>
              <a:rPr lang="en-US" sz="1000" b="1" dirty="0" err="1" smtClean="0">
                <a:solidFill>
                  <a:srgbClr val="FF0000"/>
                </a:solidFill>
              </a:rPr>
              <a:t>b.ahgvm.me</a:t>
            </a:r>
            <a:r>
              <a:rPr lang="en-US" sz="1000" dirty="0" smtClean="0"/>
              <a:t>)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(</a:t>
            </a:r>
            <a:r>
              <a:rPr lang="en-US" sz="1000" dirty="0" smtClean="0"/>
              <a:t>port=1526) </a:t>
            </a:r>
            <a:r>
              <a:rPr lang="en-US" sz="1000" dirty="0" smtClean="0"/>
              <a:t>   </a:t>
            </a:r>
          </a:p>
          <a:p>
            <a:pPr marL="0" lvl="1">
              <a:buNone/>
            </a:pPr>
            <a:r>
              <a:rPr lang="en-US" sz="1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DGMGRL TNS uses service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803648"/>
          </a:xfrm>
        </p:spPr>
        <p:txBody>
          <a:bodyPr/>
          <a:lstStyle/>
          <a:p>
            <a:r>
              <a:rPr lang="en-US" dirty="0" smtClean="0"/>
              <a:t>DGMGRL TNS entry</a:t>
            </a:r>
          </a:p>
          <a:p>
            <a:r>
              <a:rPr lang="en-US" dirty="0" smtClean="0"/>
              <a:t>Use unique DGMGRL service names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3886200" cy="3477875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endParaRPr lang="en-US" sz="1000" b="1" dirty="0" smtClean="0">
              <a:solidFill>
                <a:srgbClr val="0070C0"/>
              </a:solidFill>
            </a:endParaRPr>
          </a:p>
          <a:p>
            <a:pPr marL="0" lvl="1">
              <a:buNone/>
            </a:pPr>
            <a:r>
              <a:rPr lang="en-US" sz="1000" b="1" dirty="0" err="1" smtClean="0">
                <a:solidFill>
                  <a:srgbClr val="0070C0"/>
                </a:solidFill>
              </a:rPr>
              <a:t>snowy_a.ahgvm</a:t>
            </a:r>
            <a:r>
              <a:rPr lang="en-US" sz="1000" dirty="0" smtClean="0"/>
              <a:t> 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(DESCRIPTION =</a:t>
            </a:r>
          </a:p>
          <a:p>
            <a:pPr marL="0" lvl="1">
              <a:buNone/>
            </a:pPr>
            <a:r>
              <a:rPr lang="en-US" sz="1000" dirty="0" smtClean="0"/>
              <a:t>      (SDU = 32767)</a:t>
            </a:r>
          </a:p>
          <a:p>
            <a:pPr marL="0" lvl="1">
              <a:buNone/>
            </a:pPr>
            <a:r>
              <a:rPr lang="en-US" sz="1000" dirty="0" smtClean="0"/>
              <a:t>      (ADDRESS_LIST =</a:t>
            </a:r>
          </a:p>
          <a:p>
            <a:pPr marL="0" lvl="1">
              <a:buNone/>
            </a:pPr>
            <a:r>
              <a:rPr lang="en-US" sz="1000" dirty="0" smtClean="0"/>
              <a:t>        (ADDRESS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PROTOCOL = TCP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HOST = snowy-</a:t>
            </a:r>
            <a:r>
              <a:rPr lang="en-US" sz="1000" dirty="0" err="1" smtClean="0"/>
              <a:t>a.ahgvm.me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PORT = 5701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)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       (ADDRESS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PROTOCOL = TCP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HOST = snowy-</a:t>
            </a:r>
            <a:r>
              <a:rPr lang="en-US" sz="1000" dirty="0" err="1" smtClean="0"/>
              <a:t>a.ahgvm.me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PORT = 5702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)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     )</a:t>
            </a:r>
          </a:p>
          <a:p>
            <a:pPr marL="0" lvl="1">
              <a:buNone/>
            </a:pPr>
            <a:r>
              <a:rPr lang="en-US" sz="1000" dirty="0" smtClean="0"/>
              <a:t>      (CONNECT_DATA =</a:t>
            </a:r>
          </a:p>
          <a:p>
            <a:pPr marL="0" lvl="1">
              <a:buNone/>
            </a:pPr>
            <a:r>
              <a:rPr lang="en-US" sz="1000" dirty="0" smtClean="0"/>
              <a:t>        (</a:t>
            </a:r>
            <a:r>
              <a:rPr lang="en-US" sz="1000" b="1" dirty="0" smtClean="0">
                <a:solidFill>
                  <a:srgbClr val="0070C0"/>
                </a:solidFill>
              </a:rPr>
              <a:t>SERVICE_NAME = </a:t>
            </a:r>
            <a:r>
              <a:rPr lang="en-US" sz="1000" b="1" dirty="0" err="1" smtClean="0">
                <a:solidFill>
                  <a:srgbClr val="0070C0"/>
                </a:solidFill>
              </a:rPr>
              <a:t>snowy_a_DGMGRL.ahgvm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       (SERVER = DEDICATED)</a:t>
            </a:r>
          </a:p>
          <a:p>
            <a:pPr marL="0" lvl="1">
              <a:buNone/>
            </a:pPr>
            <a:r>
              <a:rPr lang="en-US" sz="1000" dirty="0" smtClean="0"/>
              <a:t>      )</a:t>
            </a:r>
          </a:p>
          <a:p>
            <a:pPr marL="0" lvl="1">
              <a:buNone/>
            </a:pPr>
            <a:r>
              <a:rPr lang="en-US" sz="1000" dirty="0" smtClean="0"/>
              <a:t>   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endParaRPr lang="en-US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48200" y="2209800"/>
            <a:ext cx="3886200" cy="3477875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marL="0" lvl="1">
              <a:buNone/>
            </a:pPr>
            <a:r>
              <a:rPr lang="en-US" sz="1000" b="1" dirty="0" err="1" smtClean="0">
                <a:solidFill>
                  <a:srgbClr val="FF0000"/>
                </a:solidFill>
              </a:rPr>
              <a:t>snowy_b.ahgvm</a:t>
            </a:r>
            <a:r>
              <a:rPr lang="en-US" sz="1000" dirty="0" smtClean="0"/>
              <a:t> 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(DESCRIPTION =</a:t>
            </a:r>
          </a:p>
          <a:p>
            <a:pPr marL="0" lvl="1">
              <a:buNone/>
            </a:pPr>
            <a:r>
              <a:rPr lang="en-US" sz="1000" dirty="0" smtClean="0"/>
              <a:t>      (SDU = 32767)</a:t>
            </a:r>
          </a:p>
          <a:p>
            <a:pPr marL="0" lvl="1">
              <a:buNone/>
            </a:pPr>
            <a:r>
              <a:rPr lang="en-US" sz="1000" dirty="0" smtClean="0"/>
              <a:t>      (ADDRESS_LIST =</a:t>
            </a:r>
          </a:p>
          <a:p>
            <a:pPr marL="0" lvl="1">
              <a:buNone/>
            </a:pPr>
            <a:r>
              <a:rPr lang="en-US" sz="1000" dirty="0" smtClean="0"/>
              <a:t>        (ADDRESS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PROTOCOL = TCP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HOST = snowy-</a:t>
            </a:r>
            <a:r>
              <a:rPr lang="en-US" sz="1000" dirty="0" err="1" smtClean="0"/>
              <a:t>b.ahgvm.me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PORT = 5703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)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       (ADDRESS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PROTOCOL = TCP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HOST = snowy-</a:t>
            </a:r>
            <a:r>
              <a:rPr lang="en-US" sz="1000" dirty="0" err="1" smtClean="0"/>
              <a:t>b.ahgvm.me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PORT = 5704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)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     )</a:t>
            </a:r>
          </a:p>
          <a:p>
            <a:pPr marL="0" lvl="1">
              <a:buNone/>
            </a:pPr>
            <a:r>
              <a:rPr lang="en-US" sz="1000" dirty="0" smtClean="0"/>
              <a:t>      (CONNECT_DATA =</a:t>
            </a:r>
          </a:p>
          <a:p>
            <a:pPr marL="0" lvl="1">
              <a:buNone/>
            </a:pPr>
            <a:r>
              <a:rPr lang="en-US" sz="1000" dirty="0" smtClean="0"/>
              <a:t>        (</a:t>
            </a:r>
            <a:r>
              <a:rPr lang="en-US" sz="1000" b="1" dirty="0" smtClean="0">
                <a:solidFill>
                  <a:srgbClr val="FF0000"/>
                </a:solidFill>
              </a:rPr>
              <a:t>SERVICE_NAME = </a:t>
            </a:r>
            <a:r>
              <a:rPr lang="en-US" sz="1000" b="1" dirty="0" err="1" smtClean="0">
                <a:solidFill>
                  <a:srgbClr val="FF0000"/>
                </a:solidFill>
              </a:rPr>
              <a:t>snowy_b_DGMGRL.ahgvm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       (SERVER = DEDICATED)</a:t>
            </a:r>
          </a:p>
          <a:p>
            <a:pPr marL="0" lvl="1">
              <a:buNone/>
            </a:pPr>
            <a:r>
              <a:rPr lang="en-US" sz="1000" dirty="0" smtClean="0"/>
              <a:t>      )</a:t>
            </a:r>
          </a:p>
          <a:p>
            <a:pPr marL="0" lvl="1">
              <a:buNone/>
            </a:pPr>
            <a:r>
              <a:rPr lang="en-US" sz="1000" dirty="0" smtClean="0"/>
              <a:t>   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Application TNS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803648"/>
          </a:xfrm>
        </p:spPr>
        <p:txBody>
          <a:bodyPr/>
          <a:lstStyle/>
          <a:p>
            <a:r>
              <a:rPr lang="en-US" dirty="0" smtClean="0"/>
              <a:t>Application TNS uses CNAME</a:t>
            </a:r>
          </a:p>
          <a:p>
            <a:r>
              <a:rPr lang="en-US" dirty="0" smtClean="0"/>
              <a:t>CNAME needs to be flipped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3886200" cy="3477875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err="1" smtClean="0"/>
              <a:t>snowy.ahgvm</a:t>
            </a:r>
            <a:r>
              <a:rPr lang="en-US" sz="1000" dirty="0" smtClean="0"/>
              <a:t> 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(DESCRIPTION =</a:t>
            </a:r>
          </a:p>
          <a:p>
            <a:pPr marL="0" lvl="1">
              <a:buNone/>
            </a:pPr>
            <a:r>
              <a:rPr lang="en-US" sz="1000" dirty="0" smtClean="0"/>
              <a:t>      </a:t>
            </a:r>
            <a:r>
              <a:rPr lang="en-US" sz="1000" dirty="0" smtClean="0"/>
              <a:t>(ADDRESS_LIST =</a:t>
            </a:r>
          </a:p>
          <a:p>
            <a:pPr marL="0" lvl="1">
              <a:buNone/>
            </a:pPr>
            <a:r>
              <a:rPr lang="en-US" sz="1000" dirty="0" smtClean="0"/>
              <a:t>        (ADDRESS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(</a:t>
            </a:r>
            <a:r>
              <a:rPr lang="en-US" sz="1000" dirty="0" smtClean="0"/>
              <a:t>PROTOCOL = TCP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(</a:t>
            </a:r>
            <a:r>
              <a:rPr lang="en-US" sz="1000" b="1" dirty="0" smtClean="0"/>
              <a:t>HOST = </a:t>
            </a:r>
            <a:r>
              <a:rPr lang="en-US" sz="1000" b="1" dirty="0" smtClean="0"/>
              <a:t>snowy-</a:t>
            </a:r>
            <a:r>
              <a:rPr lang="en-US" sz="1000" b="1" dirty="0" err="1" smtClean="0"/>
              <a:t>cname.ahgvm.me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(</a:t>
            </a:r>
            <a:r>
              <a:rPr lang="en-US" sz="1000" dirty="0" smtClean="0"/>
              <a:t>PORT = 1526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)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   )</a:t>
            </a:r>
          </a:p>
          <a:p>
            <a:pPr marL="0" lvl="1">
              <a:buNone/>
            </a:pPr>
            <a:r>
              <a:rPr lang="en-US" sz="1000" dirty="0" smtClean="0"/>
              <a:t>    (</a:t>
            </a:r>
            <a:r>
              <a:rPr lang="en-US" sz="1000" dirty="0" smtClean="0"/>
              <a:t>CONNECT_DATA =</a:t>
            </a:r>
          </a:p>
          <a:p>
            <a:pPr marL="0" lvl="1">
              <a:buNone/>
            </a:pPr>
            <a:r>
              <a:rPr lang="en-US" sz="1000" dirty="0" smtClean="0"/>
              <a:t>        (SERVICE_NAME = snowy)</a:t>
            </a:r>
          </a:p>
          <a:p>
            <a:pPr marL="0" lvl="1">
              <a:buNone/>
            </a:pPr>
            <a:r>
              <a:rPr lang="en-US" sz="1000" dirty="0" smtClean="0"/>
              <a:t>        (SERVER = DEDICATED)</a:t>
            </a:r>
          </a:p>
          <a:p>
            <a:pPr marL="0" lvl="1">
              <a:buNone/>
            </a:pPr>
            <a:r>
              <a:rPr lang="en-US" sz="1000" dirty="0" smtClean="0"/>
              <a:t>    </a:t>
            </a:r>
            <a:r>
              <a:rPr lang="en-US" sz="1000" dirty="0" smtClean="0"/>
              <a:t>)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  )</a:t>
            </a:r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endParaRPr lang="en-US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48200" y="2209800"/>
            <a:ext cx="3886200" cy="3477875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err="1" smtClean="0"/>
              <a:t>snowy.ahgvm</a:t>
            </a:r>
            <a:r>
              <a:rPr lang="en-US" sz="1000" dirty="0" smtClean="0"/>
              <a:t> </a:t>
            </a:r>
            <a:r>
              <a:rPr lang="en-US" sz="1000" dirty="0" smtClean="0"/>
              <a:t>=</a:t>
            </a:r>
          </a:p>
          <a:p>
            <a:pPr marL="0" lvl="1">
              <a:buNone/>
            </a:pPr>
            <a:r>
              <a:rPr lang="en-US" sz="1000" dirty="0" smtClean="0"/>
              <a:t>   (DESCRIPTION =</a:t>
            </a:r>
          </a:p>
          <a:p>
            <a:pPr marL="0" lvl="1">
              <a:buNone/>
            </a:pPr>
            <a:r>
              <a:rPr lang="en-US" sz="1000" dirty="0" smtClean="0"/>
              <a:t>      </a:t>
            </a:r>
            <a:r>
              <a:rPr lang="en-US" sz="1000" b="1" dirty="0" smtClean="0"/>
              <a:t>(FAILOVER = ON)(LOAD_BALANCE=OFF)</a:t>
            </a:r>
          </a:p>
          <a:p>
            <a:pPr marL="0" lvl="1">
              <a:buNone/>
            </a:pPr>
            <a:r>
              <a:rPr lang="en-US" sz="1000" dirty="0" smtClean="0"/>
              <a:t>      (ADDRESS_LIST =</a:t>
            </a:r>
          </a:p>
          <a:p>
            <a:pPr marL="0" lvl="1">
              <a:buNone/>
            </a:pPr>
            <a:r>
              <a:rPr lang="en-US" sz="1000" dirty="0" smtClean="0"/>
              <a:t>       </a:t>
            </a:r>
            <a:r>
              <a:rPr lang="en-US" sz="1000" dirty="0" smtClean="0"/>
              <a:t> (</a:t>
            </a:r>
            <a:r>
              <a:rPr lang="en-US" sz="1000" dirty="0" smtClean="0"/>
              <a:t>ADDRESS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PROTOCOL = TCP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b="1" dirty="0" smtClean="0"/>
              <a:t> </a:t>
            </a:r>
            <a:r>
              <a:rPr lang="en-US" sz="1000" b="1" dirty="0" smtClean="0"/>
              <a:t>         (</a:t>
            </a:r>
            <a:r>
              <a:rPr lang="en-US" sz="1000" b="1" dirty="0" smtClean="0"/>
              <a:t>HOST = snowy-</a:t>
            </a:r>
            <a:r>
              <a:rPr lang="en-US" sz="1000" b="1" dirty="0" err="1" smtClean="0"/>
              <a:t>a.ahgvm.me</a:t>
            </a:r>
            <a:r>
              <a:rPr lang="en-US" sz="1000" b="1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PORT = 1526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)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       (ADDRESS = 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PROTOCOL = TCP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b="1" dirty="0" smtClean="0"/>
              <a:t> </a:t>
            </a:r>
            <a:r>
              <a:rPr lang="en-US" sz="1000" b="1" dirty="0" smtClean="0"/>
              <a:t>         (</a:t>
            </a:r>
            <a:r>
              <a:rPr lang="en-US" sz="1000" b="1" dirty="0" smtClean="0"/>
              <a:t>HOST = snowy-</a:t>
            </a:r>
            <a:r>
              <a:rPr lang="en-US" sz="1000" b="1" dirty="0" err="1" smtClean="0"/>
              <a:t>b.ahgvm.me</a:t>
            </a:r>
            <a:r>
              <a:rPr lang="en-US" sz="1000" b="1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  (</a:t>
            </a:r>
            <a:r>
              <a:rPr lang="en-US" sz="1000" dirty="0" smtClean="0"/>
              <a:t>PORT = 1526</a:t>
            </a:r>
            <a:r>
              <a:rPr lang="en-US" sz="1000" dirty="0" smtClean="0"/>
              <a:t>)</a:t>
            </a:r>
          </a:p>
          <a:p>
            <a:pPr marL="0" lvl="1">
              <a:buNone/>
            </a:pPr>
            <a:r>
              <a:rPr lang="en-US" sz="1000" dirty="0" smtClean="0"/>
              <a:t> </a:t>
            </a:r>
            <a:r>
              <a:rPr lang="en-US" sz="1000" dirty="0" smtClean="0"/>
              <a:t>       )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      )</a:t>
            </a:r>
          </a:p>
          <a:p>
            <a:pPr marL="0" lvl="1">
              <a:buNone/>
            </a:pPr>
            <a:r>
              <a:rPr lang="en-US" sz="1000" dirty="0" smtClean="0"/>
              <a:t>      (CONNECT_DATA =</a:t>
            </a:r>
          </a:p>
          <a:p>
            <a:pPr marL="0" lvl="1">
              <a:buNone/>
            </a:pPr>
            <a:r>
              <a:rPr lang="en-US" sz="1000" dirty="0" smtClean="0"/>
              <a:t>        (SERVICE_NAME = snowy)</a:t>
            </a:r>
          </a:p>
          <a:p>
            <a:pPr marL="0" lvl="1">
              <a:buNone/>
            </a:pPr>
            <a:r>
              <a:rPr lang="en-US" sz="1000" dirty="0" smtClean="0"/>
              <a:t>        (SERVER = DEDICATED)</a:t>
            </a:r>
          </a:p>
          <a:p>
            <a:pPr marL="0" lvl="1">
              <a:buNone/>
            </a:pPr>
            <a:r>
              <a:rPr lang="en-US" sz="1000" dirty="0" smtClean="0"/>
              <a:t>      )</a:t>
            </a:r>
          </a:p>
          <a:p>
            <a:pPr marL="0" lvl="1">
              <a:buNone/>
            </a:pPr>
            <a:r>
              <a:rPr lang="en-US" sz="1000" dirty="0" smtClean="0"/>
              <a:t>   )</a:t>
            </a:r>
          </a:p>
          <a:p>
            <a:pPr marL="0" lvl="1">
              <a:buNone/>
            </a:pPr>
            <a:endParaRPr lang="en-US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400800" y="5257800"/>
            <a:ext cx="2057400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UNTESTED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Standby Redo Logs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803648"/>
          </a:xfrm>
        </p:spPr>
        <p:txBody>
          <a:bodyPr/>
          <a:lstStyle/>
          <a:p>
            <a:r>
              <a:rPr lang="en-US" dirty="0" smtClean="0"/>
              <a:t>Primary and Standby</a:t>
            </a:r>
          </a:p>
          <a:p>
            <a:r>
              <a:rPr lang="en-US" dirty="0" smtClean="0"/>
              <a:t>Same size as Online Redo</a:t>
            </a:r>
          </a:p>
          <a:p>
            <a:r>
              <a:rPr lang="en-US" dirty="0" smtClean="0"/>
              <a:t>Standby Groups </a:t>
            </a:r>
            <a:r>
              <a:rPr lang="en-US" dirty="0" smtClean="0">
                <a:latin typeface="Arial"/>
                <a:cs typeface="Arial"/>
              </a:rPr>
              <a:t>≥</a:t>
            </a:r>
            <a:r>
              <a:rPr lang="en-US" dirty="0" smtClean="0"/>
              <a:t> Online Groups + 1</a:t>
            </a:r>
          </a:p>
          <a:p>
            <a:r>
              <a:rPr lang="en-US" dirty="0" smtClean="0"/>
              <a:t>Standby Groups not </a:t>
            </a:r>
            <a:r>
              <a:rPr lang="en-US" dirty="0" err="1" smtClean="0"/>
              <a:t>mutliplexed</a:t>
            </a:r>
            <a:endParaRPr lang="en-US" dirty="0" smtClean="0"/>
          </a:p>
          <a:p>
            <a:r>
              <a:rPr lang="en-US" dirty="0" err="1" smtClean="0"/>
              <a:t>Realtime</a:t>
            </a:r>
            <a:r>
              <a:rPr lang="en-US" dirty="0" smtClean="0"/>
              <a:t> Apply requirement</a:t>
            </a:r>
          </a:p>
          <a:p>
            <a:r>
              <a:rPr lang="en-US" dirty="0" smtClean="0"/>
              <a:t>MAXIMUM AVAILABILITY requirement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Standby Redo Logs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88855"/>
            <a:ext cx="7924800" cy="3016210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SQL</a:t>
            </a:r>
            <a:r>
              <a:rPr lang="en-US" sz="1000" dirty="0" smtClean="0"/>
              <a:t>&gt; select type as "Types", count(distinct group#) as "Groups" from </a:t>
            </a:r>
            <a:r>
              <a:rPr lang="en-US" sz="1000" dirty="0" err="1" smtClean="0"/>
              <a:t>v$logfile</a:t>
            </a:r>
            <a:r>
              <a:rPr lang="en-US" sz="1000" dirty="0" smtClean="0"/>
              <a:t> group by type;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Types       </a:t>
            </a:r>
            <a:r>
              <a:rPr lang="en-US" sz="1000" dirty="0" smtClean="0"/>
              <a:t>Groups</a:t>
            </a:r>
          </a:p>
          <a:p>
            <a:pPr marL="0" lvl="1"/>
            <a:r>
              <a:rPr lang="en-US" sz="1000" dirty="0" smtClean="0"/>
              <a:t>------- ----------</a:t>
            </a:r>
          </a:p>
          <a:p>
            <a:pPr marL="0" lvl="1"/>
            <a:r>
              <a:rPr lang="en-US" sz="1000" dirty="0" smtClean="0"/>
              <a:t>ONLINE           3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SQL&gt; select </a:t>
            </a:r>
            <a:r>
              <a:rPr lang="en-US" sz="1000" dirty="0" err="1" smtClean="0"/>
              <a:t>a.group</a:t>
            </a:r>
            <a:r>
              <a:rPr lang="en-US" sz="1000" dirty="0" smtClean="0"/>
              <a:t>#,  </a:t>
            </a:r>
            <a:r>
              <a:rPr lang="en-US" sz="1000" dirty="0" err="1" smtClean="0"/>
              <a:t>a.type</a:t>
            </a:r>
            <a:r>
              <a:rPr lang="en-US" sz="1000" dirty="0" smtClean="0"/>
              <a:t>,   </a:t>
            </a:r>
            <a:r>
              <a:rPr lang="en-US" sz="1000" dirty="0" err="1" smtClean="0"/>
              <a:t>b.status</a:t>
            </a:r>
            <a:r>
              <a:rPr lang="en-US" sz="1000" dirty="0" smtClean="0"/>
              <a:t>,  </a:t>
            </a:r>
            <a:r>
              <a:rPr lang="en-US" sz="1000" dirty="0" err="1" smtClean="0"/>
              <a:t>a.member</a:t>
            </a:r>
            <a:r>
              <a:rPr lang="en-US" sz="1000" dirty="0" smtClean="0"/>
              <a:t>,   </a:t>
            </a:r>
            <a:r>
              <a:rPr lang="en-US" sz="1000" dirty="0" err="1" smtClean="0"/>
              <a:t>b.bytes</a:t>
            </a:r>
            <a:r>
              <a:rPr lang="en-US" sz="1000" dirty="0" smtClean="0"/>
              <a:t>/power(2,20) </a:t>
            </a:r>
          </a:p>
          <a:p>
            <a:pPr marL="0" lvl="1"/>
            <a:r>
              <a:rPr lang="en-US" sz="1000" dirty="0" smtClean="0"/>
              <a:t>       from </a:t>
            </a:r>
            <a:r>
              <a:rPr lang="en-US" sz="1000" dirty="0" err="1" smtClean="0"/>
              <a:t>v$logfile</a:t>
            </a:r>
            <a:r>
              <a:rPr lang="en-US" sz="1000" dirty="0" smtClean="0"/>
              <a:t> a, </a:t>
            </a:r>
            <a:r>
              <a:rPr lang="en-US" sz="1000" dirty="0" err="1" smtClean="0"/>
              <a:t>v$log</a:t>
            </a:r>
            <a:r>
              <a:rPr lang="en-US" sz="1000" dirty="0" smtClean="0"/>
              <a:t> b where </a:t>
            </a:r>
            <a:r>
              <a:rPr lang="en-US" sz="1000" dirty="0" err="1" smtClean="0"/>
              <a:t>a.group</a:t>
            </a:r>
            <a:r>
              <a:rPr lang="en-US" sz="1000" dirty="0" smtClean="0"/>
              <a:t>#  = </a:t>
            </a:r>
            <a:r>
              <a:rPr lang="en-US" sz="1000" dirty="0" err="1" smtClean="0"/>
              <a:t>b.group</a:t>
            </a:r>
            <a:r>
              <a:rPr lang="en-US" sz="1000" dirty="0" smtClean="0"/>
              <a:t># ;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Group Type       Status     Log File                       Size/MB</a:t>
            </a:r>
            <a:br>
              <a:rPr lang="en-US" sz="1000" dirty="0" smtClean="0"/>
            </a:br>
            <a:r>
              <a:rPr lang="en-US" sz="1000" dirty="0" smtClean="0"/>
              <a:t>----- ---------- ---------- ------------------------------ -------</a:t>
            </a:r>
            <a:br>
              <a:rPr lang="en-US" sz="1000" dirty="0" smtClean="0"/>
            </a:br>
            <a:r>
              <a:rPr lang="en-US" sz="1000" dirty="0" smtClean="0"/>
              <a:t>    1 ONLINE     CURRENT    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/snowy/redo1/redo1a.log         50</a:t>
            </a:r>
            <a:br>
              <a:rPr lang="en-US" sz="1000" dirty="0" smtClean="0"/>
            </a:br>
            <a:r>
              <a:rPr lang="en-US" sz="1000" dirty="0" smtClean="0"/>
              <a:t>    1 ONLINE     CURRENT    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/snowy/redo2/redo1b.log         50</a:t>
            </a:r>
            <a:br>
              <a:rPr lang="en-US" sz="1000" dirty="0" smtClean="0"/>
            </a:br>
            <a:r>
              <a:rPr lang="en-US" sz="1000" dirty="0" smtClean="0"/>
              <a:t>    2 ONLINE     INACTIVE   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/snowy/redo2/redo2a.log         50</a:t>
            </a:r>
            <a:br>
              <a:rPr lang="en-US" sz="1000" dirty="0" smtClean="0"/>
            </a:br>
            <a:r>
              <a:rPr lang="en-US" sz="1000" dirty="0" smtClean="0"/>
              <a:t>    2 ONLINE     INACTIVE   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/snowy/redo3/redo2b.log         50</a:t>
            </a:r>
            <a:br>
              <a:rPr lang="en-US" sz="1000" dirty="0" smtClean="0"/>
            </a:br>
            <a:r>
              <a:rPr lang="en-US" sz="1000" dirty="0" smtClean="0"/>
              <a:t>    3 ONLINE     INACTIVE   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/snowy/redo3/redo3a.log         50</a:t>
            </a:r>
            <a:br>
              <a:rPr lang="en-US" sz="1000" dirty="0" smtClean="0"/>
            </a:br>
            <a:r>
              <a:rPr lang="en-US" sz="1000" dirty="0" smtClean="0"/>
              <a:t>    3 ONLINE     INACTIVE   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/snowy/redo1/redo3b.log         </a:t>
            </a:r>
            <a:r>
              <a:rPr lang="en-US" sz="1000" dirty="0" smtClean="0"/>
              <a:t>50</a:t>
            </a:r>
          </a:p>
          <a:p>
            <a:pPr marL="0" lvl="1"/>
            <a:endParaRPr lang="en-US" sz="100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685800"/>
          </a:xfrm>
        </p:spPr>
        <p:txBody>
          <a:bodyPr/>
          <a:lstStyle/>
          <a:p>
            <a:r>
              <a:rPr lang="en-US" dirty="0" smtClean="0"/>
              <a:t>Count and Size of Online Redo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Overview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4803648"/>
          </a:xfrm>
        </p:spPr>
        <p:txBody>
          <a:bodyPr>
            <a:normAutofit/>
          </a:bodyPr>
          <a:lstStyle/>
          <a:p>
            <a:r>
              <a:rPr lang="en-US" dirty="0" smtClean="0"/>
              <a:t>Slides</a:t>
            </a:r>
          </a:p>
          <a:p>
            <a:pPr lvl="1"/>
            <a:r>
              <a:rPr lang="en-US" sz="1800" dirty="0" smtClean="0"/>
              <a:t>Recap from Part I</a:t>
            </a:r>
          </a:p>
          <a:p>
            <a:pPr lvl="2"/>
            <a:r>
              <a:rPr lang="en-US" sz="1800" dirty="0" smtClean="0"/>
              <a:t>Standby Database</a:t>
            </a:r>
          </a:p>
          <a:p>
            <a:pPr lvl="2"/>
            <a:r>
              <a:rPr lang="en-US" sz="1800" dirty="0" smtClean="0"/>
              <a:t>Physical Standby</a:t>
            </a:r>
          </a:p>
          <a:p>
            <a:pPr lvl="2"/>
            <a:r>
              <a:rPr lang="en-US" sz="1800" dirty="0" err="1" smtClean="0"/>
              <a:t>Dataguard</a:t>
            </a:r>
            <a:r>
              <a:rPr lang="en-US" sz="1800" dirty="0" smtClean="0"/>
              <a:t> Configuration</a:t>
            </a:r>
          </a:p>
          <a:p>
            <a:pPr lvl="2"/>
            <a:r>
              <a:rPr lang="en-US" sz="1800" dirty="0" smtClean="0"/>
              <a:t>Protection </a:t>
            </a:r>
            <a:r>
              <a:rPr lang="en-US" sz="1800" dirty="0" smtClean="0"/>
              <a:t>Levels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1800" dirty="0" smtClean="0"/>
              <a:t>Part II</a:t>
            </a:r>
            <a:endParaRPr lang="en-US" sz="1800" dirty="0" smtClean="0"/>
          </a:p>
          <a:p>
            <a:pPr lvl="2"/>
            <a:r>
              <a:rPr lang="en-US" sz="1800" dirty="0" smtClean="0"/>
              <a:t>Requirements</a:t>
            </a:r>
            <a:endParaRPr lang="en-US" sz="1800" dirty="0" smtClean="0"/>
          </a:p>
          <a:p>
            <a:pPr lvl="2"/>
            <a:r>
              <a:rPr lang="en-US" sz="1800" dirty="0" smtClean="0"/>
              <a:t>Protection Levels</a:t>
            </a:r>
          </a:p>
          <a:p>
            <a:pPr lvl="2"/>
            <a:r>
              <a:rPr lang="en-US" sz="1800" dirty="0" smtClean="0"/>
              <a:t>VMware Setup &amp; Recommendations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066800"/>
            <a:ext cx="4114800" cy="4803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Demo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Dataguard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noProof="0" dirty="0" err="1" smtClean="0"/>
              <a:t>Config</a:t>
            </a:r>
            <a:r>
              <a:rPr lang="en-US" noProof="0" dirty="0" smtClean="0"/>
              <a:t> &amp; Recap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Switchover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Fast Start Failover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MAXIMUM AVAILABILITY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Flashback Database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/>
              <a:t>Broker Configuration</a:t>
            </a:r>
          </a:p>
          <a:p>
            <a:pPr marL="569913" lvl="3" indent="-225425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dirty="0" smtClean="0"/>
              <a:t>Anything else…</a:t>
            </a:r>
          </a:p>
          <a:p>
            <a:pPr marL="1463040" lvl="3" indent="-201168">
              <a:spcBef>
                <a:spcPts val="250"/>
              </a:spcBef>
              <a:buClr>
                <a:schemeClr val="accent1"/>
              </a:buClr>
              <a:buSzPct val="100000"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Standby Redo Logs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477161"/>
            <a:ext cx="7848600" cy="2092881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alter </a:t>
            </a:r>
            <a:r>
              <a:rPr lang="en-US" sz="1000" dirty="0" smtClean="0"/>
              <a:t>database add standby </a:t>
            </a:r>
            <a:r>
              <a:rPr lang="en-US" sz="1000" dirty="0" err="1" smtClean="0"/>
              <a:t>logfile</a:t>
            </a:r>
            <a:r>
              <a:rPr lang="en-US" sz="1000" dirty="0" smtClean="0"/>
              <a:t> group 4 '/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/snowy/redo1/red04a.log' size 50M</a:t>
            </a:r>
            <a:r>
              <a:rPr lang="en-US" sz="1000" dirty="0" smtClean="0"/>
              <a:t>;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alter database add standby </a:t>
            </a:r>
            <a:r>
              <a:rPr lang="en-US" sz="1000" dirty="0" err="1" smtClean="0"/>
              <a:t>logfile</a:t>
            </a:r>
            <a:r>
              <a:rPr lang="en-US" sz="1000" dirty="0" smtClean="0"/>
              <a:t> group 5 '/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/snowy/redo1/red05a.log' size 50M;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alter </a:t>
            </a:r>
            <a:r>
              <a:rPr lang="en-US" sz="1000" dirty="0" smtClean="0"/>
              <a:t>database add standby </a:t>
            </a:r>
            <a:r>
              <a:rPr lang="en-US" sz="1000" dirty="0" err="1" smtClean="0"/>
              <a:t>logfile</a:t>
            </a:r>
            <a:r>
              <a:rPr lang="en-US" sz="1000" dirty="0" smtClean="0"/>
              <a:t> group 6 '/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/snowy/redo1/red06a.log' size 50M;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alter </a:t>
            </a:r>
            <a:r>
              <a:rPr lang="en-US" sz="1000" dirty="0" smtClean="0"/>
              <a:t>database add standby </a:t>
            </a:r>
            <a:r>
              <a:rPr lang="en-US" sz="1000" dirty="0" err="1" smtClean="0"/>
              <a:t>logfile</a:t>
            </a:r>
            <a:r>
              <a:rPr lang="en-US" sz="1000" dirty="0" smtClean="0"/>
              <a:t> group 7 '/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/snowy/redo1/red07a.log' size 50M;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alter </a:t>
            </a:r>
            <a:r>
              <a:rPr lang="en-US" sz="1000" dirty="0" smtClean="0"/>
              <a:t>database add standby </a:t>
            </a:r>
            <a:r>
              <a:rPr lang="en-US" sz="1000" dirty="0" err="1" smtClean="0"/>
              <a:t>logfile</a:t>
            </a:r>
            <a:r>
              <a:rPr lang="en-US" sz="1000" dirty="0" smtClean="0"/>
              <a:t> group 8 '/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/snowy/redo1/red08a.log' size 50M;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alter </a:t>
            </a:r>
            <a:r>
              <a:rPr lang="en-US" sz="1000" dirty="0" smtClean="0"/>
              <a:t>database add standby </a:t>
            </a:r>
            <a:r>
              <a:rPr lang="en-US" sz="1000" dirty="0" err="1" smtClean="0"/>
              <a:t>logfile</a:t>
            </a:r>
            <a:r>
              <a:rPr lang="en-US" sz="1000" dirty="0" smtClean="0"/>
              <a:t> group 9 '/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/snowy/redo1/red09a.log' size 50M;</a:t>
            </a:r>
          </a:p>
          <a:p>
            <a:pPr marL="0" lvl="1"/>
            <a:endParaRPr lang="en-US" sz="100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2438400"/>
          </a:xfrm>
        </p:spPr>
        <p:txBody>
          <a:bodyPr>
            <a:normAutofit fontScale="92500"/>
          </a:bodyPr>
          <a:lstStyle/>
          <a:p>
            <a:pPr lvl="0">
              <a:defRPr/>
            </a:pPr>
            <a:r>
              <a:rPr lang="en-US" dirty="0" smtClean="0"/>
              <a:t>Add Standby Redo (</a:t>
            </a:r>
            <a:r>
              <a:rPr lang="en-US" dirty="0" smtClean="0"/>
              <a:t>Primary &amp; </a:t>
            </a:r>
            <a:r>
              <a:rPr lang="en-US" dirty="0" smtClean="0"/>
              <a:t>Standby</a:t>
            </a:r>
            <a:r>
              <a:rPr lang="en-US" dirty="0" smtClean="0"/>
              <a:t>)</a:t>
            </a:r>
          </a:p>
          <a:p>
            <a:pPr lvl="0">
              <a:defRPr/>
            </a:pPr>
            <a:r>
              <a:rPr lang="en-US" dirty="0" smtClean="0"/>
              <a:t>Three online groups in example</a:t>
            </a:r>
          </a:p>
          <a:p>
            <a:pPr lvl="0">
              <a:defRPr/>
            </a:pPr>
            <a:r>
              <a:rPr lang="en-US" dirty="0" smtClean="0"/>
              <a:t>Need at least 3+1 = 4 standby groups</a:t>
            </a:r>
          </a:p>
          <a:p>
            <a:pPr lvl="0">
              <a:defRPr/>
            </a:pPr>
            <a:r>
              <a:rPr lang="en-US" dirty="0" smtClean="0"/>
              <a:t>Have 3 file systems in example</a:t>
            </a:r>
          </a:p>
          <a:p>
            <a:pPr lvl="0">
              <a:defRPr/>
            </a:pPr>
            <a:r>
              <a:rPr lang="en-US" dirty="0" smtClean="0"/>
              <a:t>Adding 6 standby groups </a:t>
            </a:r>
            <a:r>
              <a:rPr lang="en-US" dirty="0" smtClean="0">
                <a:latin typeface="Arial"/>
                <a:cs typeface="Arial"/>
              </a:rPr>
              <a:t>&gt;</a:t>
            </a:r>
            <a:r>
              <a:rPr lang="en-US" dirty="0" smtClean="0">
                <a:latin typeface="Arial"/>
                <a:cs typeface="Arial"/>
              </a:rPr>
              <a:t> 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Flashback Database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800600"/>
          </a:xfrm>
        </p:spPr>
        <p:txBody>
          <a:bodyPr>
            <a:normAutofit fontScale="85000" lnSpcReduction="20000"/>
          </a:bodyPr>
          <a:lstStyle/>
          <a:p>
            <a:pPr lvl="0">
              <a:defRPr/>
            </a:pPr>
            <a:r>
              <a:rPr lang="en-US" dirty="0" smtClean="0"/>
              <a:t>Parameters</a:t>
            </a:r>
          </a:p>
          <a:p>
            <a:pPr lvl="1">
              <a:defRPr/>
            </a:pPr>
            <a:r>
              <a:rPr lang="en-US" i="1" dirty="0" err="1" smtClean="0"/>
              <a:t>db_recovery_file_dest</a:t>
            </a:r>
            <a:r>
              <a:rPr lang="en-US" dirty="0" smtClean="0"/>
              <a:t>=/</a:t>
            </a:r>
            <a:r>
              <a:rPr lang="en-US" dirty="0" err="1" smtClean="0"/>
              <a:t>dbh</a:t>
            </a:r>
            <a:r>
              <a:rPr lang="en-US" dirty="0" smtClean="0"/>
              <a:t>/flashback</a:t>
            </a:r>
          </a:p>
          <a:p>
            <a:pPr lvl="1">
              <a:defRPr/>
            </a:pPr>
            <a:r>
              <a:rPr lang="en-US" i="1" dirty="0" err="1" smtClean="0"/>
              <a:t>db_recovery_file_dest_size</a:t>
            </a:r>
            <a:r>
              <a:rPr lang="en-US" dirty="0" smtClean="0"/>
              <a:t>=3G</a:t>
            </a:r>
          </a:p>
          <a:p>
            <a:pPr lvl="1">
              <a:defRPr/>
            </a:pPr>
            <a:r>
              <a:rPr lang="en-US" i="1" dirty="0" err="1" smtClean="0"/>
              <a:t>db_flashback_retention_target</a:t>
            </a:r>
            <a:r>
              <a:rPr lang="en-US" dirty="0" smtClean="0"/>
              <a:t>=60</a:t>
            </a:r>
          </a:p>
          <a:p>
            <a:pPr lvl="1">
              <a:buNone/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Flashback Sizing</a:t>
            </a:r>
          </a:p>
          <a:p>
            <a:pPr lvl="1">
              <a:defRPr/>
            </a:pPr>
            <a:r>
              <a:rPr lang="en-US" dirty="0" smtClean="0"/>
              <a:t>Redo generated in </a:t>
            </a:r>
            <a:r>
              <a:rPr lang="en-US" i="1" dirty="0" err="1" smtClean="0"/>
              <a:t>db_flashback_retention</a:t>
            </a:r>
            <a:r>
              <a:rPr lang="en-US" dirty="0" err="1" smtClean="0"/>
              <a:t>_target</a:t>
            </a:r>
            <a:r>
              <a:rPr lang="en-US" dirty="0" smtClean="0"/>
              <a:t> seconds</a:t>
            </a:r>
          </a:p>
          <a:p>
            <a:pPr lvl="1">
              <a:defRPr/>
            </a:pPr>
            <a:r>
              <a:rPr lang="en-US" dirty="0" smtClean="0"/>
              <a:t>Sufficient space in</a:t>
            </a:r>
            <a:r>
              <a:rPr lang="en-US" i="1" dirty="0" smtClean="0"/>
              <a:t> </a:t>
            </a:r>
            <a:r>
              <a:rPr lang="en-US" i="1" dirty="0" err="1" smtClean="0"/>
              <a:t>db_recovery_file_dest_size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i="1" dirty="0" err="1" smtClean="0"/>
              <a:t>db_unique_name</a:t>
            </a:r>
            <a:r>
              <a:rPr lang="en-US" i="1" dirty="0" smtClean="0"/>
              <a:t> </a:t>
            </a:r>
            <a:r>
              <a:rPr lang="en-US" dirty="0" smtClean="0"/>
              <a:t>sub-directory automatically created under </a:t>
            </a:r>
            <a:r>
              <a:rPr lang="en-US" i="1" dirty="0" err="1" smtClean="0"/>
              <a:t>db_recovery_file_dest</a:t>
            </a:r>
            <a:endParaRPr lang="en-US" i="1" dirty="0" smtClean="0"/>
          </a:p>
          <a:p>
            <a:pPr lvl="0">
              <a:buNone/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V$DATABASE </a:t>
            </a:r>
          </a:p>
          <a:p>
            <a:pPr lvl="1">
              <a:defRPr/>
            </a:pPr>
            <a:r>
              <a:rPr lang="en-US" dirty="0" smtClean="0"/>
              <a:t>FLASHBACK_ON</a:t>
            </a:r>
          </a:p>
          <a:p>
            <a:pPr lvl="1">
              <a:buNone/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Enable Flashback Primary / Standby</a:t>
            </a:r>
          </a:p>
          <a:p>
            <a:pPr lvl="1">
              <a:defRPr/>
            </a:pPr>
            <a:r>
              <a:rPr lang="en-US" dirty="0" smtClean="0"/>
              <a:t>STARTUP MOUNT</a:t>
            </a:r>
          </a:p>
          <a:p>
            <a:pPr lvl="1">
              <a:defRPr/>
            </a:pPr>
            <a:r>
              <a:rPr lang="en-US" dirty="0" smtClean="0"/>
              <a:t>ALTER DATABASE FLASHBACK ON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Prot. Level: MAX AVAILABILITY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3124200"/>
          </a:xfrm>
        </p:spPr>
        <p:txBody>
          <a:bodyPr>
            <a:normAutofit fontScale="92500"/>
          </a:bodyPr>
          <a:lstStyle/>
          <a:p>
            <a:pPr lvl="0">
              <a:defRPr/>
            </a:pPr>
            <a:r>
              <a:rPr lang="en-US" dirty="0" smtClean="0"/>
              <a:t>Destination Options Primary &amp; Standby</a:t>
            </a:r>
          </a:p>
          <a:p>
            <a:pPr lvl="1">
              <a:defRPr/>
            </a:pPr>
            <a:r>
              <a:rPr lang="en-US" dirty="0" smtClean="0"/>
              <a:t>LGWR</a:t>
            </a:r>
          </a:p>
          <a:p>
            <a:pPr lvl="1">
              <a:defRPr/>
            </a:pPr>
            <a:r>
              <a:rPr lang="en-US" dirty="0" smtClean="0"/>
              <a:t>SYNC</a:t>
            </a:r>
          </a:p>
          <a:p>
            <a:pPr lvl="1">
              <a:defRPr/>
            </a:pPr>
            <a:r>
              <a:rPr lang="en-US" dirty="0" smtClean="0"/>
              <a:t>AFFIRM</a:t>
            </a:r>
          </a:p>
          <a:p>
            <a:pPr lvl="0">
              <a:defRPr/>
            </a:pPr>
            <a:r>
              <a:rPr lang="en-US" dirty="0" smtClean="0"/>
              <a:t>V$ARCHIVE_DEST</a:t>
            </a:r>
          </a:p>
          <a:p>
            <a:pPr lvl="1">
              <a:defRPr/>
            </a:pPr>
            <a:r>
              <a:rPr lang="en-US" dirty="0" smtClean="0"/>
              <a:t>ARCHIVER</a:t>
            </a:r>
          </a:p>
          <a:p>
            <a:pPr lvl="1">
              <a:defRPr/>
            </a:pPr>
            <a:r>
              <a:rPr lang="en-US" dirty="0" smtClean="0"/>
              <a:t>TRANSMIT_MODE</a:t>
            </a:r>
          </a:p>
          <a:p>
            <a:pPr lvl="1">
              <a:defRPr/>
            </a:pPr>
            <a:r>
              <a:rPr lang="en-US" dirty="0" smtClean="0"/>
              <a:t>AFFIRM</a:t>
            </a:r>
          </a:p>
          <a:p>
            <a:pPr lvl="0">
              <a:buNone/>
              <a:defRPr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5083314"/>
            <a:ext cx="7848600" cy="707886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err="1" smtClean="0"/>
              <a:t>db_unique_name</a:t>
            </a:r>
            <a:r>
              <a:rPr lang="en-US" sz="1000" dirty="0" smtClean="0"/>
              <a:t>=</a:t>
            </a:r>
            <a:r>
              <a:rPr lang="en-US" sz="1000" dirty="0" err="1" smtClean="0"/>
              <a:t>snowy_a</a:t>
            </a:r>
            <a:endParaRPr lang="en-US" sz="1000" dirty="0" smtClean="0"/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log_archive_dest_2 </a:t>
            </a:r>
            <a:r>
              <a:rPr lang="en-US" sz="1000" dirty="0" smtClean="0"/>
              <a:t>= '</a:t>
            </a:r>
            <a:r>
              <a:rPr lang="en-US" sz="1000" dirty="0" err="1" smtClean="0"/>
              <a:t>db_unique_name</a:t>
            </a:r>
            <a:r>
              <a:rPr lang="en-US" sz="1000" dirty="0" smtClean="0"/>
              <a:t>=</a:t>
            </a:r>
            <a:r>
              <a:rPr lang="en-US" sz="1000" b="1" dirty="0" err="1" smtClean="0">
                <a:solidFill>
                  <a:srgbClr val="FF0000"/>
                </a:solidFill>
              </a:rPr>
              <a:t>snowy_b</a:t>
            </a:r>
            <a:r>
              <a:rPr lang="en-US" sz="1000" dirty="0" smtClean="0"/>
              <a:t> SERVICE=</a:t>
            </a:r>
            <a:r>
              <a:rPr lang="en-US" sz="1000" b="1" dirty="0" err="1" smtClean="0">
                <a:solidFill>
                  <a:srgbClr val="FF0000"/>
                </a:solidFill>
              </a:rPr>
              <a:t>snowy_b</a:t>
            </a:r>
            <a:r>
              <a:rPr lang="en-US" sz="1000" dirty="0" smtClean="0"/>
              <a:t> </a:t>
            </a:r>
            <a:r>
              <a:rPr lang="en-US" sz="1000" dirty="0" err="1" smtClean="0"/>
              <a:t>valid_for</a:t>
            </a:r>
            <a:r>
              <a:rPr lang="en-US" sz="1000" dirty="0" smtClean="0"/>
              <a:t>=(</a:t>
            </a:r>
            <a:r>
              <a:rPr lang="en-US" sz="1000" dirty="0" err="1" smtClean="0"/>
              <a:t>online_logfile</a:t>
            </a:r>
            <a:r>
              <a:rPr lang="en-US" sz="1000" dirty="0" smtClean="0"/>
              <a:t>, </a:t>
            </a:r>
            <a:r>
              <a:rPr lang="en-US" sz="1000" dirty="0" err="1" smtClean="0"/>
              <a:t>primary_role</a:t>
            </a:r>
            <a:r>
              <a:rPr lang="en-US" sz="1000" dirty="0" smtClean="0"/>
              <a:t>) REOPEN=60 OPTIONAL </a:t>
            </a:r>
            <a:r>
              <a:rPr lang="en-US" sz="1000" b="1" dirty="0" smtClean="0"/>
              <a:t>LGWR SYNC AFFIRM</a:t>
            </a:r>
            <a:r>
              <a:rPr lang="en-US" sz="1000" dirty="0" smtClean="0"/>
              <a:t>'</a:t>
            </a:r>
            <a:endParaRPr lang="en-US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0" y="4191000"/>
            <a:ext cx="7848600" cy="707886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err="1" smtClean="0"/>
              <a:t>db_unique_name</a:t>
            </a:r>
            <a:r>
              <a:rPr lang="en-US" sz="1000" dirty="0" smtClean="0"/>
              <a:t>=</a:t>
            </a:r>
            <a:r>
              <a:rPr lang="en-US" sz="1000" dirty="0" err="1" smtClean="0"/>
              <a:t>snowy_b</a:t>
            </a:r>
            <a:endParaRPr lang="en-US" sz="1000" dirty="0" smtClean="0"/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log_archive_dest_2 </a:t>
            </a:r>
            <a:r>
              <a:rPr lang="en-US" sz="1000" dirty="0" smtClean="0"/>
              <a:t>= '</a:t>
            </a:r>
            <a:r>
              <a:rPr lang="en-US" sz="1000" dirty="0" err="1" smtClean="0"/>
              <a:t>db_unique_name</a:t>
            </a:r>
            <a:r>
              <a:rPr lang="en-US" sz="1000" dirty="0" smtClean="0"/>
              <a:t>=</a:t>
            </a:r>
            <a:r>
              <a:rPr lang="en-US" sz="1000" b="1" dirty="0" err="1" smtClean="0">
                <a:solidFill>
                  <a:srgbClr val="0070C0"/>
                </a:solidFill>
              </a:rPr>
              <a:t>snowy_a</a:t>
            </a:r>
            <a:r>
              <a:rPr lang="en-US" sz="1000" dirty="0" smtClean="0"/>
              <a:t> SERVICE=</a:t>
            </a:r>
            <a:r>
              <a:rPr lang="en-US" sz="1000" b="1" dirty="0" err="1" smtClean="0">
                <a:solidFill>
                  <a:srgbClr val="0070C0"/>
                </a:solidFill>
              </a:rPr>
              <a:t>snowy_a</a:t>
            </a:r>
            <a:r>
              <a:rPr lang="en-US" sz="1000" dirty="0" smtClean="0"/>
              <a:t> </a:t>
            </a:r>
            <a:r>
              <a:rPr lang="en-US" sz="1000" dirty="0" err="1" smtClean="0"/>
              <a:t>valid_for</a:t>
            </a:r>
            <a:r>
              <a:rPr lang="en-US" sz="1000" dirty="0" smtClean="0"/>
              <a:t>=(</a:t>
            </a:r>
            <a:r>
              <a:rPr lang="en-US" sz="1000" dirty="0" err="1" smtClean="0"/>
              <a:t>online_logfile</a:t>
            </a:r>
            <a:r>
              <a:rPr lang="en-US" sz="1000" dirty="0" smtClean="0"/>
              <a:t>, </a:t>
            </a:r>
            <a:r>
              <a:rPr lang="en-US" sz="1000" dirty="0" err="1" smtClean="0"/>
              <a:t>primary_role</a:t>
            </a:r>
            <a:r>
              <a:rPr lang="en-US" sz="1000" dirty="0" smtClean="0"/>
              <a:t>) REOPEN=60 OPTIONAL </a:t>
            </a:r>
            <a:r>
              <a:rPr lang="en-US" sz="1000" b="1" dirty="0" smtClean="0"/>
              <a:t>LGWR SYNC AFFIRM</a:t>
            </a:r>
            <a:r>
              <a:rPr lang="en-US" sz="1000" dirty="0" smtClean="0"/>
              <a:t>'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Prot. Level: MAX AVAILABILITY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2895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Primary &amp; Standby</a:t>
            </a:r>
          </a:p>
          <a:p>
            <a:pPr lvl="1">
              <a:defRPr/>
            </a:pPr>
            <a:r>
              <a:rPr lang="en-US" dirty="0" smtClean="0"/>
              <a:t>STARTUP MOUNT</a:t>
            </a:r>
          </a:p>
          <a:p>
            <a:pPr lvl="1">
              <a:defRPr/>
            </a:pPr>
            <a:r>
              <a:rPr lang="en-US" dirty="0" smtClean="0"/>
              <a:t>ALTER DATABASE SET STANDBY DATABASE TO MAXIMIZE AVAILABILITY</a:t>
            </a:r>
            <a:r>
              <a:rPr lang="en-US" dirty="0" smtClean="0"/>
              <a:t>;</a:t>
            </a:r>
          </a:p>
          <a:p>
            <a:pPr lvl="1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V$DATABASE</a:t>
            </a:r>
          </a:p>
          <a:p>
            <a:pPr lvl="1">
              <a:defRPr/>
            </a:pPr>
            <a:r>
              <a:rPr lang="en-US" dirty="0" smtClean="0"/>
              <a:t>PROTECTION_MODE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Real Time Apply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800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Started on Standby</a:t>
            </a:r>
          </a:p>
          <a:p>
            <a:pPr lvl="0">
              <a:defRPr/>
            </a:pPr>
            <a:r>
              <a:rPr lang="en-US" dirty="0" smtClean="0"/>
              <a:t>Redo applied directly </a:t>
            </a:r>
          </a:p>
          <a:p>
            <a:pPr lvl="0">
              <a:defRPr/>
            </a:pPr>
            <a:r>
              <a:rPr lang="en-US" dirty="0" smtClean="0"/>
              <a:t>FSFO Starts Automatically</a:t>
            </a:r>
          </a:p>
          <a:p>
            <a:pPr lvl="0">
              <a:defRPr/>
            </a:pPr>
            <a:r>
              <a:rPr lang="en-US" dirty="0" smtClean="0"/>
              <a:t>SYNTAX</a:t>
            </a:r>
          </a:p>
          <a:p>
            <a:pPr lvl="1">
              <a:defRPr/>
            </a:pPr>
            <a:r>
              <a:rPr lang="en-US" dirty="0" smtClean="0"/>
              <a:t>ALTER DATABASE RECOVER MANAGED STANDBY DATABASE PARALLEL </a:t>
            </a:r>
            <a:r>
              <a:rPr lang="en-US" i="1" dirty="0" smtClean="0"/>
              <a:t>n </a:t>
            </a:r>
            <a:r>
              <a:rPr lang="en-US" b="1" dirty="0" smtClean="0">
                <a:solidFill>
                  <a:srgbClr val="FF0000"/>
                </a:solidFill>
              </a:rPr>
              <a:t>USING </a:t>
            </a:r>
            <a:r>
              <a:rPr lang="en-US" b="1" dirty="0" smtClean="0">
                <a:solidFill>
                  <a:srgbClr val="FF0000"/>
                </a:solidFill>
              </a:rPr>
              <a:t>CURRENT LOGFILE</a:t>
            </a:r>
            <a:r>
              <a:rPr lang="en-US" b="1" dirty="0" smtClean="0"/>
              <a:t> </a:t>
            </a:r>
            <a:r>
              <a:rPr lang="en-US" dirty="0" smtClean="0"/>
              <a:t>DISCONNECT FROM SESSION;</a:t>
            </a:r>
            <a:endParaRPr lang="en-US" dirty="0" smtClean="0"/>
          </a:p>
          <a:p>
            <a:pPr lvl="0">
              <a:defRPr/>
            </a:pPr>
            <a:r>
              <a:rPr lang="en-US" dirty="0" smtClean="0"/>
              <a:t>Archive Log Entries:</a:t>
            </a:r>
          </a:p>
          <a:p>
            <a:pPr lvl="1">
              <a:defRPr/>
            </a:pPr>
            <a:r>
              <a:rPr lang="en-US" dirty="0" smtClean="0"/>
              <a:t>“Managed Standby Recovery not using Real Time </a:t>
            </a:r>
            <a:r>
              <a:rPr lang="en-US" dirty="0" smtClean="0"/>
              <a:t>Apply”</a:t>
            </a:r>
          </a:p>
          <a:p>
            <a:pPr lvl="1">
              <a:defRPr/>
            </a:pPr>
            <a:r>
              <a:rPr lang="en-US" dirty="0" smtClean="0"/>
              <a:t>“Managed </a:t>
            </a:r>
            <a:r>
              <a:rPr lang="en-US" dirty="0" smtClean="0"/>
              <a:t>Standby Recovery </a:t>
            </a:r>
            <a:r>
              <a:rPr lang="en-US" dirty="0" smtClean="0"/>
              <a:t>starting </a:t>
            </a:r>
            <a:r>
              <a:rPr lang="en-US" dirty="0" smtClean="0"/>
              <a:t>Real Time </a:t>
            </a:r>
            <a:r>
              <a:rPr lang="en-US" dirty="0" smtClean="0"/>
              <a:t>Apply”</a:t>
            </a:r>
            <a:endParaRPr lang="en-US" dirty="0" smtClean="0"/>
          </a:p>
          <a:p>
            <a:pPr lvl="0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Broker Configuration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724400"/>
          </a:xfrm>
        </p:spPr>
        <p:txBody>
          <a:bodyPr>
            <a:normAutofit fontScale="92500"/>
          </a:bodyPr>
          <a:lstStyle/>
          <a:p>
            <a:pPr lvl="0">
              <a:defRPr/>
            </a:pPr>
            <a:r>
              <a:rPr lang="en-US" dirty="0" smtClean="0"/>
              <a:t>Primary &amp; Standby</a:t>
            </a:r>
          </a:p>
          <a:p>
            <a:pPr lvl="1">
              <a:defRPr/>
            </a:pPr>
            <a:r>
              <a:rPr lang="en-US" i="1" dirty="0" err="1" smtClean="0"/>
              <a:t>dg_broker_start</a:t>
            </a:r>
            <a:r>
              <a:rPr lang="en-US" i="1" dirty="0" smtClean="0"/>
              <a:t>=false</a:t>
            </a:r>
          </a:p>
          <a:p>
            <a:pPr lvl="1">
              <a:defRPr/>
            </a:pPr>
            <a:r>
              <a:rPr lang="en-US" dirty="0" smtClean="0"/>
              <a:t>Change to true after </a:t>
            </a:r>
            <a:r>
              <a:rPr lang="en-US" dirty="0" err="1" smtClean="0"/>
              <a:t>spfile</a:t>
            </a:r>
            <a:r>
              <a:rPr lang="en-US" dirty="0" smtClean="0"/>
              <a:t> conversion and restart</a:t>
            </a:r>
          </a:p>
          <a:p>
            <a:pPr lvl="1">
              <a:defRPr/>
            </a:pPr>
            <a:r>
              <a:rPr lang="en-US" dirty="0" smtClean="0"/>
              <a:t>Setting to true starts DMON process</a:t>
            </a:r>
          </a:p>
          <a:p>
            <a:pPr lvl="1">
              <a:defRPr/>
            </a:pPr>
            <a:r>
              <a:rPr lang="en-US" dirty="0" smtClean="0"/>
              <a:t>DMON log in </a:t>
            </a:r>
            <a:r>
              <a:rPr lang="en-US" i="1" dirty="0" err="1" smtClean="0"/>
              <a:t>background_dump_dest</a:t>
            </a:r>
            <a:r>
              <a:rPr lang="en-US" dirty="0" smtClean="0"/>
              <a:t> </a:t>
            </a:r>
            <a:r>
              <a:rPr lang="en-US" i="1" dirty="0" smtClean="0"/>
              <a:t>-&gt; </a:t>
            </a:r>
            <a:r>
              <a:rPr lang="en-US" i="1" dirty="0" err="1" smtClean="0"/>
              <a:t>drc</a:t>
            </a:r>
            <a:r>
              <a:rPr lang="en-US" i="1" dirty="0" smtClean="0"/>
              <a:t>&lt;SID&gt;.log</a:t>
            </a:r>
          </a:p>
          <a:p>
            <a:pPr lvl="1">
              <a:defRPr/>
            </a:pPr>
            <a:r>
              <a:rPr lang="en-US" dirty="0" smtClean="0"/>
              <a:t>snowy -&gt; drcsnowy.log</a:t>
            </a:r>
          </a:p>
          <a:p>
            <a:pPr lvl="0">
              <a:defRPr/>
            </a:pPr>
            <a:r>
              <a:rPr lang="en-US" dirty="0" smtClean="0"/>
              <a:t>Primary</a:t>
            </a:r>
          </a:p>
          <a:p>
            <a:pPr lvl="1">
              <a:defRPr/>
            </a:pPr>
            <a:r>
              <a:rPr lang="en-US" sz="1500" i="1" dirty="0" smtClean="0"/>
              <a:t>dg_broker_config_file1</a:t>
            </a:r>
            <a:r>
              <a:rPr lang="en-US" sz="1500" dirty="0" smtClean="0"/>
              <a:t>='/</a:t>
            </a:r>
            <a:r>
              <a:rPr lang="en-US" sz="1500" dirty="0" err="1" smtClean="0"/>
              <a:t>orah</a:t>
            </a:r>
            <a:r>
              <a:rPr lang="en-US" sz="1500" dirty="0" smtClean="0"/>
              <a:t>/oracle/admin/snowy/</a:t>
            </a:r>
            <a:r>
              <a:rPr lang="en-US" sz="1500" dirty="0" err="1" smtClean="0"/>
              <a:t>pfile</a:t>
            </a:r>
            <a:r>
              <a:rPr lang="en-US" sz="1500" dirty="0" smtClean="0"/>
              <a:t>/</a:t>
            </a:r>
            <a:r>
              <a:rPr lang="en-US" sz="1500" b="1" dirty="0" smtClean="0">
                <a:solidFill>
                  <a:schemeClr val="accent3"/>
                </a:solidFill>
              </a:rPr>
              <a:t>snowy_a</a:t>
            </a:r>
            <a:r>
              <a:rPr lang="en-US" sz="1500" dirty="0" smtClean="0"/>
              <a:t>_broker_1.dat‘</a:t>
            </a:r>
          </a:p>
          <a:p>
            <a:pPr lvl="1">
              <a:defRPr/>
            </a:pPr>
            <a:r>
              <a:rPr lang="en-US" sz="1500" i="1" dirty="0" smtClean="0"/>
              <a:t>dg_broker_config_file2</a:t>
            </a:r>
            <a:r>
              <a:rPr lang="en-US" sz="1500" dirty="0" smtClean="0"/>
              <a:t>='/</a:t>
            </a:r>
            <a:r>
              <a:rPr lang="en-US" sz="1500" dirty="0" err="1" smtClean="0"/>
              <a:t>orah</a:t>
            </a:r>
            <a:r>
              <a:rPr lang="en-US" sz="1500" dirty="0" smtClean="0"/>
              <a:t>/oracle/admin/snowy/</a:t>
            </a:r>
            <a:r>
              <a:rPr lang="en-US" sz="1500" dirty="0" err="1" smtClean="0"/>
              <a:t>pfile</a:t>
            </a:r>
            <a:r>
              <a:rPr lang="en-US" sz="1500" dirty="0" smtClean="0"/>
              <a:t>/</a:t>
            </a:r>
            <a:r>
              <a:rPr lang="en-US" sz="1500" b="1" dirty="0" smtClean="0">
                <a:solidFill>
                  <a:schemeClr val="accent3"/>
                </a:solidFill>
              </a:rPr>
              <a:t>snowy_a</a:t>
            </a:r>
            <a:r>
              <a:rPr lang="en-US" sz="1500" dirty="0" smtClean="0"/>
              <a:t>_broker_2.dat'</a:t>
            </a:r>
            <a:endParaRPr lang="en-US" sz="1500" dirty="0" smtClean="0"/>
          </a:p>
          <a:p>
            <a:pPr lvl="0">
              <a:defRPr/>
            </a:pPr>
            <a:r>
              <a:rPr lang="en-US" dirty="0" smtClean="0"/>
              <a:t>Standby</a:t>
            </a:r>
          </a:p>
          <a:p>
            <a:pPr lvl="1">
              <a:defRPr/>
            </a:pPr>
            <a:r>
              <a:rPr lang="en-US" sz="1500" i="1" dirty="0" smtClean="0"/>
              <a:t>dg_broker_config_file1</a:t>
            </a:r>
            <a:r>
              <a:rPr lang="en-US" sz="1500" dirty="0" smtClean="0"/>
              <a:t>='/</a:t>
            </a:r>
            <a:r>
              <a:rPr lang="en-US" sz="1500" dirty="0" err="1" smtClean="0"/>
              <a:t>orah</a:t>
            </a:r>
            <a:r>
              <a:rPr lang="en-US" sz="1500" dirty="0" smtClean="0"/>
              <a:t>/oracle/admin/snowy/</a:t>
            </a:r>
            <a:r>
              <a:rPr lang="en-US" sz="1500" dirty="0" err="1" smtClean="0"/>
              <a:t>pfile</a:t>
            </a:r>
            <a:r>
              <a:rPr lang="en-US" sz="1500" dirty="0" smtClean="0"/>
              <a:t>/</a:t>
            </a:r>
            <a:r>
              <a:rPr lang="en-US" sz="1500" b="1" dirty="0" smtClean="0">
                <a:solidFill>
                  <a:srgbClr val="FF0000"/>
                </a:solidFill>
              </a:rPr>
              <a:t>snowy_b</a:t>
            </a:r>
            <a:r>
              <a:rPr lang="en-US" sz="1500" dirty="0" smtClean="0"/>
              <a:t>_broker_1.dat‘</a:t>
            </a:r>
          </a:p>
          <a:p>
            <a:pPr lvl="1">
              <a:defRPr/>
            </a:pPr>
            <a:r>
              <a:rPr lang="en-US" sz="1500" i="1" dirty="0" smtClean="0"/>
              <a:t>dg_broker_config_file2</a:t>
            </a:r>
            <a:r>
              <a:rPr lang="en-US" sz="1500" dirty="0" smtClean="0"/>
              <a:t>='/</a:t>
            </a:r>
            <a:r>
              <a:rPr lang="en-US" sz="1500" dirty="0" err="1" smtClean="0"/>
              <a:t>orah</a:t>
            </a:r>
            <a:r>
              <a:rPr lang="en-US" sz="1500" dirty="0" smtClean="0"/>
              <a:t>/oracle/admin/snowy/</a:t>
            </a:r>
            <a:r>
              <a:rPr lang="en-US" sz="1500" dirty="0" err="1" smtClean="0"/>
              <a:t>pfile</a:t>
            </a:r>
            <a:r>
              <a:rPr lang="en-US" sz="1500" dirty="0" smtClean="0"/>
              <a:t>/</a:t>
            </a:r>
            <a:r>
              <a:rPr lang="en-US" sz="1500" b="1" dirty="0" smtClean="0">
                <a:solidFill>
                  <a:srgbClr val="FF0000"/>
                </a:solidFill>
              </a:rPr>
              <a:t>snowy_b</a:t>
            </a:r>
            <a:r>
              <a:rPr lang="en-US" sz="1500" dirty="0" smtClean="0"/>
              <a:t>_broker_2.dat'</a:t>
            </a: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Conversion to </a:t>
            </a:r>
            <a:r>
              <a:rPr lang="en-US" dirty="0" err="1" smtClean="0">
                <a:solidFill>
                  <a:schemeClr val="accent3"/>
                </a:solidFill>
              </a:rPr>
              <a:t>spfile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2590800"/>
          </a:xfrm>
        </p:spPr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en-US" dirty="0" smtClean="0"/>
              <a:t>Observer updates db parameters via. DMON process on Primary &amp; Standby </a:t>
            </a:r>
          </a:p>
          <a:p>
            <a:pPr lvl="0">
              <a:defRPr/>
            </a:pPr>
            <a:r>
              <a:rPr lang="en-US" dirty="0" err="1" smtClean="0"/>
              <a:t>spfile</a:t>
            </a:r>
            <a:r>
              <a:rPr lang="en-US" dirty="0" smtClean="0"/>
              <a:t> required</a:t>
            </a:r>
          </a:p>
          <a:p>
            <a:pPr lvl="0">
              <a:defRPr/>
            </a:pPr>
            <a:r>
              <a:rPr lang="en-US" dirty="0" smtClean="0"/>
              <a:t>Keep last known good </a:t>
            </a:r>
            <a:r>
              <a:rPr lang="en-US" dirty="0" err="1" smtClean="0"/>
              <a:t>pfile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V$SPPARAMETER</a:t>
            </a:r>
          </a:p>
          <a:p>
            <a:pPr lvl="0">
              <a:defRPr/>
            </a:pPr>
            <a:r>
              <a:rPr lang="en-US" dirty="0" smtClean="0"/>
              <a:t>Primary &amp; Standby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637002"/>
            <a:ext cx="7848600" cy="400110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SQL&gt; create </a:t>
            </a:r>
            <a:r>
              <a:rPr lang="en-US" sz="1000" dirty="0" err="1" smtClean="0"/>
              <a:t>spfile</a:t>
            </a:r>
            <a:r>
              <a:rPr lang="en-US" sz="1000" dirty="0" smtClean="0"/>
              <a:t>=‘/</a:t>
            </a:r>
            <a:r>
              <a:rPr lang="en-US" sz="1000" dirty="0" err="1" smtClean="0"/>
              <a:t>orah</a:t>
            </a:r>
            <a:r>
              <a:rPr lang="en-US" sz="1000" dirty="0" smtClean="0"/>
              <a:t>/oracle/admin/snowy/</a:t>
            </a:r>
            <a:r>
              <a:rPr lang="en-US" sz="1000" dirty="0" err="1" smtClean="0"/>
              <a:t>pfile</a:t>
            </a:r>
            <a:r>
              <a:rPr lang="en-US" sz="1000" dirty="0" smtClean="0"/>
              <a:t>/spfilesnowy.ora’ from </a:t>
            </a:r>
            <a:r>
              <a:rPr lang="en-US" sz="1000" dirty="0" err="1" smtClean="0"/>
              <a:t>pfile</a:t>
            </a:r>
            <a:r>
              <a:rPr lang="en-US" sz="1000" dirty="0" smtClean="0"/>
              <a:t>;</a:t>
            </a:r>
          </a:p>
          <a:p>
            <a:pPr marL="0" lvl="1"/>
            <a:r>
              <a:rPr lang="en-US" sz="1000" dirty="0" smtClean="0"/>
              <a:t>SQL&gt; SHUTDOWN IMMEDIATE;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167426"/>
            <a:ext cx="7848600" cy="861774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$ </a:t>
            </a:r>
            <a:r>
              <a:rPr lang="en-US" sz="1000" dirty="0" err="1" smtClean="0"/>
              <a:t>cd</a:t>
            </a:r>
            <a:r>
              <a:rPr lang="en-US" sz="1000" dirty="0" smtClean="0"/>
              <a:t> $ORACLE_HOME/</a:t>
            </a:r>
            <a:r>
              <a:rPr lang="en-US" sz="1000" dirty="0" err="1" smtClean="0"/>
              <a:t>dbs</a:t>
            </a:r>
            <a:endParaRPr lang="en-US" sz="1000" dirty="0" smtClean="0"/>
          </a:p>
          <a:p>
            <a:pPr marL="0" lvl="1"/>
            <a:r>
              <a:rPr lang="en-US" sz="1000" dirty="0" smtClean="0"/>
              <a:t>$ </a:t>
            </a:r>
            <a:r>
              <a:rPr lang="en-US" sz="1000" dirty="0" err="1" smtClean="0"/>
              <a:t>mv</a:t>
            </a:r>
            <a:r>
              <a:rPr lang="en-US" sz="1000" dirty="0" smtClean="0"/>
              <a:t> initsnowy.ora </a:t>
            </a:r>
            <a:r>
              <a:rPr lang="en-US" sz="1000" dirty="0" err="1" smtClean="0"/>
              <a:t>initsnowy.pfile</a:t>
            </a:r>
            <a:endParaRPr lang="en-US" sz="1000" dirty="0" smtClean="0"/>
          </a:p>
          <a:p>
            <a:pPr marL="0" lvl="1"/>
            <a:r>
              <a:rPr lang="en-US" sz="1000" dirty="0" smtClean="0"/>
              <a:t>$ </a:t>
            </a:r>
            <a:r>
              <a:rPr lang="en-US" sz="1000" dirty="0" smtClean="0"/>
              <a:t>echo “</a:t>
            </a:r>
            <a:r>
              <a:rPr lang="en-US" sz="1000" dirty="0" err="1" smtClean="0"/>
              <a:t>spfile</a:t>
            </a:r>
            <a:r>
              <a:rPr lang="en-US" sz="1000" dirty="0" smtClean="0"/>
              <a:t>=/</a:t>
            </a:r>
            <a:r>
              <a:rPr lang="en-US" sz="1000" dirty="0" err="1" smtClean="0"/>
              <a:t>orah</a:t>
            </a:r>
            <a:r>
              <a:rPr lang="en-US" sz="1000" dirty="0" smtClean="0"/>
              <a:t>/oracle/admin/snowy/</a:t>
            </a:r>
            <a:r>
              <a:rPr lang="en-US" sz="1000" dirty="0" err="1" smtClean="0"/>
              <a:t>pfile</a:t>
            </a:r>
            <a:r>
              <a:rPr lang="en-US" sz="1000" dirty="0" smtClean="0"/>
              <a:t>/spfilesnowy.ora” &gt; initsnowy.ora</a:t>
            </a:r>
          </a:p>
          <a:p>
            <a:pPr marL="0" lvl="1"/>
            <a:endParaRPr lang="en-US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9600" y="5161002"/>
            <a:ext cx="7848600" cy="707886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SQL&gt; /* STARTUP OPEN on PRIMARY, STARTUP MOUNT on STANDBY */</a:t>
            </a:r>
          </a:p>
          <a:p>
            <a:pPr marL="0" lvl="1"/>
            <a:r>
              <a:rPr lang="en-US" sz="1000" dirty="0" smtClean="0"/>
              <a:t>SQL&gt; </a:t>
            </a:r>
            <a:r>
              <a:rPr lang="en-US" sz="1000" dirty="0" smtClean="0"/>
              <a:t>alter system set </a:t>
            </a:r>
            <a:r>
              <a:rPr lang="en-US" sz="1000" dirty="0" err="1" smtClean="0"/>
              <a:t>dg_broker_start</a:t>
            </a:r>
            <a:r>
              <a:rPr lang="en-US" sz="1000" dirty="0" smtClean="0"/>
              <a:t>= true scope=both;</a:t>
            </a:r>
          </a:p>
          <a:p>
            <a:pPr marL="0" lvl="1"/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Create DGMGRL Configuration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914400"/>
          </a:xfrm>
        </p:spPr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en-US" dirty="0" err="1" smtClean="0"/>
              <a:t>spfile</a:t>
            </a:r>
            <a:r>
              <a:rPr lang="en-US" dirty="0" smtClean="0"/>
              <a:t> in use &amp; </a:t>
            </a:r>
            <a:r>
              <a:rPr lang="en-US" dirty="0" err="1" smtClean="0"/>
              <a:t>dg_broker_start</a:t>
            </a:r>
            <a:r>
              <a:rPr lang="en-US" dirty="0" smtClean="0"/>
              <a:t>=true</a:t>
            </a:r>
          </a:p>
          <a:p>
            <a:pPr lvl="0">
              <a:defRPr/>
            </a:pPr>
            <a:r>
              <a:rPr lang="en-US" dirty="0" smtClean="0"/>
              <a:t>Primary: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2029361"/>
            <a:ext cx="7848600" cy="1323439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$ORACLE_HOME/bin/</a:t>
            </a:r>
            <a:r>
              <a:rPr lang="en-US" sz="1000" dirty="0" err="1" smtClean="0"/>
              <a:t>dgmgrl</a:t>
            </a:r>
            <a:r>
              <a:rPr lang="en-US" sz="1000" dirty="0" smtClean="0"/>
              <a:t> /</a:t>
            </a:r>
          </a:p>
          <a:p>
            <a:pPr marL="0" lvl="1"/>
            <a:r>
              <a:rPr lang="en-US" sz="1000" dirty="0" smtClean="0"/>
              <a:t>DGMGRL for Linux: Version 10.2.0.4.0 </a:t>
            </a:r>
            <a:r>
              <a:rPr lang="en-US" sz="1000" dirty="0" smtClean="0"/>
              <a:t>– </a:t>
            </a:r>
            <a:r>
              <a:rPr lang="en-US" sz="1000" dirty="0" smtClean="0"/>
              <a:t>Production</a:t>
            </a:r>
          </a:p>
          <a:p>
            <a:pPr marL="0" lvl="1"/>
            <a:r>
              <a:rPr lang="en-US" sz="1000" dirty="0" smtClean="0"/>
              <a:t>Copyright </a:t>
            </a:r>
            <a:r>
              <a:rPr lang="en-US" sz="1000" dirty="0" smtClean="0"/>
              <a:t>(c) 2000, 2005, Oracle. All rights reserved.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Welcome to DGMGRL, type "help" for information.</a:t>
            </a:r>
          </a:p>
          <a:p>
            <a:pPr marL="0" lvl="1"/>
            <a:r>
              <a:rPr lang="en-US" sz="1000" dirty="0" smtClean="0"/>
              <a:t>Connected</a:t>
            </a:r>
            <a:r>
              <a:rPr lang="en-US" sz="1000" dirty="0" smtClean="0"/>
              <a:t>.</a:t>
            </a:r>
          </a:p>
          <a:p>
            <a:pPr marL="0" lvl="1"/>
            <a:endParaRPr lang="en-US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9600" y="3505200"/>
            <a:ext cx="7848600" cy="1015663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DGMGRL</a:t>
            </a:r>
            <a:r>
              <a:rPr lang="en-US" sz="1000" dirty="0" smtClean="0"/>
              <a:t>&gt; create configuration '</a:t>
            </a:r>
            <a:r>
              <a:rPr lang="en-US" sz="1000" dirty="0" err="1" smtClean="0"/>
              <a:t>FSFOsnowy</a:t>
            </a:r>
            <a:r>
              <a:rPr lang="en-US" sz="1000" dirty="0" smtClean="0"/>
              <a:t>' as</a:t>
            </a:r>
          </a:p>
          <a:p>
            <a:pPr marL="0" lvl="1"/>
            <a:r>
              <a:rPr lang="en-US" sz="1000" dirty="0" smtClean="0"/>
              <a:t>&gt; primary database is '</a:t>
            </a:r>
            <a:r>
              <a:rPr lang="en-US" sz="1000" dirty="0" err="1" smtClean="0"/>
              <a:t>snowy_a</a:t>
            </a:r>
            <a:r>
              <a:rPr lang="en-US" sz="1000" dirty="0" smtClean="0"/>
              <a:t>'</a:t>
            </a:r>
          </a:p>
          <a:p>
            <a:pPr marL="0" lvl="1"/>
            <a:r>
              <a:rPr lang="en-US" sz="1000" dirty="0" smtClean="0"/>
              <a:t>&gt; connect identifier is </a:t>
            </a:r>
            <a:r>
              <a:rPr lang="en-US" sz="1000" dirty="0" err="1" smtClean="0"/>
              <a:t>snowy_a.ahgvm</a:t>
            </a:r>
            <a:r>
              <a:rPr lang="en-US" sz="1000" dirty="0" smtClean="0"/>
              <a:t>;</a:t>
            </a:r>
          </a:p>
          <a:p>
            <a:pPr marL="0" lvl="1"/>
            <a:r>
              <a:rPr lang="en-US" sz="1000" dirty="0" smtClean="0"/>
              <a:t>Configuration "</a:t>
            </a:r>
            <a:r>
              <a:rPr lang="en-US" sz="1000" dirty="0" err="1" smtClean="0"/>
              <a:t>FSFOsnowy</a:t>
            </a:r>
            <a:r>
              <a:rPr lang="en-US" sz="1000" dirty="0" smtClean="0"/>
              <a:t>" created with primary database "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</a:t>
            </a:r>
          </a:p>
          <a:p>
            <a:pPr marL="0" lvl="1"/>
            <a:endParaRPr lang="en-US" sz="1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09600" y="4648200"/>
            <a:ext cx="7848600" cy="1015663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DGMGRL</a:t>
            </a:r>
            <a:r>
              <a:rPr lang="en-US" sz="1000" dirty="0" smtClean="0"/>
              <a:t>&gt; add database '</a:t>
            </a:r>
            <a:r>
              <a:rPr lang="en-US" sz="1000" dirty="0" err="1" smtClean="0"/>
              <a:t>snowy_b</a:t>
            </a:r>
            <a:r>
              <a:rPr lang="en-US" sz="1000" dirty="0" smtClean="0"/>
              <a:t>' as</a:t>
            </a:r>
          </a:p>
          <a:p>
            <a:pPr marL="0" lvl="1"/>
            <a:r>
              <a:rPr lang="en-US" sz="1000" dirty="0" smtClean="0"/>
              <a:t>&gt; connect identifier is </a:t>
            </a:r>
            <a:r>
              <a:rPr lang="en-US" sz="1000" dirty="0" err="1" smtClean="0"/>
              <a:t>snowy_b.ahgvm</a:t>
            </a:r>
            <a:endParaRPr lang="en-US" sz="1000" dirty="0" smtClean="0"/>
          </a:p>
          <a:p>
            <a:pPr marL="0" lvl="1"/>
            <a:r>
              <a:rPr lang="en-US" sz="1000" dirty="0" smtClean="0"/>
              <a:t>&gt; maintained as physical;</a:t>
            </a:r>
          </a:p>
          <a:p>
            <a:pPr marL="0" lvl="1"/>
            <a:r>
              <a:rPr lang="en-US" sz="1000" dirty="0" smtClean="0"/>
              <a:t>Database "</a:t>
            </a:r>
            <a:r>
              <a:rPr lang="en-US" sz="1000" dirty="0" err="1" smtClean="0"/>
              <a:t>snowy_b</a:t>
            </a:r>
            <a:r>
              <a:rPr lang="en-US" sz="1000" dirty="0" smtClean="0"/>
              <a:t>" </a:t>
            </a:r>
            <a:r>
              <a:rPr lang="en-US" sz="1000" dirty="0" smtClean="0"/>
              <a:t>added</a:t>
            </a:r>
          </a:p>
          <a:p>
            <a:pPr marL="0" lvl="1"/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Show DGMGRL Configuration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066800"/>
            <a:ext cx="7848600" cy="2400657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DGMGRL</a:t>
            </a:r>
            <a:r>
              <a:rPr lang="en-US" sz="1000" dirty="0" smtClean="0"/>
              <a:t>&gt; show configuration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Configuration</a:t>
            </a:r>
          </a:p>
          <a:p>
            <a:pPr marL="0" lvl="1"/>
            <a:r>
              <a:rPr lang="en-US" sz="1000" dirty="0" smtClean="0"/>
              <a:t>  Name:                </a:t>
            </a:r>
            <a:r>
              <a:rPr lang="en-US" sz="1000" dirty="0" err="1" smtClean="0"/>
              <a:t>FSFOsnowy</a:t>
            </a:r>
            <a:endParaRPr lang="en-US" sz="1000" dirty="0" smtClean="0"/>
          </a:p>
          <a:p>
            <a:pPr marL="0" lvl="1"/>
            <a:r>
              <a:rPr lang="en-US" sz="1000" dirty="0" smtClean="0"/>
              <a:t>  Enabled:             NO</a:t>
            </a:r>
          </a:p>
          <a:p>
            <a:pPr marL="0" lvl="1"/>
            <a:r>
              <a:rPr lang="en-US" sz="1000" dirty="0" smtClean="0"/>
              <a:t>  Protection Mode:     </a:t>
            </a:r>
            <a:r>
              <a:rPr lang="en-US" sz="1000" dirty="0" err="1" smtClean="0"/>
              <a:t>MaxPerformance</a:t>
            </a:r>
            <a:endParaRPr lang="en-US" sz="1000" dirty="0" smtClean="0"/>
          </a:p>
          <a:p>
            <a:pPr marL="0" lvl="1"/>
            <a:r>
              <a:rPr lang="en-US" sz="1000" dirty="0" smtClean="0"/>
              <a:t>  Fast-Start Failover: DISABLED</a:t>
            </a:r>
          </a:p>
          <a:p>
            <a:pPr marL="0" lvl="1"/>
            <a:r>
              <a:rPr lang="en-US" sz="1000" dirty="0" smtClean="0"/>
              <a:t>  Databases: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snowy_a</a:t>
            </a:r>
            <a:r>
              <a:rPr lang="en-US" sz="1000" dirty="0" smtClean="0"/>
              <a:t> - Primary database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snowy_b</a:t>
            </a:r>
            <a:r>
              <a:rPr lang="en-US" sz="1000" dirty="0" smtClean="0"/>
              <a:t> - Physical standby database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Current status for "</a:t>
            </a:r>
            <a:r>
              <a:rPr lang="en-US" sz="1000" dirty="0" err="1" smtClean="0"/>
              <a:t>FSFOsnowy</a:t>
            </a:r>
            <a:r>
              <a:rPr lang="en-US" sz="1000" dirty="0" smtClean="0"/>
              <a:t>":</a:t>
            </a:r>
          </a:p>
          <a:p>
            <a:pPr marL="0" lvl="1"/>
            <a:r>
              <a:rPr lang="en-US" sz="1000" dirty="0" smtClean="0"/>
              <a:t>DISABLED</a:t>
            </a:r>
          </a:p>
          <a:p>
            <a:pPr marL="0" lvl="1"/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Show </a:t>
            </a:r>
            <a:r>
              <a:rPr lang="en-US" dirty="0" err="1" smtClean="0">
                <a:solidFill>
                  <a:schemeClr val="accent3"/>
                </a:solidFill>
              </a:rPr>
              <a:t>snowy_a</a:t>
            </a:r>
            <a:r>
              <a:rPr lang="en-US" dirty="0" smtClean="0">
                <a:solidFill>
                  <a:schemeClr val="accent3"/>
                </a:solidFill>
              </a:rPr>
              <a:t> Configuration I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066800"/>
            <a:ext cx="7848600" cy="4555093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DGMGRL&gt; show database verbose </a:t>
            </a:r>
            <a:r>
              <a:rPr lang="en-US" sz="1000" dirty="0" err="1" smtClean="0"/>
              <a:t>snowy_a</a:t>
            </a:r>
            <a:endParaRPr lang="en-US" sz="1000" dirty="0" smtClean="0"/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Database</a:t>
            </a:r>
          </a:p>
          <a:p>
            <a:pPr marL="0" lvl="1"/>
            <a:r>
              <a:rPr lang="en-US" sz="1000" dirty="0" smtClean="0"/>
              <a:t>  Name:            </a:t>
            </a:r>
            <a:r>
              <a:rPr lang="en-US" sz="1000" dirty="0" err="1" smtClean="0"/>
              <a:t>snowy_a</a:t>
            </a:r>
            <a:endParaRPr lang="en-US" sz="1000" dirty="0" smtClean="0"/>
          </a:p>
          <a:p>
            <a:pPr marL="0" lvl="1"/>
            <a:r>
              <a:rPr lang="en-US" sz="1000" dirty="0" smtClean="0"/>
              <a:t>  Role:            PRIMARY</a:t>
            </a:r>
          </a:p>
          <a:p>
            <a:pPr marL="0" lvl="1"/>
            <a:r>
              <a:rPr lang="en-US" sz="1000" dirty="0" smtClean="0"/>
              <a:t>  Enabled:         NO</a:t>
            </a:r>
          </a:p>
          <a:p>
            <a:pPr marL="0" lvl="1"/>
            <a:r>
              <a:rPr lang="en-US" sz="1000" dirty="0" smtClean="0"/>
              <a:t>  Intended State:  OFFLINE</a:t>
            </a:r>
          </a:p>
          <a:p>
            <a:pPr marL="0" lvl="1"/>
            <a:r>
              <a:rPr lang="en-US" sz="1000" dirty="0" smtClean="0"/>
              <a:t>  Instance(s):</a:t>
            </a:r>
          </a:p>
          <a:p>
            <a:pPr marL="0" lvl="1"/>
            <a:r>
              <a:rPr lang="en-US" sz="1000" dirty="0" smtClean="0"/>
              <a:t>    snowy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  Properties: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InitialConnectIdentifier</a:t>
            </a:r>
            <a:r>
              <a:rPr lang="en-US" sz="1000" dirty="0" smtClean="0"/>
              <a:t>        = '</a:t>
            </a:r>
            <a:r>
              <a:rPr lang="en-US" sz="1000" dirty="0" err="1" smtClean="0"/>
              <a:t>snowy_a.ahgvm</a:t>
            </a:r>
            <a:r>
              <a:rPr lang="en-US" sz="1000" dirty="0" smtClean="0"/>
              <a:t>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ObserverConnectIdentifier</a:t>
            </a:r>
            <a:r>
              <a:rPr lang="en-US" sz="1000" dirty="0" smtClean="0"/>
              <a:t>       = ''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b="1" dirty="0" err="1" smtClean="0">
                <a:solidFill>
                  <a:srgbClr val="FF0000"/>
                </a:solidFill>
              </a:rPr>
              <a:t>LogXptMode</a:t>
            </a:r>
            <a:r>
              <a:rPr lang="en-US" sz="1000" b="1" dirty="0" smtClean="0">
                <a:solidFill>
                  <a:srgbClr val="FF0000"/>
                </a:solidFill>
              </a:rPr>
              <a:t>                      = 'ASYNC'</a:t>
            </a:r>
          </a:p>
          <a:p>
            <a:pPr marL="0" lvl="1"/>
            <a:r>
              <a:rPr lang="en-US" sz="1000" dirty="0" smtClean="0"/>
              <a:t>    Dependency                      = ''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DelayMins</a:t>
            </a:r>
            <a:r>
              <a:rPr lang="en-US" sz="1000" dirty="0" smtClean="0"/>
              <a:t>                       = '0'</a:t>
            </a:r>
          </a:p>
          <a:p>
            <a:pPr marL="0" lvl="1"/>
            <a:r>
              <a:rPr lang="en-US" sz="1000" dirty="0" smtClean="0"/>
              <a:t>    Binding                         = 'OPTIONAL'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MaxFailure</a:t>
            </a:r>
            <a:r>
              <a:rPr lang="en-US" sz="1000" dirty="0" smtClean="0"/>
              <a:t>                      = '0'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MaxConnections</a:t>
            </a:r>
            <a:r>
              <a:rPr lang="en-US" sz="1000" dirty="0" smtClean="0"/>
              <a:t>                  = '1'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ReopenSecs</a:t>
            </a:r>
            <a:r>
              <a:rPr lang="en-US" sz="1000" dirty="0" smtClean="0"/>
              <a:t>                      = '300'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b="1" dirty="0" err="1" smtClean="0">
                <a:solidFill>
                  <a:srgbClr val="FF0000"/>
                </a:solidFill>
              </a:rPr>
              <a:t>NetTimeout</a:t>
            </a:r>
            <a:r>
              <a:rPr lang="en-US" sz="1000" b="1" dirty="0" smtClean="0">
                <a:solidFill>
                  <a:srgbClr val="FF0000"/>
                </a:solidFill>
              </a:rPr>
              <a:t>                      = '180'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LogShipping</a:t>
            </a:r>
            <a:r>
              <a:rPr lang="en-US" sz="1000" dirty="0" smtClean="0"/>
              <a:t>                     = 'ON'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PreferredApplyInstance</a:t>
            </a:r>
            <a:r>
              <a:rPr lang="en-US" sz="1000" dirty="0" smtClean="0"/>
              <a:t>          = ''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ApplyInstanceTimeout</a:t>
            </a:r>
            <a:r>
              <a:rPr lang="en-US" sz="1000" dirty="0" smtClean="0"/>
              <a:t>            = '0'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ApplyParallel</a:t>
            </a:r>
            <a:r>
              <a:rPr lang="en-US" sz="1000" dirty="0" smtClean="0"/>
              <a:t>                   = 'AUTO'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StandbyFileManagement</a:t>
            </a:r>
            <a:r>
              <a:rPr lang="en-US" sz="1000" dirty="0" smtClean="0"/>
              <a:t>           = 'auto'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ArchiveLagTarget</a:t>
            </a:r>
            <a:r>
              <a:rPr lang="en-US" sz="1000" dirty="0" smtClean="0"/>
              <a:t>                = </a:t>
            </a:r>
            <a:r>
              <a:rPr lang="en-US" sz="1000" dirty="0" smtClean="0"/>
              <a:t>'0’</a:t>
            </a:r>
          </a:p>
          <a:p>
            <a:pPr marL="0" lvl="1"/>
            <a:endParaRPr lang="en-US" sz="1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53200" y="5329535"/>
            <a:ext cx="205740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Continues  on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Next </a:t>
            </a:r>
            <a:r>
              <a:rPr lang="en-US" sz="1200" b="1" dirty="0" smtClean="0">
                <a:solidFill>
                  <a:schemeClr val="bg1"/>
                </a:solidFill>
              </a:rPr>
              <a:t>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6059488" algn="l"/>
              </a:tabLst>
            </a:pPr>
            <a:r>
              <a:rPr lang="en-US" sz="2000" dirty="0" smtClean="0"/>
              <a:t>Redo</a:t>
            </a:r>
          </a:p>
          <a:p>
            <a:r>
              <a:rPr lang="en-US" sz="2000" dirty="0" smtClean="0"/>
              <a:t>Archive Logs</a:t>
            </a:r>
          </a:p>
          <a:p>
            <a:r>
              <a:rPr lang="en-US" sz="2000" dirty="0" smtClean="0"/>
              <a:t>Transport</a:t>
            </a:r>
          </a:p>
          <a:p>
            <a:r>
              <a:rPr lang="en-US" sz="2000" dirty="0" smtClean="0"/>
              <a:t>Manual Recovery</a:t>
            </a:r>
          </a:p>
          <a:p>
            <a:r>
              <a:rPr lang="en-US" sz="2000" dirty="0" smtClean="0"/>
              <a:t>Manual Switch/Fail Over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685800" y="3048000"/>
            <a:ext cx="4038600" cy="2590800"/>
            <a:chOff x="685800" y="3048000"/>
            <a:chExt cx="4038600" cy="2590800"/>
          </a:xfrm>
        </p:grpSpPr>
        <p:sp>
          <p:nvSpPr>
            <p:cNvPr id="23" name="Rounded Rectangle 22"/>
            <p:cNvSpPr/>
            <p:nvPr/>
          </p:nvSpPr>
          <p:spPr>
            <a:xfrm>
              <a:off x="685800" y="3048000"/>
              <a:ext cx="4038600" cy="2590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Magnetic Disk 3"/>
            <p:cNvSpPr/>
            <p:nvPr/>
          </p:nvSpPr>
          <p:spPr>
            <a:xfrm>
              <a:off x="838200" y="3962400"/>
              <a:ext cx="685800" cy="762000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66800" y="5257800"/>
              <a:ext cx="289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PRIMARY DB</a:t>
              </a:r>
              <a:endParaRPr lang="en-US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Standby Database</a:t>
            </a:r>
            <a:endParaRPr lang="en-US" dirty="0">
              <a:solidFill>
                <a:schemeClr val="accent3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4648200" y="838200"/>
            <a:ext cx="4038600" cy="2590800"/>
            <a:chOff x="4572000" y="914400"/>
            <a:chExt cx="4038600" cy="2590800"/>
          </a:xfrm>
        </p:grpSpPr>
        <p:sp>
          <p:nvSpPr>
            <p:cNvPr id="33" name="Rounded Rectangle 32"/>
            <p:cNvSpPr/>
            <p:nvPr/>
          </p:nvSpPr>
          <p:spPr>
            <a:xfrm>
              <a:off x="4572000" y="914400"/>
              <a:ext cx="4038600" cy="2590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Magnetic Disk 33"/>
            <p:cNvSpPr/>
            <p:nvPr/>
          </p:nvSpPr>
          <p:spPr>
            <a:xfrm>
              <a:off x="7620000" y="1752600"/>
              <a:ext cx="685800" cy="762000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53000" y="3124200"/>
              <a:ext cx="289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STANDBY DB</a:t>
              </a:r>
              <a:endParaRPr lang="en-US" b="1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629400" y="2057400"/>
            <a:ext cx="1066800" cy="429399"/>
            <a:chOff x="6629400" y="2057400"/>
            <a:chExt cx="1066800" cy="429399"/>
          </a:xfrm>
        </p:grpSpPr>
        <p:cxnSp>
          <p:nvCxnSpPr>
            <p:cNvPr id="42" name="Straight Arrow Connector 41"/>
            <p:cNvCxnSpPr>
              <a:endCxn id="34" idx="2"/>
            </p:cNvCxnSpPr>
            <p:nvPr/>
          </p:nvCxnSpPr>
          <p:spPr>
            <a:xfrm>
              <a:off x="6705600" y="20574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629400" y="2209800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apply</a:t>
              </a:r>
              <a:endParaRPr lang="en-US" sz="1200" b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038600" y="1676400"/>
            <a:ext cx="3657600" cy="3429000"/>
            <a:chOff x="4038600" y="1676400"/>
            <a:chExt cx="3657600" cy="3429000"/>
          </a:xfrm>
        </p:grpSpPr>
        <p:sp>
          <p:nvSpPr>
            <p:cNvPr id="37" name="TextBox 36"/>
            <p:cNvSpPr txBox="1"/>
            <p:nvPr/>
          </p:nvSpPr>
          <p:spPr>
            <a:xfrm>
              <a:off x="5715000" y="1676400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Archive Logs</a:t>
              </a:r>
              <a:endParaRPr lang="en-US" sz="1200" b="1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172200" y="19812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172200" y="24384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4038600" y="2590800"/>
              <a:ext cx="3657600" cy="2514600"/>
              <a:chOff x="4038600" y="2590800"/>
              <a:chExt cx="3657600" cy="2514600"/>
            </a:xfrm>
          </p:grpSpPr>
          <p:cxnSp>
            <p:nvCxnSpPr>
              <p:cNvPr id="54" name="Elbow Connector 53"/>
              <p:cNvCxnSpPr>
                <a:stCxn id="20" idx="3"/>
              </p:cNvCxnSpPr>
              <p:nvPr/>
            </p:nvCxnSpPr>
            <p:spPr>
              <a:xfrm>
                <a:off x="4038600" y="4114800"/>
                <a:ext cx="1676400" cy="762000"/>
              </a:xfrm>
              <a:prstGeom prst="bentConnector3">
                <a:avLst>
                  <a:gd name="adj1" fmla="val 30059"/>
                </a:avLst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3" name="Rounded Rectangle 62"/>
              <p:cNvSpPr/>
              <p:nvPr/>
            </p:nvSpPr>
            <p:spPr>
              <a:xfrm>
                <a:off x="5715000" y="3886200"/>
                <a:ext cx="1981200" cy="12192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TRANSPORT</a:t>
                </a:r>
              </a:p>
              <a:p>
                <a:pPr algn="ctr"/>
                <a:r>
                  <a:rPr lang="en-US" dirty="0" err="1" smtClean="0"/>
                  <a:t>scp</a:t>
                </a:r>
                <a:r>
                  <a:rPr lang="en-US" dirty="0" smtClean="0"/>
                  <a:t>, ftp, </a:t>
                </a:r>
                <a:r>
                  <a:rPr lang="en-US" dirty="0" err="1" smtClean="0"/>
                  <a:t>nfs</a:t>
                </a:r>
                <a:endParaRPr lang="en-US" dirty="0"/>
              </a:p>
            </p:txBody>
          </p:sp>
          <p:cxnSp>
            <p:nvCxnSpPr>
              <p:cNvPr id="67" name="Elbow Connector 66"/>
              <p:cNvCxnSpPr>
                <a:stCxn id="63" idx="1"/>
              </p:cNvCxnSpPr>
              <p:nvPr/>
            </p:nvCxnSpPr>
            <p:spPr>
              <a:xfrm rot="10800000" flipH="1">
                <a:off x="5715000" y="2590800"/>
                <a:ext cx="457200" cy="1905000"/>
              </a:xfrm>
              <a:prstGeom prst="bentConnector4">
                <a:avLst>
                  <a:gd name="adj1" fmla="val -181183"/>
                  <a:gd name="adj2" fmla="val 100065"/>
                </a:avLst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oup 83"/>
          <p:cNvGrpSpPr/>
          <p:nvPr/>
        </p:nvGrpSpPr>
        <p:grpSpPr>
          <a:xfrm>
            <a:off x="2590800" y="3200400"/>
            <a:ext cx="1981200" cy="1524000"/>
            <a:chOff x="2590800" y="3200400"/>
            <a:chExt cx="1981200" cy="1524000"/>
          </a:xfrm>
        </p:grpSpPr>
        <p:sp>
          <p:nvSpPr>
            <p:cNvPr id="19" name="TextBox 18"/>
            <p:cNvSpPr txBox="1"/>
            <p:nvPr/>
          </p:nvSpPr>
          <p:spPr>
            <a:xfrm>
              <a:off x="3124200" y="3200400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Archive Logs</a:t>
              </a:r>
              <a:endParaRPr lang="en-US" sz="1200" b="1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2590800" y="4572000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667000" y="42672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arc0</a:t>
              </a:r>
              <a:endParaRPr lang="en-US" sz="1200" b="1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581400" y="35052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581400" y="39624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3581400" y="44196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447800" y="3200400"/>
            <a:ext cx="1524000" cy="1981200"/>
            <a:chOff x="1447800" y="3200400"/>
            <a:chExt cx="1524000" cy="1981200"/>
          </a:xfrm>
        </p:grpSpPr>
        <p:sp>
          <p:nvSpPr>
            <p:cNvPr id="13" name="TextBox 12"/>
            <p:cNvSpPr txBox="1"/>
            <p:nvPr/>
          </p:nvSpPr>
          <p:spPr>
            <a:xfrm>
              <a:off x="1828800" y="320040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Redo logs</a:t>
              </a:r>
              <a:endParaRPr lang="en-US" sz="1200" b="1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209800" y="35052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cxnSp>
          <p:nvCxnSpPr>
            <p:cNvPr id="11" name="Straight Arrow Connector 10"/>
            <p:cNvCxnSpPr>
              <a:stCxn id="4" idx="4"/>
              <a:endCxn id="75" idx="1"/>
            </p:cNvCxnSpPr>
            <p:nvPr/>
          </p:nvCxnSpPr>
          <p:spPr>
            <a:xfrm>
              <a:off x="1524000" y="4343400"/>
              <a:ext cx="6858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447800" y="48006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/>
                <a:t>lgwr</a:t>
              </a:r>
              <a:endParaRPr lang="en-US" sz="1200" b="1" dirty="0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209800" y="48768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209800" y="44196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209800" y="3962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111 L 0.43333 -0.3222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-15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42917 0.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Show </a:t>
            </a:r>
            <a:r>
              <a:rPr lang="en-US" dirty="0" err="1" smtClean="0">
                <a:solidFill>
                  <a:schemeClr val="accent3"/>
                </a:solidFill>
              </a:rPr>
              <a:t>snowy_a</a:t>
            </a:r>
            <a:r>
              <a:rPr lang="en-US" dirty="0" smtClean="0">
                <a:solidFill>
                  <a:schemeClr val="accent3"/>
                </a:solidFill>
              </a:rPr>
              <a:t> Configuration II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066800"/>
            <a:ext cx="7848600" cy="3785652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ArchiveLagTarget</a:t>
            </a:r>
            <a:r>
              <a:rPr lang="en-US" sz="1000" dirty="0" smtClean="0"/>
              <a:t>                = '0'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LogArchiveMaxProcesses</a:t>
            </a:r>
            <a:r>
              <a:rPr lang="en-US" sz="1000" dirty="0" smtClean="0"/>
              <a:t>          = '2'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LogArchiveMinSucceedDest</a:t>
            </a:r>
            <a:r>
              <a:rPr lang="en-US" sz="1000" dirty="0" smtClean="0"/>
              <a:t>        = '1'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DbFileNameConvert</a:t>
            </a:r>
            <a:r>
              <a:rPr lang="en-US" sz="1000" dirty="0" smtClean="0"/>
              <a:t>               = ''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LogFileNameConvert</a:t>
            </a:r>
            <a:r>
              <a:rPr lang="en-US" sz="1000" dirty="0" smtClean="0"/>
              <a:t>              = ' ,  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b="1" dirty="0" err="1" smtClean="0">
                <a:solidFill>
                  <a:srgbClr val="FF0000"/>
                </a:solidFill>
              </a:rPr>
              <a:t>FastStartFailoverTarget</a:t>
            </a:r>
            <a:r>
              <a:rPr lang="en-US" sz="1000" b="1" dirty="0" smtClean="0">
                <a:solidFill>
                  <a:srgbClr val="FF0000"/>
                </a:solidFill>
              </a:rPr>
              <a:t>         = ''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b="1" dirty="0" err="1" smtClean="0">
                <a:solidFill>
                  <a:srgbClr val="0070C0"/>
                </a:solidFill>
              </a:rPr>
              <a:t>StatusReport</a:t>
            </a:r>
            <a:r>
              <a:rPr lang="en-US" sz="1000" b="1" dirty="0" smtClean="0">
                <a:solidFill>
                  <a:srgbClr val="0070C0"/>
                </a:solidFill>
              </a:rPr>
              <a:t>                    = '(monitor)'</a:t>
            </a:r>
          </a:p>
          <a:p>
            <a:pPr marL="0" lvl="1"/>
            <a:r>
              <a:rPr lang="en-US" sz="1000" b="1" dirty="0" smtClean="0">
                <a:solidFill>
                  <a:srgbClr val="0070C0"/>
                </a:solidFill>
              </a:rPr>
              <a:t>    </a:t>
            </a:r>
            <a:r>
              <a:rPr lang="en-US" sz="1000" b="1" dirty="0" err="1" smtClean="0">
                <a:solidFill>
                  <a:srgbClr val="0070C0"/>
                </a:solidFill>
              </a:rPr>
              <a:t>InconsistentProperties</a:t>
            </a:r>
            <a:r>
              <a:rPr lang="en-US" sz="1000" b="1" dirty="0" smtClean="0">
                <a:solidFill>
                  <a:srgbClr val="0070C0"/>
                </a:solidFill>
              </a:rPr>
              <a:t>          = '(monitor)'</a:t>
            </a:r>
          </a:p>
          <a:p>
            <a:pPr marL="0" lvl="1"/>
            <a:r>
              <a:rPr lang="en-US" sz="1000" b="1" dirty="0" smtClean="0">
                <a:solidFill>
                  <a:srgbClr val="0070C0"/>
                </a:solidFill>
              </a:rPr>
              <a:t>    </a:t>
            </a:r>
            <a:r>
              <a:rPr lang="en-US" sz="1000" b="1" dirty="0" err="1" smtClean="0">
                <a:solidFill>
                  <a:srgbClr val="0070C0"/>
                </a:solidFill>
              </a:rPr>
              <a:t>InconsistentLogXptProps</a:t>
            </a:r>
            <a:r>
              <a:rPr lang="en-US" sz="1000" b="1" dirty="0" smtClean="0">
                <a:solidFill>
                  <a:srgbClr val="0070C0"/>
                </a:solidFill>
              </a:rPr>
              <a:t>         = '(monitor)'</a:t>
            </a:r>
          </a:p>
          <a:p>
            <a:pPr marL="0" lvl="1"/>
            <a:r>
              <a:rPr lang="en-US" sz="1000" b="1" dirty="0" smtClean="0">
                <a:solidFill>
                  <a:srgbClr val="0070C0"/>
                </a:solidFill>
              </a:rPr>
              <a:t>    </a:t>
            </a:r>
            <a:r>
              <a:rPr lang="en-US" sz="1000" b="1" dirty="0" err="1" smtClean="0">
                <a:solidFill>
                  <a:srgbClr val="0070C0"/>
                </a:solidFill>
              </a:rPr>
              <a:t>SendQEntries</a:t>
            </a:r>
            <a:r>
              <a:rPr lang="en-US" sz="1000" b="1" dirty="0" smtClean="0">
                <a:solidFill>
                  <a:srgbClr val="0070C0"/>
                </a:solidFill>
              </a:rPr>
              <a:t>                    = '(monitor)'</a:t>
            </a:r>
          </a:p>
          <a:p>
            <a:pPr marL="0" lvl="1"/>
            <a:r>
              <a:rPr lang="en-US" sz="1000" b="1" dirty="0" smtClean="0">
                <a:solidFill>
                  <a:srgbClr val="0070C0"/>
                </a:solidFill>
              </a:rPr>
              <a:t>    </a:t>
            </a:r>
            <a:r>
              <a:rPr lang="en-US" sz="1000" b="1" dirty="0" err="1" smtClean="0">
                <a:solidFill>
                  <a:srgbClr val="0070C0"/>
                </a:solidFill>
              </a:rPr>
              <a:t>LogXptStatus</a:t>
            </a:r>
            <a:r>
              <a:rPr lang="en-US" sz="1000" b="1" dirty="0" smtClean="0">
                <a:solidFill>
                  <a:srgbClr val="0070C0"/>
                </a:solidFill>
              </a:rPr>
              <a:t>                    = '(monitor)'</a:t>
            </a:r>
          </a:p>
          <a:p>
            <a:pPr marL="0" lvl="1"/>
            <a:r>
              <a:rPr lang="en-US" sz="1000" b="1" dirty="0" smtClean="0">
                <a:solidFill>
                  <a:srgbClr val="0070C0"/>
                </a:solidFill>
              </a:rPr>
              <a:t>    </a:t>
            </a:r>
            <a:r>
              <a:rPr lang="en-US" sz="1000" b="1" dirty="0" err="1" smtClean="0">
                <a:solidFill>
                  <a:srgbClr val="0070C0"/>
                </a:solidFill>
              </a:rPr>
              <a:t>RecvQEntries</a:t>
            </a:r>
            <a:r>
              <a:rPr lang="en-US" sz="1000" b="1" dirty="0" smtClean="0">
                <a:solidFill>
                  <a:srgbClr val="0070C0"/>
                </a:solidFill>
              </a:rPr>
              <a:t>                    = '(monitor)'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HostName</a:t>
            </a:r>
            <a:r>
              <a:rPr lang="en-US" sz="1000" dirty="0" smtClean="0"/>
              <a:t>                        = '</a:t>
            </a:r>
            <a:r>
              <a:rPr lang="en-US" sz="1000" dirty="0" err="1" smtClean="0"/>
              <a:t>tintin.ahgvm.me</a:t>
            </a:r>
            <a:r>
              <a:rPr lang="en-US" sz="1000" dirty="0" smtClean="0"/>
              <a:t>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SidName</a:t>
            </a:r>
            <a:r>
              <a:rPr lang="en-US" sz="1000" dirty="0" smtClean="0"/>
              <a:t>                         = 'snowy'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b="1" dirty="0" err="1" smtClean="0">
                <a:solidFill>
                  <a:srgbClr val="FF0000"/>
                </a:solidFill>
              </a:rPr>
              <a:t>LocalListenerAddress</a:t>
            </a:r>
            <a:r>
              <a:rPr lang="en-US" sz="1000" b="1" dirty="0" smtClean="0">
                <a:solidFill>
                  <a:srgbClr val="FF0000"/>
                </a:solidFill>
              </a:rPr>
              <a:t>            = '(address=(protocol=</a:t>
            </a:r>
            <a:r>
              <a:rPr lang="en-US" sz="1000" b="1" dirty="0" err="1" smtClean="0">
                <a:solidFill>
                  <a:srgbClr val="FF0000"/>
                </a:solidFill>
              </a:rPr>
              <a:t>tcp</a:t>
            </a:r>
            <a:r>
              <a:rPr lang="en-US" sz="1000" b="1" dirty="0" smtClean="0">
                <a:solidFill>
                  <a:srgbClr val="FF0000"/>
                </a:solidFill>
              </a:rPr>
              <a:t>)(host=snowy-</a:t>
            </a:r>
            <a:r>
              <a:rPr lang="en-US" sz="1000" b="1" dirty="0" err="1" smtClean="0">
                <a:solidFill>
                  <a:srgbClr val="FF0000"/>
                </a:solidFill>
              </a:rPr>
              <a:t>a.ahgvm.me</a:t>
            </a:r>
            <a:r>
              <a:rPr lang="en-US" sz="1000" b="1" dirty="0" smtClean="0">
                <a:solidFill>
                  <a:srgbClr val="FF0000"/>
                </a:solidFill>
              </a:rPr>
              <a:t>)(port=5701))'</a:t>
            </a:r>
          </a:p>
          <a:p>
            <a:pPr marL="0" lvl="1"/>
            <a:r>
              <a:rPr lang="en-US" sz="1000" dirty="0" smtClean="0">
                <a:solidFill>
                  <a:srgbClr val="FF0000"/>
                </a:solidFill>
              </a:rPr>
              <a:t>    </a:t>
            </a:r>
            <a:r>
              <a:rPr lang="en-US" sz="1000" b="1" dirty="0" err="1" smtClean="0">
                <a:solidFill>
                  <a:srgbClr val="FF0000"/>
                </a:solidFill>
              </a:rPr>
              <a:t>StandbyArchiveLocation</a:t>
            </a:r>
            <a:r>
              <a:rPr lang="en-US" sz="1000" b="1" dirty="0" smtClean="0">
                <a:solidFill>
                  <a:srgbClr val="FF0000"/>
                </a:solidFill>
              </a:rPr>
              <a:t>          = '</a:t>
            </a:r>
            <a:r>
              <a:rPr lang="en-US" sz="1000" b="1" dirty="0" err="1" smtClean="0">
                <a:solidFill>
                  <a:srgbClr val="FF0000"/>
                </a:solidFill>
              </a:rPr>
              <a:t>dgsby_snowy_a</a:t>
            </a:r>
            <a:r>
              <a:rPr lang="en-US" sz="1000" b="1" dirty="0" smtClean="0">
                <a:solidFill>
                  <a:srgbClr val="FF0000"/>
                </a:solidFill>
              </a:rPr>
              <a:t>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AlternateLocation</a:t>
            </a:r>
            <a:r>
              <a:rPr lang="en-US" sz="1000" dirty="0" smtClean="0"/>
              <a:t>               = ''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LogArchiveTrace</a:t>
            </a:r>
            <a:r>
              <a:rPr lang="en-US" sz="1000" dirty="0" smtClean="0"/>
              <a:t>                 = '0'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LogArchiveFormat</a:t>
            </a:r>
            <a:r>
              <a:rPr lang="en-US" sz="1000" dirty="0" smtClean="0"/>
              <a:t>                = 'snowy-%</a:t>
            </a:r>
            <a:r>
              <a:rPr lang="en-US" sz="1000" dirty="0" err="1" smtClean="0"/>
              <a:t>t_%s_%r.arc</a:t>
            </a:r>
            <a:r>
              <a:rPr lang="en-US" sz="1000" dirty="0" smtClean="0"/>
              <a:t>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b="1" dirty="0" err="1" smtClean="0">
                <a:solidFill>
                  <a:srgbClr val="0070C0"/>
                </a:solidFill>
              </a:rPr>
              <a:t>LatestLog</a:t>
            </a:r>
            <a:r>
              <a:rPr lang="en-US" sz="1000" b="1" dirty="0" smtClean="0">
                <a:solidFill>
                  <a:srgbClr val="0070C0"/>
                </a:solidFill>
              </a:rPr>
              <a:t>                       = '(monitor)'</a:t>
            </a:r>
          </a:p>
          <a:p>
            <a:pPr marL="0" lvl="1"/>
            <a:r>
              <a:rPr lang="en-US" sz="1000" b="1" dirty="0" smtClean="0">
                <a:solidFill>
                  <a:srgbClr val="0070C0"/>
                </a:solidFill>
              </a:rPr>
              <a:t>    </a:t>
            </a:r>
            <a:r>
              <a:rPr lang="en-US" sz="1000" b="1" dirty="0" err="1" smtClean="0">
                <a:solidFill>
                  <a:srgbClr val="0070C0"/>
                </a:solidFill>
              </a:rPr>
              <a:t>TopWaitEvents</a:t>
            </a:r>
            <a:r>
              <a:rPr lang="en-US" sz="1000" b="1" dirty="0" smtClean="0">
                <a:solidFill>
                  <a:srgbClr val="0070C0"/>
                </a:solidFill>
              </a:rPr>
              <a:t>                   = '(monitor)'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Current status for "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":</a:t>
            </a:r>
          </a:p>
          <a:p>
            <a:pPr marL="0" lvl="1"/>
            <a:r>
              <a:rPr lang="en-US" sz="1000" dirty="0" smtClean="0"/>
              <a:t>DISABLED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4567535"/>
            <a:ext cx="228600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Continued  from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Last Slide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Edit </a:t>
            </a:r>
            <a:r>
              <a:rPr lang="en-US" dirty="0" err="1" smtClean="0">
                <a:solidFill>
                  <a:schemeClr val="accent3"/>
                </a:solidFill>
              </a:rPr>
              <a:t>snowy_a</a:t>
            </a:r>
            <a:r>
              <a:rPr lang="en-US" dirty="0" smtClean="0">
                <a:solidFill>
                  <a:schemeClr val="accent3"/>
                </a:solidFill>
              </a:rPr>
              <a:t> Properties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066800"/>
            <a:ext cx="7848600" cy="4708981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DGMGRL&gt; edit database </a:t>
            </a:r>
            <a:r>
              <a:rPr lang="en-US" sz="1000" dirty="0" err="1" smtClean="0"/>
              <a:t>snowy_a</a:t>
            </a:r>
            <a:r>
              <a:rPr lang="en-US" sz="1000" dirty="0" smtClean="0"/>
              <a:t> set property '</a:t>
            </a:r>
            <a:r>
              <a:rPr lang="en-US" sz="1000" dirty="0" err="1" smtClean="0"/>
              <a:t>LogXptMode</a:t>
            </a:r>
            <a:r>
              <a:rPr lang="en-US" sz="1000" dirty="0" smtClean="0"/>
              <a:t>'='SYNC';</a:t>
            </a:r>
          </a:p>
          <a:p>
            <a:pPr marL="0" lvl="1"/>
            <a:r>
              <a:rPr lang="en-US" sz="1000" dirty="0" smtClean="0"/>
              <a:t>Property "</a:t>
            </a:r>
            <a:r>
              <a:rPr lang="en-US" sz="1000" dirty="0" err="1" smtClean="0"/>
              <a:t>LogXptMode</a:t>
            </a:r>
            <a:r>
              <a:rPr lang="en-US" sz="1000" dirty="0" smtClean="0"/>
              <a:t>" updated</a:t>
            </a:r>
          </a:p>
          <a:p>
            <a:pPr marL="0" lvl="1"/>
            <a:r>
              <a:rPr lang="en-US" sz="1000" dirty="0" smtClean="0"/>
              <a:t>DGMGRL&gt; edit database </a:t>
            </a:r>
            <a:r>
              <a:rPr lang="en-US" sz="1000" dirty="0" err="1" smtClean="0"/>
              <a:t>snowy_a</a:t>
            </a:r>
            <a:r>
              <a:rPr lang="en-US" sz="1000" dirty="0" smtClean="0"/>
              <a:t> set property '</a:t>
            </a:r>
            <a:r>
              <a:rPr lang="en-US" sz="1000" dirty="0" err="1" smtClean="0"/>
              <a:t>NetTimeout</a:t>
            </a:r>
            <a:r>
              <a:rPr lang="en-US" sz="1000" dirty="0" smtClean="0"/>
              <a:t>'='10';</a:t>
            </a:r>
          </a:p>
          <a:p>
            <a:pPr marL="0" lvl="1"/>
            <a:r>
              <a:rPr lang="en-US" sz="1000" dirty="0" smtClean="0"/>
              <a:t>Property "</a:t>
            </a:r>
            <a:r>
              <a:rPr lang="en-US" sz="1000" dirty="0" err="1" smtClean="0"/>
              <a:t>NetTimeout</a:t>
            </a:r>
            <a:r>
              <a:rPr lang="en-US" sz="1000" dirty="0" smtClean="0"/>
              <a:t>" updated</a:t>
            </a:r>
          </a:p>
          <a:p>
            <a:pPr marL="0" lvl="1"/>
            <a:r>
              <a:rPr lang="en-US" sz="1000" dirty="0" smtClean="0"/>
              <a:t>DGMGRL&gt; edit database </a:t>
            </a:r>
            <a:r>
              <a:rPr lang="en-US" sz="1000" dirty="0" err="1" smtClean="0"/>
              <a:t>snowy_a</a:t>
            </a:r>
            <a:r>
              <a:rPr lang="en-US" sz="1000" dirty="0" smtClean="0"/>
              <a:t> set property '</a:t>
            </a:r>
            <a:r>
              <a:rPr lang="en-US" sz="1000" dirty="0" err="1" smtClean="0"/>
              <a:t>StandbyArchiveLocation</a:t>
            </a:r>
            <a:r>
              <a:rPr lang="en-US" sz="1000" dirty="0" smtClean="0"/>
              <a:t>'='/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/snowy/arch';</a:t>
            </a:r>
          </a:p>
          <a:p>
            <a:pPr marL="0" lvl="1"/>
            <a:r>
              <a:rPr lang="en-US" sz="1000" dirty="0" smtClean="0"/>
              <a:t>Property "</a:t>
            </a:r>
            <a:r>
              <a:rPr lang="en-US" sz="1000" dirty="0" err="1" smtClean="0"/>
              <a:t>StandbyArchiveLocation</a:t>
            </a:r>
            <a:r>
              <a:rPr lang="en-US" sz="1000" dirty="0" smtClean="0"/>
              <a:t>" updated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DGMGRL&gt; show database verbose </a:t>
            </a:r>
            <a:r>
              <a:rPr lang="en-US" sz="1000" dirty="0" err="1" smtClean="0"/>
              <a:t>snowy_a</a:t>
            </a:r>
            <a:endParaRPr lang="en-US" sz="1000" dirty="0" smtClean="0"/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Database</a:t>
            </a:r>
          </a:p>
          <a:p>
            <a:pPr marL="0" lvl="1"/>
            <a:r>
              <a:rPr lang="en-US" sz="1000" dirty="0" smtClean="0"/>
              <a:t>  Name:            </a:t>
            </a:r>
            <a:r>
              <a:rPr lang="en-US" sz="1000" dirty="0" err="1" smtClean="0"/>
              <a:t>snowy_a</a:t>
            </a:r>
            <a:endParaRPr lang="en-US" sz="1000" dirty="0" smtClean="0"/>
          </a:p>
          <a:p>
            <a:pPr marL="0" lvl="1"/>
            <a:r>
              <a:rPr lang="en-US" sz="1000" dirty="0" smtClean="0"/>
              <a:t>  Role:            PRIMARY</a:t>
            </a:r>
          </a:p>
          <a:p>
            <a:pPr marL="0" lvl="1"/>
            <a:r>
              <a:rPr lang="en-US" sz="1000" dirty="0" smtClean="0"/>
              <a:t>  Enabled:         NO</a:t>
            </a:r>
          </a:p>
          <a:p>
            <a:pPr marL="0" lvl="1"/>
            <a:r>
              <a:rPr lang="en-US" sz="1000" dirty="0" smtClean="0"/>
              <a:t>  Intended State:  OFFLINE</a:t>
            </a:r>
          </a:p>
          <a:p>
            <a:pPr marL="0" lvl="1"/>
            <a:r>
              <a:rPr lang="en-US" sz="1000" dirty="0" smtClean="0"/>
              <a:t>  Instance(s):</a:t>
            </a:r>
          </a:p>
          <a:p>
            <a:pPr marL="0" lvl="1"/>
            <a:r>
              <a:rPr lang="en-US" sz="1000" dirty="0" smtClean="0"/>
              <a:t>    snowy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  Properties:</a:t>
            </a:r>
          </a:p>
          <a:p>
            <a:pPr marL="0" lvl="1"/>
            <a:r>
              <a:rPr lang="en-US" sz="1000" dirty="0" smtClean="0"/>
              <a:t>    ....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LogXptMode</a:t>
            </a:r>
            <a:r>
              <a:rPr lang="en-US" sz="1000" dirty="0" smtClean="0"/>
              <a:t>                      = </a:t>
            </a:r>
            <a:r>
              <a:rPr lang="en-US" sz="1000" dirty="0" smtClean="0"/>
              <a:t>'SYNC‘</a:t>
            </a:r>
            <a:endParaRPr lang="en-US" sz="1000" dirty="0" smtClean="0"/>
          </a:p>
          <a:p>
            <a:pPr marL="0" lvl="1"/>
            <a:r>
              <a:rPr lang="en-US" sz="1000" dirty="0" smtClean="0"/>
              <a:t>    ....</a:t>
            </a:r>
            <a:endParaRPr lang="en-US" sz="1000" dirty="0" smtClean="0"/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NetTimeout</a:t>
            </a:r>
            <a:r>
              <a:rPr lang="en-US" sz="1000" dirty="0" smtClean="0"/>
              <a:t>                      = </a:t>
            </a:r>
            <a:r>
              <a:rPr lang="en-US" sz="1000" dirty="0" smtClean="0"/>
              <a:t>'10‘</a:t>
            </a:r>
            <a:endParaRPr lang="en-US" sz="1000" dirty="0" smtClean="0"/>
          </a:p>
          <a:p>
            <a:pPr marL="0" lvl="1"/>
            <a:r>
              <a:rPr lang="en-US" sz="1000" dirty="0" smtClean="0"/>
              <a:t>    ....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StandbyArchiveLocation</a:t>
            </a:r>
            <a:r>
              <a:rPr lang="en-US" sz="1000" dirty="0" smtClean="0"/>
              <a:t>          </a:t>
            </a:r>
            <a:r>
              <a:rPr lang="en-US" sz="1000" dirty="0" smtClean="0"/>
              <a:t>= '/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/snowy/arch‘</a:t>
            </a:r>
            <a:endParaRPr lang="en-US" sz="1000" dirty="0" smtClean="0"/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smtClean="0"/>
              <a:t>....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Current status for "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":</a:t>
            </a:r>
          </a:p>
          <a:p>
            <a:pPr marL="0" lvl="1"/>
            <a:r>
              <a:rPr lang="en-US" sz="1000" dirty="0" smtClean="0"/>
              <a:t>DISABLED</a:t>
            </a:r>
          </a:p>
          <a:p>
            <a:pPr marL="0" lvl="1"/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Edit </a:t>
            </a:r>
            <a:r>
              <a:rPr lang="en-US" dirty="0" err="1" smtClean="0">
                <a:solidFill>
                  <a:schemeClr val="accent3"/>
                </a:solidFill>
              </a:rPr>
              <a:t>snowy_b</a:t>
            </a:r>
            <a:r>
              <a:rPr lang="en-US" dirty="0" smtClean="0">
                <a:solidFill>
                  <a:schemeClr val="accent3"/>
                </a:solidFill>
              </a:rPr>
              <a:t> Properties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066800"/>
            <a:ext cx="7848600" cy="4093428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DGMGRL&gt; edit database </a:t>
            </a:r>
            <a:r>
              <a:rPr lang="en-US" sz="1000" dirty="0" err="1" smtClean="0"/>
              <a:t>snowy_b</a:t>
            </a:r>
            <a:r>
              <a:rPr lang="en-US" sz="1000" dirty="0" smtClean="0"/>
              <a:t> set property '</a:t>
            </a:r>
            <a:r>
              <a:rPr lang="en-US" sz="1000" dirty="0" err="1" smtClean="0"/>
              <a:t>LogXptMode</a:t>
            </a:r>
            <a:r>
              <a:rPr lang="en-US" sz="1000" dirty="0" smtClean="0"/>
              <a:t>'='SYNC';</a:t>
            </a:r>
          </a:p>
          <a:p>
            <a:pPr marL="0" lvl="1"/>
            <a:r>
              <a:rPr lang="en-US" sz="1000" dirty="0" smtClean="0"/>
              <a:t>Property "</a:t>
            </a:r>
            <a:r>
              <a:rPr lang="en-US" sz="1000" dirty="0" err="1" smtClean="0"/>
              <a:t>LogXptMode</a:t>
            </a:r>
            <a:r>
              <a:rPr lang="en-US" sz="1000" dirty="0" smtClean="0"/>
              <a:t>" updated</a:t>
            </a:r>
          </a:p>
          <a:p>
            <a:pPr marL="0" lvl="1"/>
            <a:r>
              <a:rPr lang="en-US" sz="1000" dirty="0" smtClean="0"/>
              <a:t>DGMGRL&gt; edit database </a:t>
            </a:r>
            <a:r>
              <a:rPr lang="en-US" sz="1000" dirty="0" err="1" smtClean="0"/>
              <a:t>snowy_b</a:t>
            </a:r>
            <a:r>
              <a:rPr lang="en-US" sz="1000" dirty="0" smtClean="0"/>
              <a:t> set property '</a:t>
            </a:r>
            <a:r>
              <a:rPr lang="en-US" sz="1000" dirty="0" err="1" smtClean="0"/>
              <a:t>NetTimeout</a:t>
            </a:r>
            <a:r>
              <a:rPr lang="en-US" sz="1000" dirty="0" smtClean="0"/>
              <a:t>'='10';</a:t>
            </a:r>
          </a:p>
          <a:p>
            <a:pPr marL="0" lvl="1"/>
            <a:r>
              <a:rPr lang="en-US" sz="1000" dirty="0" smtClean="0"/>
              <a:t>Property "</a:t>
            </a:r>
            <a:r>
              <a:rPr lang="en-US" sz="1000" dirty="0" err="1" smtClean="0"/>
              <a:t>NetTimeout</a:t>
            </a:r>
            <a:r>
              <a:rPr lang="en-US" sz="1000" dirty="0" smtClean="0"/>
              <a:t>" updated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DGMGRL&gt; show database verbose </a:t>
            </a:r>
            <a:r>
              <a:rPr lang="en-US" sz="1000" dirty="0" err="1" smtClean="0"/>
              <a:t>snowy_b</a:t>
            </a:r>
            <a:endParaRPr lang="en-US" sz="1000" dirty="0" smtClean="0"/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Database</a:t>
            </a:r>
          </a:p>
          <a:p>
            <a:pPr marL="0" lvl="1"/>
            <a:r>
              <a:rPr lang="en-US" sz="1000" dirty="0" smtClean="0"/>
              <a:t>  Name:            </a:t>
            </a:r>
            <a:r>
              <a:rPr lang="en-US" sz="1000" dirty="0" err="1" smtClean="0"/>
              <a:t>snowy_b</a:t>
            </a:r>
            <a:endParaRPr lang="en-US" sz="1000" dirty="0" smtClean="0"/>
          </a:p>
          <a:p>
            <a:pPr marL="0" lvl="1"/>
            <a:r>
              <a:rPr lang="en-US" sz="1000" dirty="0" smtClean="0"/>
              <a:t>  Role:            PHYSICAL STANDBY</a:t>
            </a:r>
          </a:p>
          <a:p>
            <a:pPr marL="0" lvl="1"/>
            <a:r>
              <a:rPr lang="en-US" sz="1000" dirty="0" smtClean="0"/>
              <a:t>  Enabled:         NO</a:t>
            </a:r>
          </a:p>
          <a:p>
            <a:pPr marL="0" lvl="1"/>
            <a:r>
              <a:rPr lang="en-US" sz="1000" dirty="0" smtClean="0"/>
              <a:t>  Intended State:  OFFLINE</a:t>
            </a:r>
          </a:p>
          <a:p>
            <a:pPr marL="0" lvl="1"/>
            <a:r>
              <a:rPr lang="en-US" sz="1000" dirty="0" smtClean="0"/>
              <a:t>  Instance(s):</a:t>
            </a:r>
          </a:p>
          <a:p>
            <a:pPr marL="0" lvl="1"/>
            <a:r>
              <a:rPr lang="en-US" sz="1000" dirty="0" smtClean="0"/>
              <a:t>    snowy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  Properties:</a:t>
            </a:r>
          </a:p>
          <a:p>
            <a:pPr marL="0" lvl="1"/>
            <a:r>
              <a:rPr lang="en-US" sz="1000" dirty="0" smtClean="0"/>
              <a:t>    ....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LogXptMode</a:t>
            </a:r>
            <a:r>
              <a:rPr lang="en-US" sz="1000" dirty="0" smtClean="0"/>
              <a:t>                      = 'SYNC'</a:t>
            </a:r>
          </a:p>
          <a:p>
            <a:pPr marL="0" lvl="1"/>
            <a:r>
              <a:rPr lang="en-US" sz="1000" dirty="0" smtClean="0"/>
              <a:t>    ....</a:t>
            </a:r>
            <a:endParaRPr lang="en-US" sz="1000" dirty="0" smtClean="0"/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NetTimeout</a:t>
            </a:r>
            <a:r>
              <a:rPr lang="en-US" sz="1000" dirty="0" smtClean="0"/>
              <a:t>                      = </a:t>
            </a:r>
            <a:r>
              <a:rPr lang="en-US" sz="1000" dirty="0" smtClean="0"/>
              <a:t>'10‘</a:t>
            </a:r>
          </a:p>
          <a:p>
            <a:pPr marL="0" lvl="1"/>
            <a:r>
              <a:rPr lang="en-US" sz="1000" dirty="0" smtClean="0"/>
              <a:t> </a:t>
            </a:r>
            <a:r>
              <a:rPr lang="en-US" sz="1000" dirty="0" smtClean="0"/>
              <a:t>   ....</a:t>
            </a:r>
            <a:endParaRPr lang="en-US" sz="1000" dirty="0" smtClean="0"/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StandbyArchiveLocation</a:t>
            </a:r>
            <a:r>
              <a:rPr lang="en-US" sz="1000" dirty="0" smtClean="0"/>
              <a:t>          </a:t>
            </a:r>
            <a:r>
              <a:rPr lang="en-US" sz="1000" dirty="0" smtClean="0"/>
              <a:t>= '/</a:t>
            </a:r>
            <a:r>
              <a:rPr lang="en-US" sz="1000" dirty="0" err="1" smtClean="0"/>
              <a:t>dbh</a:t>
            </a:r>
            <a:r>
              <a:rPr lang="en-US" sz="1000" dirty="0" smtClean="0"/>
              <a:t>/snowy/arch/'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smtClean="0"/>
              <a:t>....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Current status for "</a:t>
            </a:r>
            <a:r>
              <a:rPr lang="en-US" sz="1000" dirty="0" err="1" smtClean="0"/>
              <a:t>snowy_b</a:t>
            </a:r>
            <a:r>
              <a:rPr lang="en-US" sz="1000" dirty="0" smtClean="0"/>
              <a:t>":</a:t>
            </a:r>
          </a:p>
          <a:p>
            <a:pPr marL="0" lvl="1"/>
            <a:r>
              <a:rPr lang="en-US" sz="1000" dirty="0" smtClean="0"/>
              <a:t>DISABLED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Enable Configuration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100078"/>
            <a:ext cx="7848600" cy="2708434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DGMGRL&gt; enable configuration</a:t>
            </a:r>
          </a:p>
          <a:p>
            <a:pPr marL="0" lvl="1"/>
            <a:r>
              <a:rPr lang="en-US" sz="1000" dirty="0" smtClean="0"/>
              <a:t>Enabled.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DGMGRL&gt; show configuration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Configuration</a:t>
            </a:r>
          </a:p>
          <a:p>
            <a:pPr marL="0" lvl="1"/>
            <a:r>
              <a:rPr lang="en-US" sz="1000" dirty="0" smtClean="0"/>
              <a:t>  Name:                </a:t>
            </a:r>
            <a:r>
              <a:rPr lang="en-US" sz="1000" dirty="0" err="1" smtClean="0"/>
              <a:t>FSFOsnowy</a:t>
            </a:r>
            <a:endParaRPr lang="en-US" sz="1000" dirty="0" smtClean="0"/>
          </a:p>
          <a:p>
            <a:pPr marL="0" lvl="1"/>
            <a:r>
              <a:rPr lang="en-US" sz="1000" dirty="0" smtClean="0"/>
              <a:t>  Enabled:             YES</a:t>
            </a:r>
          </a:p>
          <a:p>
            <a:pPr marL="0" lvl="1"/>
            <a:r>
              <a:rPr lang="en-US" sz="1000" dirty="0" smtClean="0"/>
              <a:t>  Protection Mode:     </a:t>
            </a:r>
            <a:r>
              <a:rPr lang="en-US" sz="1000" dirty="0" err="1" smtClean="0"/>
              <a:t>MaxAvailability</a:t>
            </a:r>
            <a:endParaRPr lang="en-US" sz="1000" dirty="0" smtClean="0"/>
          </a:p>
          <a:p>
            <a:pPr marL="0" lvl="1"/>
            <a:r>
              <a:rPr lang="en-US" sz="1000" dirty="0" smtClean="0"/>
              <a:t>  Fast-Start Failover: DISABLED</a:t>
            </a:r>
          </a:p>
          <a:p>
            <a:pPr marL="0" lvl="1"/>
            <a:r>
              <a:rPr lang="en-US" sz="1000" dirty="0" smtClean="0"/>
              <a:t>  Databases: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snowy_a</a:t>
            </a:r>
            <a:r>
              <a:rPr lang="en-US" sz="1000" dirty="0" smtClean="0"/>
              <a:t> - Primary database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snowy_b</a:t>
            </a:r>
            <a:r>
              <a:rPr lang="en-US" sz="1000" dirty="0" smtClean="0"/>
              <a:t> - Physical standby </a:t>
            </a:r>
            <a:r>
              <a:rPr lang="en-US" sz="1000" dirty="0" smtClean="0"/>
              <a:t>database</a:t>
            </a:r>
          </a:p>
          <a:p>
            <a:pPr marL="0" lvl="1"/>
            <a:endParaRPr lang="en-US" sz="1000" dirty="0" smtClean="0"/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Current status for "</a:t>
            </a:r>
            <a:r>
              <a:rPr lang="en-US" sz="1000" dirty="0" err="1" smtClean="0"/>
              <a:t>FSFOsnowy</a:t>
            </a:r>
            <a:r>
              <a:rPr lang="en-US" sz="1000" dirty="0" smtClean="0"/>
              <a:t>":</a:t>
            </a:r>
          </a:p>
          <a:p>
            <a:pPr marL="0" lvl="1"/>
            <a:r>
              <a:rPr lang="en-US" sz="1000" dirty="0" smtClean="0"/>
              <a:t>SUCCESS</a:t>
            </a:r>
            <a:endParaRPr lang="en-US" sz="1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4038600"/>
            <a:ext cx="7848600" cy="1169551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Current status for "</a:t>
            </a:r>
            <a:r>
              <a:rPr lang="en-US" sz="1000" dirty="0" err="1" smtClean="0"/>
              <a:t>FSFOsnowy</a:t>
            </a:r>
            <a:r>
              <a:rPr lang="en-US" sz="1000" dirty="0" smtClean="0"/>
              <a:t>":</a:t>
            </a:r>
          </a:p>
          <a:p>
            <a:pPr marL="0" lvl="1"/>
            <a:r>
              <a:rPr lang="en-US" sz="1000" dirty="0" smtClean="0"/>
              <a:t>Warning: ORA-16610: command 'Broker automatic health check' in progress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Current </a:t>
            </a:r>
            <a:r>
              <a:rPr lang="en-US" sz="1000" dirty="0" smtClean="0"/>
              <a:t>status for "</a:t>
            </a:r>
            <a:r>
              <a:rPr lang="en-US" sz="1000" dirty="0" err="1" smtClean="0"/>
              <a:t>FSFOsnowy</a:t>
            </a:r>
            <a:r>
              <a:rPr lang="en-US" sz="1000" dirty="0" smtClean="0"/>
              <a:t>":</a:t>
            </a:r>
          </a:p>
          <a:p>
            <a:pPr marL="0" lvl="1"/>
            <a:r>
              <a:rPr lang="en-US" sz="1000" dirty="0" smtClean="0"/>
              <a:t>Warning: ORA-16610: command 'ENABLE DATABASE </a:t>
            </a:r>
            <a:r>
              <a:rPr lang="en-US" sz="1000" dirty="0" err="1" smtClean="0"/>
              <a:t>snowy_b</a:t>
            </a:r>
            <a:r>
              <a:rPr lang="en-US" sz="1000" dirty="0" smtClean="0"/>
              <a:t>' in </a:t>
            </a:r>
            <a:r>
              <a:rPr lang="en-US" sz="1000" dirty="0" smtClean="0"/>
              <a:t>progress</a:t>
            </a:r>
          </a:p>
          <a:p>
            <a:pPr marL="0" lvl="1"/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Enable Fast Start Failover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100078"/>
            <a:ext cx="7848600" cy="2708434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DGMGRL&gt; enable </a:t>
            </a:r>
            <a:r>
              <a:rPr lang="en-US" sz="1000" dirty="0" err="1" smtClean="0"/>
              <a:t>fast_start</a:t>
            </a:r>
            <a:r>
              <a:rPr lang="en-US" sz="1000" dirty="0" smtClean="0"/>
              <a:t> failover;</a:t>
            </a:r>
          </a:p>
          <a:p>
            <a:pPr marL="0" lvl="1"/>
            <a:r>
              <a:rPr lang="en-US" sz="1000" dirty="0" smtClean="0"/>
              <a:t>Enabled.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DGMGRL&gt; show configuration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Configuration</a:t>
            </a:r>
          </a:p>
          <a:p>
            <a:pPr marL="0" lvl="1"/>
            <a:r>
              <a:rPr lang="en-US" sz="1000" dirty="0" smtClean="0"/>
              <a:t>  Name:                </a:t>
            </a:r>
            <a:r>
              <a:rPr lang="en-US" sz="1000" dirty="0" err="1" smtClean="0"/>
              <a:t>FSFOsnowy</a:t>
            </a:r>
            <a:endParaRPr lang="en-US" sz="1000" dirty="0" smtClean="0"/>
          </a:p>
          <a:p>
            <a:pPr marL="0" lvl="1"/>
            <a:r>
              <a:rPr lang="en-US" sz="1000" dirty="0" smtClean="0"/>
              <a:t>  Enabled:             </a:t>
            </a:r>
            <a:r>
              <a:rPr lang="en-US" sz="1000" b="1" dirty="0" smtClean="0"/>
              <a:t>YES</a:t>
            </a:r>
          </a:p>
          <a:p>
            <a:pPr marL="0" lvl="1"/>
            <a:r>
              <a:rPr lang="en-US" sz="1000" dirty="0" smtClean="0"/>
              <a:t>  Protection Mode:     </a:t>
            </a:r>
            <a:r>
              <a:rPr lang="en-US" sz="1000" dirty="0" err="1" smtClean="0"/>
              <a:t>MaxAvailability</a:t>
            </a:r>
            <a:endParaRPr lang="en-US" sz="1000" dirty="0" smtClean="0"/>
          </a:p>
          <a:p>
            <a:pPr marL="0" lvl="1"/>
            <a:r>
              <a:rPr lang="en-US" sz="1000" dirty="0" smtClean="0"/>
              <a:t>  Fast-Start Failover: </a:t>
            </a:r>
            <a:r>
              <a:rPr lang="en-US" sz="1000" b="1" dirty="0" smtClean="0"/>
              <a:t>ENABLED</a:t>
            </a:r>
          </a:p>
          <a:p>
            <a:pPr marL="0" lvl="1"/>
            <a:r>
              <a:rPr lang="en-US" sz="1000" dirty="0" smtClean="0"/>
              <a:t>  Databases: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snowy_a</a:t>
            </a:r>
            <a:r>
              <a:rPr lang="en-US" sz="1000" dirty="0" smtClean="0"/>
              <a:t> - Primary database</a:t>
            </a:r>
          </a:p>
          <a:p>
            <a:pPr marL="0" lvl="1"/>
            <a:r>
              <a:rPr lang="en-US" sz="1000" dirty="0" smtClean="0"/>
              <a:t>    </a:t>
            </a:r>
            <a:r>
              <a:rPr lang="en-US" sz="1000" dirty="0" err="1" smtClean="0"/>
              <a:t>snowy_b</a:t>
            </a:r>
            <a:r>
              <a:rPr lang="en-US" sz="1000" dirty="0" smtClean="0"/>
              <a:t> - Physical standby database</a:t>
            </a:r>
          </a:p>
          <a:p>
            <a:pPr marL="0" lvl="1"/>
            <a:r>
              <a:rPr lang="en-US" sz="1000" dirty="0" smtClean="0"/>
              <a:t>            - Fast-Start Failover target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Current status for "</a:t>
            </a:r>
            <a:r>
              <a:rPr lang="en-US" sz="1000" dirty="0" err="1" smtClean="0"/>
              <a:t>FSFOsnowy</a:t>
            </a:r>
            <a:r>
              <a:rPr lang="en-US" sz="1000" dirty="0" smtClean="0"/>
              <a:t>":</a:t>
            </a:r>
          </a:p>
          <a:p>
            <a:pPr marL="0" lvl="1"/>
            <a:r>
              <a:rPr lang="en-US" sz="1000" dirty="0" smtClean="0"/>
              <a:t>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Check Fast Start Failover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7696200" cy="2092881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Fast Start Failover Status:</a:t>
            </a:r>
          </a:p>
          <a:p>
            <a:pPr marL="0" lvl="1"/>
            <a:r>
              <a:rPr lang="en-US" sz="1000" dirty="0" smtClean="0"/>
              <a:t>============================================================</a:t>
            </a:r>
          </a:p>
          <a:p>
            <a:pPr marL="0" lvl="1"/>
            <a:r>
              <a:rPr lang="en-US" sz="1000" dirty="0" smtClean="0"/>
              <a:t>DB_UNIQUE_NAME                 </a:t>
            </a:r>
            <a:r>
              <a:rPr lang="en-US" sz="1000" dirty="0" smtClean="0"/>
              <a:t>	: </a:t>
            </a:r>
            <a:r>
              <a:rPr lang="en-US" sz="1000" b="1" dirty="0" err="1" smtClean="0"/>
              <a:t>snowy_a</a:t>
            </a:r>
            <a:endParaRPr lang="en-US" sz="1000" b="1" dirty="0" smtClean="0"/>
          </a:p>
          <a:p>
            <a:pPr marL="0" lvl="1"/>
            <a:r>
              <a:rPr lang="en-US" sz="1000" dirty="0" smtClean="0"/>
              <a:t>SWITCHOVER_STATUS              </a:t>
            </a:r>
            <a:r>
              <a:rPr lang="en-US" sz="1000" dirty="0" smtClean="0"/>
              <a:t>	: </a:t>
            </a:r>
            <a:r>
              <a:rPr lang="en-US" sz="1000" dirty="0" smtClean="0"/>
              <a:t>SESSIONS ACTIVE</a:t>
            </a:r>
          </a:p>
          <a:p>
            <a:pPr marL="0" lvl="1"/>
            <a:r>
              <a:rPr lang="en-US" sz="1000" dirty="0" smtClean="0"/>
              <a:t>FORCE_LOGGING                  </a:t>
            </a:r>
            <a:r>
              <a:rPr lang="en-US" sz="1000" dirty="0" smtClean="0"/>
              <a:t>	: </a:t>
            </a:r>
            <a:r>
              <a:rPr lang="en-US" sz="1000" dirty="0" smtClean="0"/>
              <a:t>YES</a:t>
            </a:r>
          </a:p>
          <a:p>
            <a:pPr marL="0" lvl="1"/>
            <a:r>
              <a:rPr lang="en-US" sz="1000" dirty="0" smtClean="0"/>
              <a:t>PROTECTION_MODE                </a:t>
            </a:r>
            <a:r>
              <a:rPr lang="en-US" sz="1000" dirty="0" smtClean="0"/>
              <a:t>	: </a:t>
            </a:r>
            <a:r>
              <a:rPr lang="en-US" sz="1000" dirty="0" smtClean="0"/>
              <a:t>MAXIMUM AVAILABILITY</a:t>
            </a:r>
          </a:p>
          <a:p>
            <a:pPr marL="0" lvl="1"/>
            <a:r>
              <a:rPr lang="en-US" sz="1000" dirty="0" smtClean="0"/>
              <a:t>PROTECTION_LEVEL               </a:t>
            </a:r>
            <a:r>
              <a:rPr lang="en-US" sz="1000" dirty="0" smtClean="0"/>
              <a:t>	: </a:t>
            </a:r>
            <a:r>
              <a:rPr lang="en-US" sz="1000" dirty="0" smtClean="0"/>
              <a:t>MAXIMUM AVAILABILITY</a:t>
            </a:r>
          </a:p>
          <a:p>
            <a:pPr marL="0" lvl="1"/>
            <a:r>
              <a:rPr lang="en-US" sz="1000" dirty="0" smtClean="0"/>
              <a:t>FLASHBACK_ON                   </a:t>
            </a:r>
            <a:r>
              <a:rPr lang="en-US" sz="1000" dirty="0" smtClean="0"/>
              <a:t>	: </a:t>
            </a:r>
            <a:r>
              <a:rPr lang="en-US" sz="1000" dirty="0" smtClean="0"/>
              <a:t>YES</a:t>
            </a:r>
          </a:p>
          <a:p>
            <a:pPr marL="0" lvl="1"/>
            <a:r>
              <a:rPr lang="en-US" sz="1000" dirty="0" smtClean="0"/>
              <a:t>FS_FAILOVER_STATUS            </a:t>
            </a:r>
            <a:r>
              <a:rPr lang="en-US" sz="1000" dirty="0" smtClean="0"/>
              <a:t> 	: </a:t>
            </a:r>
            <a:r>
              <a:rPr lang="en-US" sz="1000" dirty="0" smtClean="0"/>
              <a:t>SYNCHRONIZED</a:t>
            </a:r>
          </a:p>
          <a:p>
            <a:pPr marL="0" lvl="1"/>
            <a:r>
              <a:rPr lang="en-US" sz="1000" dirty="0" smtClean="0"/>
              <a:t>FS_FAILOVER_OBSERVER_HOST      </a:t>
            </a:r>
            <a:r>
              <a:rPr lang="en-US" sz="1000" dirty="0" smtClean="0"/>
              <a:t>	: </a:t>
            </a:r>
            <a:r>
              <a:rPr lang="en-US" sz="1000" dirty="0" smtClean="0"/>
              <a:t>hulk.ilmtech.com</a:t>
            </a:r>
          </a:p>
          <a:p>
            <a:pPr marL="0" lvl="1"/>
            <a:r>
              <a:rPr lang="en-US" sz="1000" dirty="0" smtClean="0"/>
              <a:t>FS_FAILOVER_CURRENT_TARGET     </a:t>
            </a:r>
            <a:r>
              <a:rPr lang="en-US" sz="1000" dirty="0" smtClean="0"/>
              <a:t>	: </a:t>
            </a:r>
            <a:r>
              <a:rPr lang="en-US" sz="1000" dirty="0" err="1" smtClean="0"/>
              <a:t>snowy_b</a:t>
            </a:r>
            <a:endParaRPr lang="en-US" sz="1000" dirty="0" smtClean="0"/>
          </a:p>
          <a:p>
            <a:pPr marL="0" lvl="1"/>
            <a:r>
              <a:rPr lang="en-US" sz="1000" dirty="0" smtClean="0"/>
              <a:t>FS_FAILOVER_THRESHOLD          </a:t>
            </a:r>
            <a:r>
              <a:rPr lang="en-US" sz="1000" dirty="0" smtClean="0"/>
              <a:t>	: </a:t>
            </a:r>
            <a:r>
              <a:rPr lang="en-US" sz="1000" dirty="0" smtClean="0"/>
              <a:t>30</a:t>
            </a:r>
          </a:p>
          <a:p>
            <a:pPr marL="0" lvl="1"/>
            <a:r>
              <a:rPr lang="en-US" sz="1000" dirty="0" smtClean="0"/>
              <a:t>FS_FAILOVER_OBSERVER_PRESENT   </a:t>
            </a:r>
            <a:r>
              <a:rPr lang="en-US" sz="1000" dirty="0" smtClean="0"/>
              <a:t>	: NO</a:t>
            </a:r>
            <a:endParaRPr lang="en-US" sz="1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0"/>
            <a:ext cx="7696200" cy="1938992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Fast Start Failover Status:</a:t>
            </a:r>
          </a:p>
          <a:p>
            <a:pPr marL="0" lvl="1"/>
            <a:r>
              <a:rPr lang="en-US" sz="1000" dirty="0" smtClean="0"/>
              <a:t>============================================================</a:t>
            </a:r>
          </a:p>
          <a:p>
            <a:pPr marL="0" lvl="1"/>
            <a:r>
              <a:rPr lang="en-US" sz="1000" dirty="0" smtClean="0"/>
              <a:t>DB_UNIQUE_NAME                 </a:t>
            </a:r>
            <a:r>
              <a:rPr lang="en-US" sz="1000" dirty="0" smtClean="0"/>
              <a:t>	: </a:t>
            </a:r>
            <a:r>
              <a:rPr lang="en-US" sz="1000" b="1" dirty="0" err="1" smtClean="0"/>
              <a:t>snowy_b</a:t>
            </a:r>
            <a:endParaRPr lang="en-US" sz="1000" b="1" dirty="0" smtClean="0"/>
          </a:p>
          <a:p>
            <a:pPr marL="0" lvl="1"/>
            <a:r>
              <a:rPr lang="en-US" sz="1000" dirty="0" smtClean="0"/>
              <a:t>SWITCHOVER_STATUS              </a:t>
            </a:r>
            <a:r>
              <a:rPr lang="en-US" sz="1000" dirty="0" smtClean="0"/>
              <a:t>	: </a:t>
            </a:r>
            <a:r>
              <a:rPr lang="en-US" sz="1000" dirty="0" smtClean="0"/>
              <a:t>SESSIONS ACTIVE</a:t>
            </a:r>
          </a:p>
          <a:p>
            <a:pPr marL="0" lvl="1"/>
            <a:r>
              <a:rPr lang="en-US" sz="1000" dirty="0" smtClean="0"/>
              <a:t>FORCE_LOGGING                  </a:t>
            </a:r>
            <a:r>
              <a:rPr lang="en-US" sz="1000" dirty="0" smtClean="0"/>
              <a:t>	: </a:t>
            </a:r>
            <a:r>
              <a:rPr lang="en-US" sz="1000" dirty="0" smtClean="0"/>
              <a:t>YES</a:t>
            </a:r>
          </a:p>
          <a:p>
            <a:pPr marL="0" lvl="1"/>
            <a:r>
              <a:rPr lang="en-US" sz="1000" dirty="0" smtClean="0"/>
              <a:t>PROTECTION_MODE                </a:t>
            </a:r>
            <a:r>
              <a:rPr lang="en-US" sz="1000" dirty="0" smtClean="0"/>
              <a:t>	: </a:t>
            </a:r>
            <a:r>
              <a:rPr lang="en-US" sz="1000" dirty="0" smtClean="0"/>
              <a:t>MAXIMUM AVAILABILITY</a:t>
            </a:r>
          </a:p>
          <a:p>
            <a:pPr marL="0" lvl="1"/>
            <a:r>
              <a:rPr lang="en-US" sz="1000" dirty="0" smtClean="0"/>
              <a:t>FLASHBACK_ON                   </a:t>
            </a:r>
            <a:r>
              <a:rPr lang="en-US" sz="1000" dirty="0" smtClean="0"/>
              <a:t>	: </a:t>
            </a:r>
            <a:r>
              <a:rPr lang="en-US" sz="1000" dirty="0" smtClean="0"/>
              <a:t>YES</a:t>
            </a:r>
          </a:p>
          <a:p>
            <a:pPr marL="0" lvl="1"/>
            <a:r>
              <a:rPr lang="en-US" sz="1000" dirty="0" smtClean="0"/>
              <a:t>FS_FAILOVER_STATUS             </a:t>
            </a:r>
            <a:r>
              <a:rPr lang="en-US" sz="1000" dirty="0" smtClean="0"/>
              <a:t>	: </a:t>
            </a:r>
            <a:r>
              <a:rPr lang="en-US" sz="1000" dirty="0" smtClean="0"/>
              <a:t>SYNCHRONIZED</a:t>
            </a:r>
          </a:p>
          <a:p>
            <a:pPr marL="0" lvl="1"/>
            <a:r>
              <a:rPr lang="en-US" sz="1000" dirty="0" smtClean="0"/>
              <a:t>FS_FAILOVER_OBSERVER_HOST      </a:t>
            </a:r>
            <a:r>
              <a:rPr lang="en-US" sz="1000" dirty="0" smtClean="0"/>
              <a:t>	: </a:t>
            </a:r>
            <a:r>
              <a:rPr lang="en-US" sz="1000" dirty="0" smtClean="0"/>
              <a:t>hulk.ilmtech.com</a:t>
            </a:r>
          </a:p>
          <a:p>
            <a:pPr marL="0" lvl="1"/>
            <a:r>
              <a:rPr lang="en-US" sz="1000" dirty="0" smtClean="0"/>
              <a:t>FS_FAILOVER_CURRENT_TARGET     </a:t>
            </a:r>
            <a:r>
              <a:rPr lang="en-US" sz="1000" dirty="0" smtClean="0"/>
              <a:t>	: </a:t>
            </a:r>
            <a:r>
              <a:rPr lang="en-US" sz="1000" dirty="0" err="1" smtClean="0"/>
              <a:t>snowy_b</a:t>
            </a:r>
            <a:endParaRPr lang="en-US" sz="1000" dirty="0" smtClean="0"/>
          </a:p>
          <a:p>
            <a:pPr marL="0" lvl="1"/>
            <a:r>
              <a:rPr lang="en-US" sz="1000" dirty="0" smtClean="0"/>
              <a:t>FS_FAILOVER_THRESHOLD          </a:t>
            </a:r>
            <a:r>
              <a:rPr lang="en-US" sz="1000" dirty="0" smtClean="0"/>
              <a:t>	: </a:t>
            </a:r>
            <a:r>
              <a:rPr lang="en-US" sz="1000" dirty="0" smtClean="0"/>
              <a:t>30</a:t>
            </a:r>
          </a:p>
          <a:p>
            <a:pPr marL="0" lvl="1"/>
            <a:r>
              <a:rPr lang="en-US" sz="1000" dirty="0" smtClean="0"/>
              <a:t>FS_FAILOVER_OBSERVER_PRESENT   </a:t>
            </a:r>
            <a:r>
              <a:rPr lang="en-US" sz="1000" dirty="0" smtClean="0"/>
              <a:t>	: NO</a:t>
            </a:r>
            <a:endParaRPr lang="en-US" sz="1000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9144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fsfo_check.sql (V$DATABASE)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Observer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3780472"/>
            <a:ext cx="7848600" cy="1477328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err="1" smtClean="0"/>
              <a:t>dgmgrl</a:t>
            </a:r>
            <a:r>
              <a:rPr lang="en-US" sz="1000" dirty="0" smtClean="0"/>
              <a:t> sys/</a:t>
            </a:r>
            <a:r>
              <a:rPr lang="en-US" sz="1000" dirty="0" err="1" smtClean="0"/>
              <a:t>oracle@snowy</a:t>
            </a:r>
            <a:endParaRPr lang="en-US" sz="1000" dirty="0" smtClean="0"/>
          </a:p>
          <a:p>
            <a:pPr marL="0" lvl="1"/>
            <a:r>
              <a:rPr lang="en-US" sz="1000" dirty="0" smtClean="0"/>
              <a:t>DGMGRL for Linux: Version 10.2.0.4.0 - Production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Copyright (c) 2000, 2005, Oracle. All rights reserved.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Welcome to DGMGRL, type "help" for information.</a:t>
            </a:r>
          </a:p>
          <a:p>
            <a:pPr marL="0" lvl="1"/>
            <a:r>
              <a:rPr lang="en-US" sz="1000" dirty="0" smtClean="0"/>
              <a:t>Connected.</a:t>
            </a:r>
          </a:p>
          <a:p>
            <a:pPr marL="0" lvl="1"/>
            <a:r>
              <a:rPr lang="en-US" sz="1000" dirty="0" smtClean="0"/>
              <a:t>DGMGRL&gt; </a:t>
            </a:r>
            <a:r>
              <a:rPr lang="en-US" sz="1000" dirty="0" smtClean="0"/>
              <a:t>start observer</a:t>
            </a:r>
          </a:p>
          <a:p>
            <a:pPr marL="0" lvl="1"/>
            <a:r>
              <a:rPr lang="en-US" sz="1000" dirty="0" smtClean="0"/>
              <a:t>Observer started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2667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Run on separate host</a:t>
            </a:r>
          </a:p>
          <a:p>
            <a:pPr lvl="0">
              <a:defRPr/>
            </a:pPr>
            <a:r>
              <a:rPr lang="en-US" dirty="0" smtClean="0"/>
              <a:t>Preferably separate data center</a:t>
            </a:r>
          </a:p>
          <a:p>
            <a:pPr lvl="0">
              <a:defRPr/>
            </a:pPr>
            <a:r>
              <a:rPr lang="en-US" dirty="0" smtClean="0"/>
              <a:t>Foreground process</a:t>
            </a:r>
          </a:p>
          <a:p>
            <a:pPr lvl="0">
              <a:defRPr/>
            </a:pPr>
            <a:r>
              <a:rPr lang="en-US" dirty="0" smtClean="0"/>
              <a:t>Requires SYSDBA credentials</a:t>
            </a:r>
          </a:p>
          <a:p>
            <a:pPr lvl="0">
              <a:defRPr/>
            </a:pPr>
            <a:r>
              <a:rPr lang="en-US" dirty="0" smtClean="0"/>
              <a:t>Create a wrapper 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Failover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729026"/>
            <a:ext cx="7467600" cy="861774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14:44:29.28  Tuesday, May 19, 2009</a:t>
            </a:r>
          </a:p>
          <a:p>
            <a:pPr marL="0" lvl="1"/>
            <a:r>
              <a:rPr lang="en-US" sz="1000" dirty="0" smtClean="0"/>
              <a:t>Initiating fast-start failover to database </a:t>
            </a:r>
            <a:r>
              <a:rPr lang="en-US" sz="1000" dirty="0" smtClean="0"/>
              <a:t>“</a:t>
            </a:r>
            <a:r>
              <a:rPr lang="en-US" sz="1000" dirty="0" err="1" smtClean="0"/>
              <a:t>snowy_b</a:t>
            </a:r>
            <a:r>
              <a:rPr lang="en-US" sz="1000" dirty="0" smtClean="0"/>
              <a:t>"...</a:t>
            </a:r>
            <a:endParaRPr lang="en-US" sz="1000" dirty="0" smtClean="0"/>
          </a:p>
          <a:p>
            <a:pPr marL="0" lvl="1"/>
            <a:r>
              <a:rPr lang="en-US" sz="1000" dirty="0" smtClean="0"/>
              <a:t>Performing failover NOW, please wait...</a:t>
            </a:r>
          </a:p>
          <a:p>
            <a:pPr marL="0" lvl="1"/>
            <a:r>
              <a:rPr lang="en-US" sz="1000" dirty="0" smtClean="0"/>
              <a:t>Failover succeeded, new primary is </a:t>
            </a:r>
            <a:r>
              <a:rPr lang="en-US" sz="1000" dirty="0" smtClean="0"/>
              <a:t>“</a:t>
            </a:r>
            <a:r>
              <a:rPr lang="en-US" sz="1000" dirty="0" err="1" smtClean="0"/>
              <a:t>snowy_b</a:t>
            </a:r>
            <a:r>
              <a:rPr lang="en-US" sz="1000" dirty="0" smtClean="0"/>
              <a:t>"</a:t>
            </a:r>
            <a:endParaRPr lang="en-US" sz="1000" dirty="0" smtClean="0"/>
          </a:p>
          <a:p>
            <a:pPr marL="0" lvl="1"/>
            <a:r>
              <a:rPr lang="en-US" sz="1000" dirty="0" smtClean="0"/>
              <a:t>14:45:04.03  Tuesday, May 19, 2009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685800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en-US" dirty="0" smtClean="0"/>
              <a:t>“shutdown abort” on Primary</a:t>
            </a:r>
          </a:p>
          <a:p>
            <a:pPr lvl="0">
              <a:defRPr/>
            </a:pPr>
            <a:r>
              <a:rPr lang="en-US" dirty="0" smtClean="0"/>
              <a:t>Observer output: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276600"/>
            <a:ext cx="7543800" cy="2554545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14:46:40.77  Tuesday, May 19, 2009</a:t>
            </a:r>
          </a:p>
          <a:p>
            <a:pPr marL="0" lvl="1"/>
            <a:r>
              <a:rPr lang="en-US" sz="1000" dirty="0" smtClean="0"/>
              <a:t>Initiating reinstatement for database </a:t>
            </a:r>
            <a:r>
              <a:rPr lang="en-US" sz="1000" dirty="0" smtClean="0"/>
              <a:t>“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"...</a:t>
            </a:r>
            <a:endParaRPr lang="en-US" sz="1000" dirty="0" smtClean="0"/>
          </a:p>
          <a:p>
            <a:pPr marL="0" lvl="1"/>
            <a:r>
              <a:rPr lang="en-US" sz="1000" dirty="0" smtClean="0"/>
              <a:t>Reinstating database </a:t>
            </a:r>
            <a:r>
              <a:rPr lang="en-US" sz="1000" dirty="0" smtClean="0"/>
              <a:t>“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", </a:t>
            </a:r>
            <a:r>
              <a:rPr lang="en-US" sz="1000" dirty="0" smtClean="0"/>
              <a:t>please wait...</a:t>
            </a:r>
          </a:p>
          <a:p>
            <a:pPr marL="0" lvl="1"/>
            <a:r>
              <a:rPr lang="en-US" sz="1000" dirty="0" smtClean="0"/>
              <a:t>Operation requires shutdown of instance </a:t>
            </a:r>
            <a:r>
              <a:rPr lang="en-US" sz="1000" dirty="0" smtClean="0"/>
              <a:t>“snowy" </a:t>
            </a:r>
            <a:r>
              <a:rPr lang="en-US" sz="1000" dirty="0" smtClean="0"/>
              <a:t>on database </a:t>
            </a:r>
            <a:r>
              <a:rPr lang="en-US" sz="1000" dirty="0" smtClean="0"/>
              <a:t>“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</a:t>
            </a:r>
            <a:endParaRPr lang="en-US" sz="1000" dirty="0" smtClean="0"/>
          </a:p>
          <a:p>
            <a:pPr marL="0" lvl="1"/>
            <a:r>
              <a:rPr lang="en-US" sz="1000" dirty="0" smtClean="0"/>
              <a:t>Shutting down instance </a:t>
            </a:r>
            <a:r>
              <a:rPr lang="en-US" sz="1000" dirty="0" smtClean="0"/>
              <a:t>“snowy"...</a:t>
            </a:r>
            <a:endParaRPr lang="en-US" sz="1000" dirty="0" smtClean="0"/>
          </a:p>
          <a:p>
            <a:pPr marL="0" lvl="1"/>
            <a:r>
              <a:rPr lang="en-US" sz="1000" dirty="0" smtClean="0"/>
              <a:t>ORA-01109: database not open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Database dismounted.</a:t>
            </a:r>
          </a:p>
          <a:p>
            <a:pPr marL="0" lvl="1"/>
            <a:r>
              <a:rPr lang="en-US" sz="1000" dirty="0" smtClean="0"/>
              <a:t>ORACLE instance shut down.</a:t>
            </a:r>
          </a:p>
          <a:p>
            <a:pPr marL="0" lvl="1"/>
            <a:r>
              <a:rPr lang="en-US" sz="1000" dirty="0" smtClean="0"/>
              <a:t>Operation requires startup of instance </a:t>
            </a:r>
            <a:r>
              <a:rPr lang="en-US" sz="1000" dirty="0" smtClean="0"/>
              <a:t>“snowy" </a:t>
            </a:r>
            <a:r>
              <a:rPr lang="en-US" sz="1000" dirty="0" smtClean="0"/>
              <a:t>on database </a:t>
            </a:r>
            <a:r>
              <a:rPr lang="en-US" sz="1000" dirty="0" smtClean="0"/>
              <a:t>“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</a:t>
            </a:r>
            <a:endParaRPr lang="en-US" sz="1000" dirty="0" smtClean="0"/>
          </a:p>
          <a:p>
            <a:pPr marL="0" lvl="1"/>
            <a:r>
              <a:rPr lang="en-US" sz="1000" dirty="0" smtClean="0"/>
              <a:t>Starting instance </a:t>
            </a:r>
            <a:r>
              <a:rPr lang="en-US" sz="1000" dirty="0" smtClean="0"/>
              <a:t>“snowy"...</a:t>
            </a:r>
            <a:endParaRPr lang="en-US" sz="1000" dirty="0" smtClean="0"/>
          </a:p>
          <a:p>
            <a:pPr marL="0" lvl="1"/>
            <a:r>
              <a:rPr lang="en-US" sz="1000" dirty="0" smtClean="0"/>
              <a:t>ORACLE instance started.</a:t>
            </a:r>
          </a:p>
          <a:p>
            <a:pPr marL="0" lvl="1"/>
            <a:r>
              <a:rPr lang="en-US" sz="1000" dirty="0" smtClean="0"/>
              <a:t>Database mounted.</a:t>
            </a:r>
          </a:p>
          <a:p>
            <a:pPr marL="0" lvl="1"/>
            <a:r>
              <a:rPr lang="en-US" sz="1000" dirty="0" smtClean="0"/>
              <a:t>Continuing to reinstate database </a:t>
            </a:r>
            <a:r>
              <a:rPr lang="en-US" sz="1000" dirty="0" smtClean="0"/>
              <a:t>“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 </a:t>
            </a:r>
            <a:r>
              <a:rPr lang="en-US" sz="1000" dirty="0" smtClean="0"/>
              <a:t>...</a:t>
            </a:r>
          </a:p>
          <a:p>
            <a:pPr marL="0" lvl="1"/>
            <a:r>
              <a:rPr lang="en-US" sz="1000" dirty="0" smtClean="0"/>
              <a:t>Reinstatement of database </a:t>
            </a:r>
            <a:r>
              <a:rPr lang="en-US" sz="1000" dirty="0" smtClean="0"/>
              <a:t>“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 </a:t>
            </a:r>
            <a:r>
              <a:rPr lang="en-US" sz="1000" dirty="0" smtClean="0"/>
              <a:t>succeeded</a:t>
            </a:r>
          </a:p>
          <a:p>
            <a:pPr marL="0" lvl="1"/>
            <a:r>
              <a:rPr lang="en-US" sz="1000" dirty="0" smtClean="0"/>
              <a:t>14:47:51.45  Tuesday, May 19, 2009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2667000"/>
            <a:ext cx="8305800" cy="685800"/>
          </a:xfrm>
          <a:prstGeom prst="rect">
            <a:avLst/>
          </a:prstGeom>
        </p:spPr>
        <p:txBody>
          <a:bodyPr vert="horz" lIns="182880" tIns="91440">
            <a:normAutofit fontScale="70000" lnSpcReduction="20000"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“startup mount” old </a:t>
            </a: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Primary, convert to Standby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Observer output: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Switchover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990600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en-US" dirty="0" smtClean="0"/>
              <a:t>DGMGRL connection to Primary or Standby</a:t>
            </a:r>
          </a:p>
          <a:p>
            <a:pPr lvl="0">
              <a:defRPr/>
            </a:pPr>
            <a:r>
              <a:rPr lang="en-US" dirty="0" smtClean="0"/>
              <a:t>Observer </a:t>
            </a:r>
            <a:r>
              <a:rPr lang="en-US" dirty="0" err="1" smtClean="0"/>
              <a:t>produes</a:t>
            </a:r>
            <a:r>
              <a:rPr lang="en-US" dirty="0" smtClean="0"/>
              <a:t> no output</a:t>
            </a:r>
          </a:p>
          <a:p>
            <a:pPr lvl="0">
              <a:defRPr/>
            </a:pPr>
            <a:r>
              <a:rPr lang="en-US" dirty="0" smtClean="0"/>
              <a:t>Issue switchover manually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005548"/>
            <a:ext cx="7543800" cy="3785652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000" dirty="0" smtClean="0"/>
              <a:t>DGMGRL&gt; switchover to </a:t>
            </a:r>
            <a:r>
              <a:rPr lang="en-US" sz="1000" dirty="0" err="1" smtClean="0"/>
              <a:t>snowy_a</a:t>
            </a:r>
            <a:endParaRPr lang="en-US" sz="1000" dirty="0" smtClean="0"/>
          </a:p>
          <a:p>
            <a:pPr marL="0" lvl="1"/>
            <a:r>
              <a:rPr lang="en-US" sz="1000" dirty="0" smtClean="0"/>
              <a:t>Performing switchover NOW, please wait...</a:t>
            </a:r>
          </a:p>
          <a:p>
            <a:pPr marL="0" lvl="1"/>
            <a:r>
              <a:rPr lang="en-US" sz="1000" dirty="0" smtClean="0"/>
              <a:t>Operation requires shutdown of instance "snowy" on database "</a:t>
            </a:r>
            <a:r>
              <a:rPr lang="en-US" sz="1000" dirty="0" err="1" smtClean="0"/>
              <a:t>snowy_b</a:t>
            </a:r>
            <a:r>
              <a:rPr lang="en-US" sz="1000" dirty="0" smtClean="0"/>
              <a:t>"</a:t>
            </a:r>
          </a:p>
          <a:p>
            <a:pPr marL="0" lvl="1"/>
            <a:r>
              <a:rPr lang="en-US" sz="1000" dirty="0" smtClean="0"/>
              <a:t>Shutting down instance "snowy"...</a:t>
            </a:r>
          </a:p>
          <a:p>
            <a:pPr marL="0" lvl="1"/>
            <a:r>
              <a:rPr lang="en-US" sz="1000" dirty="0" smtClean="0"/>
              <a:t>ORA-01109: database not open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Database dismounted.</a:t>
            </a:r>
          </a:p>
          <a:p>
            <a:pPr marL="0" lvl="1"/>
            <a:r>
              <a:rPr lang="en-US" sz="1000" dirty="0" smtClean="0"/>
              <a:t>ORACLE instance shut down.</a:t>
            </a:r>
          </a:p>
          <a:p>
            <a:pPr marL="0" lvl="1"/>
            <a:r>
              <a:rPr lang="en-US" sz="1000" dirty="0" smtClean="0"/>
              <a:t>Operation requires shutdown of instance "snowy" on database "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</a:t>
            </a:r>
          </a:p>
          <a:p>
            <a:pPr marL="0" lvl="1"/>
            <a:r>
              <a:rPr lang="en-US" sz="1000" dirty="0" smtClean="0"/>
              <a:t>Shutting down instance "snowy"...</a:t>
            </a:r>
          </a:p>
          <a:p>
            <a:pPr marL="0" lvl="1"/>
            <a:r>
              <a:rPr lang="en-US" sz="1000" dirty="0" smtClean="0"/>
              <a:t>ORA-01109: database not open</a:t>
            </a:r>
          </a:p>
          <a:p>
            <a:pPr marL="0" lvl="1"/>
            <a:endParaRPr lang="en-US" sz="1000" dirty="0" smtClean="0"/>
          </a:p>
          <a:p>
            <a:pPr marL="0" lvl="1"/>
            <a:r>
              <a:rPr lang="en-US" sz="1000" dirty="0" smtClean="0"/>
              <a:t>Database dismounted.</a:t>
            </a:r>
          </a:p>
          <a:p>
            <a:pPr marL="0" lvl="1"/>
            <a:r>
              <a:rPr lang="en-US" sz="1000" dirty="0" smtClean="0"/>
              <a:t>ORACLE instance shut down.</a:t>
            </a:r>
          </a:p>
          <a:p>
            <a:pPr marL="0" lvl="1"/>
            <a:r>
              <a:rPr lang="en-US" sz="1000" dirty="0" smtClean="0"/>
              <a:t>Operation requires startup of instance "snowy" on database "</a:t>
            </a:r>
            <a:r>
              <a:rPr lang="en-US" sz="1000" dirty="0" err="1" smtClean="0"/>
              <a:t>snowy_b</a:t>
            </a:r>
            <a:r>
              <a:rPr lang="en-US" sz="1000" dirty="0" smtClean="0"/>
              <a:t>"</a:t>
            </a:r>
          </a:p>
          <a:p>
            <a:pPr marL="0" lvl="1"/>
            <a:r>
              <a:rPr lang="en-US" sz="1000" dirty="0" smtClean="0"/>
              <a:t>Starting instance "snowy"...</a:t>
            </a:r>
          </a:p>
          <a:p>
            <a:pPr marL="0" lvl="1"/>
            <a:r>
              <a:rPr lang="en-US" sz="1000" dirty="0" smtClean="0"/>
              <a:t>ORACLE instance started.</a:t>
            </a:r>
          </a:p>
          <a:p>
            <a:pPr marL="0" lvl="1"/>
            <a:r>
              <a:rPr lang="en-US" sz="1000" dirty="0" smtClean="0"/>
              <a:t>Database mounted.</a:t>
            </a:r>
          </a:p>
          <a:p>
            <a:pPr marL="0" lvl="1"/>
            <a:r>
              <a:rPr lang="en-US" sz="1000" dirty="0" smtClean="0"/>
              <a:t>Operation requires startup of instance "snowy" on database "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</a:t>
            </a:r>
          </a:p>
          <a:p>
            <a:pPr marL="0" lvl="1"/>
            <a:r>
              <a:rPr lang="en-US" sz="1000" dirty="0" smtClean="0"/>
              <a:t>Starting instance "snowy"...</a:t>
            </a:r>
          </a:p>
          <a:p>
            <a:pPr marL="0" lvl="1"/>
            <a:r>
              <a:rPr lang="en-US" sz="1000" dirty="0" smtClean="0"/>
              <a:t>ORACLE instance started.</a:t>
            </a:r>
          </a:p>
          <a:p>
            <a:pPr marL="0" lvl="1"/>
            <a:r>
              <a:rPr lang="en-US" sz="1000" dirty="0" smtClean="0"/>
              <a:t>Database mounted.</a:t>
            </a:r>
          </a:p>
          <a:p>
            <a:pPr marL="0" lvl="1"/>
            <a:r>
              <a:rPr lang="en-US" sz="1000" dirty="0" smtClean="0"/>
              <a:t>Switchover succeeded, new primary is "</a:t>
            </a:r>
            <a:r>
              <a:rPr lang="en-US" sz="1000" dirty="0" err="1" smtClean="0"/>
              <a:t>snowy_a</a:t>
            </a:r>
            <a:r>
              <a:rPr lang="en-US" sz="1000" dirty="0" smtClean="0"/>
              <a:t>"</a:t>
            </a:r>
          </a:p>
          <a:p>
            <a:pPr marL="0" lvl="1"/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Role Trigger : </a:t>
            </a:r>
            <a:r>
              <a:rPr lang="en-US" dirty="0" smtClean="0"/>
              <a:t>DB_ROLE_CHANGE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33528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DB_ROLE_CHANGE </a:t>
            </a:r>
            <a:r>
              <a:rPr lang="en-US" dirty="0" smtClean="0"/>
              <a:t> fires whenever a db role changes.</a:t>
            </a:r>
          </a:p>
          <a:p>
            <a:pPr lvl="0">
              <a:defRPr/>
            </a:pPr>
            <a:r>
              <a:rPr lang="en-US" dirty="0" smtClean="0"/>
              <a:t>Create a trigger that flips the CNAME after the </a:t>
            </a:r>
            <a:r>
              <a:rPr lang="en-US" dirty="0" err="1" smtClean="0"/>
              <a:t>the</a:t>
            </a:r>
            <a:r>
              <a:rPr lang="en-US" dirty="0" smtClean="0"/>
              <a:t> trigger fires.</a:t>
            </a:r>
          </a:p>
          <a:p>
            <a:pPr lvl="0">
              <a:defRPr/>
            </a:pPr>
            <a:r>
              <a:rPr lang="en-US" dirty="0" smtClean="0"/>
              <a:t>role_change_trigger.sql 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Dataguard</a:t>
            </a:r>
            <a:r>
              <a:rPr lang="en-US" dirty="0" smtClean="0">
                <a:solidFill>
                  <a:schemeClr val="accent3"/>
                </a:solidFill>
              </a:rPr>
              <a:t>::Overview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4803648"/>
          </a:xfrm>
        </p:spPr>
        <p:txBody>
          <a:bodyPr/>
          <a:lstStyle/>
          <a:p>
            <a:r>
              <a:rPr lang="en-US" dirty="0" smtClean="0"/>
              <a:t>Physical Standby</a:t>
            </a:r>
          </a:p>
          <a:p>
            <a:pPr lvl="1"/>
            <a:r>
              <a:rPr lang="en-US" dirty="0" smtClean="0"/>
              <a:t>Manual Transport</a:t>
            </a:r>
          </a:p>
          <a:p>
            <a:pPr lvl="1"/>
            <a:r>
              <a:rPr lang="en-US" dirty="0" smtClean="0"/>
              <a:t>Manual Apply</a:t>
            </a:r>
          </a:p>
          <a:p>
            <a:pPr lvl="1"/>
            <a:r>
              <a:rPr lang="en-US" dirty="0" smtClean="0"/>
              <a:t>Disconnected</a:t>
            </a:r>
          </a:p>
          <a:p>
            <a:pPr lvl="1"/>
            <a:r>
              <a:rPr lang="en-US" dirty="0" smtClean="0"/>
              <a:t>Manual Switch/Fail over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066800"/>
            <a:ext cx="4114800" cy="4803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Dataguard</a:t>
            </a:r>
            <a:endParaRPr kumimoji="0" lang="en-US" sz="2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Oracle Transport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noProof="0" dirty="0" smtClean="0"/>
              <a:t>ARCH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LGWR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Automatic Apply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Connected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noProof="0" dirty="0" smtClean="0"/>
              <a:t>Broker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FSFO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Faster Switch/Fail over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000" dirty="0" smtClean="0"/>
              <a:t>Protection Levels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dirty="0" smtClean="0"/>
              <a:t>MAX PERFORMANCE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dirty="0" smtClean="0"/>
              <a:t>MAX AVAILABILITY</a:t>
            </a:r>
          </a:p>
          <a:p>
            <a:pPr marL="1005840" lvl="2" indent="-201168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000" dirty="0" smtClean="0"/>
              <a:t>MAX PROTECTION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4191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Thank You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Ahbaid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Gaffoor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ahbaid</a:t>
            </a:r>
            <a:r>
              <a:rPr lang="en-US" sz="2800" dirty="0" smtClean="0">
                <a:solidFill>
                  <a:schemeClr val="tx1"/>
                </a:solidFill>
              </a:rPr>
              <a:t>@{</a:t>
            </a:r>
            <a:r>
              <a:rPr lang="en-US" sz="2800" dirty="0" smtClean="0">
                <a:solidFill>
                  <a:schemeClr val="accent1"/>
                </a:solidFill>
              </a:rPr>
              <a:t>amazon.com</a:t>
            </a:r>
            <a:r>
              <a:rPr lang="en-US" sz="2800" dirty="0" smtClean="0">
                <a:solidFill>
                  <a:schemeClr val="tx1"/>
                </a:solidFill>
              </a:rPr>
              <a:t>|</a:t>
            </a:r>
            <a:r>
              <a:rPr lang="en-US" sz="2800" dirty="0" smtClean="0">
                <a:solidFill>
                  <a:schemeClr val="accent1"/>
                </a:solidFill>
              </a:rPr>
              <a:t>a9.com</a:t>
            </a:r>
            <a:r>
              <a:rPr lang="en-US" sz="2800" dirty="0" smtClean="0">
                <a:solidFill>
                  <a:schemeClr val="tx1"/>
                </a:solidFill>
              </a:rPr>
              <a:t>|</a:t>
            </a:r>
            <a:r>
              <a:rPr lang="en-US" sz="2800" dirty="0" smtClean="0">
                <a:solidFill>
                  <a:srgbClr val="0070C0"/>
                </a:solidFill>
              </a:rPr>
              <a:t>att.net</a:t>
            </a:r>
            <a:r>
              <a:rPr lang="en-US" sz="2800" dirty="0" smtClean="0">
                <a:solidFill>
                  <a:schemeClr val="tx1"/>
                </a:solidFill>
              </a:rPr>
              <a:t>}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References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Oracle Documentation:</a:t>
            </a:r>
          </a:p>
          <a:p>
            <a:pPr lvl="1"/>
            <a:r>
              <a:rPr lang="en-US" dirty="0" smtClean="0"/>
              <a:t>http://tahiti.oracle.com</a:t>
            </a:r>
          </a:p>
          <a:p>
            <a:pPr lvl="1"/>
            <a:r>
              <a:rPr lang="en-US" dirty="0" err="1" smtClean="0"/>
              <a:t>Dataguard</a:t>
            </a:r>
            <a:r>
              <a:rPr lang="en-US" dirty="0" smtClean="0"/>
              <a:t> Concepts and Administration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Books:</a:t>
            </a:r>
          </a:p>
          <a:p>
            <a:pPr lvl="1"/>
            <a:r>
              <a:rPr lang="en-US" dirty="0" smtClean="0"/>
              <a:t>Oracle Database High Availability with RAC, Flashback &amp; Data Guard – Matthew Hart &amp; Scott Jesse, Oracle Press</a:t>
            </a:r>
          </a:p>
          <a:p>
            <a:pPr lvl="1"/>
            <a:r>
              <a:rPr lang="en-US" dirty="0" smtClean="0"/>
              <a:t>Oracle Data Guard – </a:t>
            </a:r>
            <a:r>
              <a:rPr lang="en-US" dirty="0" err="1" smtClean="0"/>
              <a:t>Bipul</a:t>
            </a:r>
            <a:r>
              <a:rPr lang="en-US" dirty="0" smtClean="0"/>
              <a:t> Kumar, Rampant</a:t>
            </a:r>
          </a:p>
          <a:p>
            <a:pPr lvl="1"/>
            <a:r>
              <a:rPr lang="en-US" dirty="0" smtClean="0"/>
              <a:t>Oracle on VMware – Bert </a:t>
            </a:r>
            <a:r>
              <a:rPr lang="en-US" dirty="0" err="1" smtClean="0"/>
              <a:t>Scalzo</a:t>
            </a:r>
            <a:r>
              <a:rPr lang="en-US" smtClean="0"/>
              <a:t>, Rampant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Sites:</a:t>
            </a:r>
          </a:p>
          <a:p>
            <a:pPr lvl="1"/>
            <a:r>
              <a:rPr lang="en-US" dirty="0" smtClean="0"/>
              <a:t>otn.oracle.com</a:t>
            </a:r>
          </a:p>
          <a:p>
            <a:pPr lvl="1"/>
            <a:r>
              <a:rPr lang="en-US" dirty="0" smtClean="0"/>
              <a:t>ocpdba.net</a:t>
            </a:r>
          </a:p>
          <a:p>
            <a:pPr lvl="1"/>
            <a:r>
              <a:rPr lang="en-US" dirty="0" smtClean="0"/>
              <a:t>orafaq.com</a:t>
            </a:r>
          </a:p>
          <a:p>
            <a:pPr lvl="1"/>
            <a:r>
              <a:rPr lang="en-US" dirty="0" smtClean="0"/>
              <a:t>psoug.org</a:t>
            </a:r>
          </a:p>
          <a:p>
            <a:pPr lvl="1"/>
            <a:r>
              <a:rPr lang="en-US" dirty="0" smtClean="0"/>
              <a:t>vmware.com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Mailing Lists:</a:t>
            </a:r>
          </a:p>
          <a:p>
            <a:pPr lvl="1"/>
            <a:r>
              <a:rPr lang="en-US" dirty="0" smtClean="0"/>
              <a:t>Oracle-L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7543800" cy="4508927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700" dirty="0" smtClean="0"/>
              <a:t>declare</a:t>
            </a:r>
            <a:endParaRPr lang="en-US" sz="700" dirty="0" smtClean="0"/>
          </a:p>
          <a:p>
            <a:pPr marL="0" lvl="1"/>
            <a:endParaRPr lang="en-US" sz="700" dirty="0" smtClean="0"/>
          </a:p>
          <a:p>
            <a:pPr marL="0" lvl="1"/>
            <a:r>
              <a:rPr lang="en-US" sz="700" dirty="0" smtClean="0"/>
              <a:t>  cursor </a:t>
            </a:r>
            <a:r>
              <a:rPr lang="en-US" sz="700" dirty="0" err="1" smtClean="0"/>
              <a:t>cdb</a:t>
            </a:r>
            <a:r>
              <a:rPr lang="en-US" sz="700" dirty="0" smtClean="0"/>
              <a:t> is</a:t>
            </a:r>
          </a:p>
          <a:p>
            <a:pPr marL="0" lvl="1"/>
            <a:r>
              <a:rPr lang="en-US" sz="700" dirty="0" smtClean="0"/>
              <a:t>     select FORCE_LOGGING, PROTECTION_MODE, PROTECTION_LEVEL, FLASHBACK_ON, DB_UNIQUE_NAME,</a:t>
            </a:r>
          </a:p>
          <a:p>
            <a:pPr marL="0" lvl="1"/>
            <a:r>
              <a:rPr lang="en-US" sz="700" dirty="0" smtClean="0"/>
              <a:t>            SWITCHOVER_STATUS, FS_FAILOVER_STATUS, FS_FAILOVER_CURRENT_TARGET,</a:t>
            </a:r>
          </a:p>
          <a:p>
            <a:pPr marL="0" lvl="1"/>
            <a:r>
              <a:rPr lang="en-US" sz="700" dirty="0" smtClean="0"/>
              <a:t>            FS_FAILOVER_THRESHOLD, FS_FAILOVER_OBSERVER_PRESENT, FS_FAILOVER_OBSERVER_HOST</a:t>
            </a:r>
          </a:p>
          <a:p>
            <a:pPr marL="0" lvl="1"/>
            <a:r>
              <a:rPr lang="en-US" sz="700" dirty="0" smtClean="0"/>
              <a:t>     from </a:t>
            </a:r>
            <a:r>
              <a:rPr lang="en-US" sz="700" dirty="0" err="1" smtClean="0"/>
              <a:t>v$database</a:t>
            </a:r>
            <a:r>
              <a:rPr lang="en-US" sz="700" dirty="0" smtClean="0"/>
              <a:t>;</a:t>
            </a:r>
          </a:p>
          <a:p>
            <a:pPr marL="0" lvl="1"/>
            <a:endParaRPr lang="en-US" sz="700" dirty="0" smtClean="0"/>
          </a:p>
          <a:p>
            <a:pPr marL="0" lvl="1"/>
            <a:r>
              <a:rPr lang="en-US" sz="700" dirty="0" smtClean="0"/>
              <a:t>  procedure print(s varchar2) is</a:t>
            </a:r>
          </a:p>
          <a:p>
            <a:pPr marL="0" lvl="1"/>
            <a:r>
              <a:rPr lang="en-US" sz="700" dirty="0" smtClean="0"/>
              <a:t>  begin</a:t>
            </a:r>
          </a:p>
          <a:p>
            <a:pPr marL="0" lvl="1"/>
            <a:r>
              <a:rPr lang="en-US" sz="700" dirty="0" smtClean="0"/>
              <a:t>     </a:t>
            </a:r>
            <a:r>
              <a:rPr lang="en-US" sz="700" dirty="0" err="1" smtClean="0"/>
              <a:t>dbms_output.put_line</a:t>
            </a:r>
            <a:r>
              <a:rPr lang="en-US" sz="700" dirty="0" smtClean="0"/>
              <a:t>(s);</a:t>
            </a:r>
          </a:p>
          <a:p>
            <a:pPr marL="0" lvl="1"/>
            <a:r>
              <a:rPr lang="en-US" sz="700" dirty="0" smtClean="0"/>
              <a:t>  end print;</a:t>
            </a:r>
          </a:p>
          <a:p>
            <a:pPr marL="0" lvl="1"/>
            <a:r>
              <a:rPr lang="en-US" sz="700" dirty="0" smtClean="0"/>
              <a:t>  </a:t>
            </a:r>
            <a:r>
              <a:rPr lang="en-US" sz="700" dirty="0" smtClean="0"/>
              <a:t>procedure </a:t>
            </a:r>
            <a:r>
              <a:rPr lang="en-US" sz="700" dirty="0" err="1" smtClean="0"/>
              <a:t>cr</a:t>
            </a:r>
            <a:r>
              <a:rPr lang="en-US" sz="700" dirty="0" smtClean="0"/>
              <a:t> is</a:t>
            </a:r>
          </a:p>
          <a:p>
            <a:pPr marL="0" lvl="1"/>
            <a:r>
              <a:rPr lang="en-US" sz="700" dirty="0" smtClean="0"/>
              <a:t>  begin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chr</a:t>
            </a:r>
            <a:r>
              <a:rPr lang="en-US" sz="700" dirty="0" smtClean="0"/>
              <a:t>(10));</a:t>
            </a:r>
          </a:p>
          <a:p>
            <a:pPr marL="0" lvl="1"/>
            <a:r>
              <a:rPr lang="en-US" sz="700" dirty="0" smtClean="0"/>
              <a:t>  end </a:t>
            </a:r>
            <a:r>
              <a:rPr lang="en-US" sz="700" dirty="0" err="1" smtClean="0"/>
              <a:t>cr</a:t>
            </a:r>
            <a:r>
              <a:rPr lang="en-US" sz="700" dirty="0" smtClean="0"/>
              <a:t>;</a:t>
            </a:r>
          </a:p>
          <a:p>
            <a:pPr marL="0" lvl="1"/>
            <a:r>
              <a:rPr lang="en-US" sz="700" dirty="0" smtClean="0"/>
              <a:t>  </a:t>
            </a:r>
            <a:r>
              <a:rPr lang="en-US" sz="700" dirty="0" smtClean="0"/>
              <a:t>procedure line(l number := 60, c varchar2 := '=') is</a:t>
            </a:r>
          </a:p>
          <a:p>
            <a:pPr marL="0" lvl="1"/>
            <a:r>
              <a:rPr lang="en-US" sz="700" dirty="0" smtClean="0"/>
              <a:t>  begin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</a:t>
            </a:r>
            <a:r>
              <a:rPr lang="en-US" sz="700" dirty="0" err="1" smtClean="0"/>
              <a:t>c,l,c</a:t>
            </a:r>
            <a:r>
              <a:rPr lang="en-US" sz="700" dirty="0" smtClean="0"/>
              <a:t>));</a:t>
            </a:r>
          </a:p>
          <a:p>
            <a:pPr marL="0" lvl="1"/>
            <a:r>
              <a:rPr lang="en-US" sz="700" dirty="0" smtClean="0"/>
              <a:t>  end line;</a:t>
            </a:r>
          </a:p>
          <a:p>
            <a:pPr marL="0" lvl="1"/>
            <a:endParaRPr lang="en-US" sz="700" dirty="0" smtClean="0"/>
          </a:p>
          <a:p>
            <a:pPr marL="0" lvl="1"/>
            <a:r>
              <a:rPr lang="en-US" sz="700" dirty="0" smtClean="0"/>
              <a:t>begin</a:t>
            </a:r>
          </a:p>
          <a:p>
            <a:pPr marL="0" lvl="1"/>
            <a:r>
              <a:rPr lang="en-US" sz="700" dirty="0" smtClean="0"/>
              <a:t>  for db in </a:t>
            </a:r>
            <a:r>
              <a:rPr lang="en-US" sz="700" dirty="0" err="1" smtClean="0"/>
              <a:t>cdb</a:t>
            </a:r>
            <a:r>
              <a:rPr lang="en-US" sz="700" dirty="0" smtClean="0"/>
              <a:t> loop</a:t>
            </a:r>
          </a:p>
          <a:p>
            <a:pPr marL="0" lvl="1"/>
            <a:r>
              <a:rPr lang="en-US" sz="700" dirty="0" smtClean="0"/>
              <a:t>     </a:t>
            </a:r>
            <a:r>
              <a:rPr lang="en-US" sz="700" dirty="0" err="1" smtClean="0"/>
              <a:t>cr</a:t>
            </a:r>
            <a:r>
              <a:rPr lang="en-US" sz="700" dirty="0" smtClean="0"/>
              <a:t>;</a:t>
            </a:r>
          </a:p>
          <a:p>
            <a:pPr marL="0" lvl="1"/>
            <a:r>
              <a:rPr lang="en-US" sz="700" dirty="0" smtClean="0"/>
              <a:t>     print('Fast Start Failover Status:');</a:t>
            </a:r>
          </a:p>
          <a:p>
            <a:pPr marL="0" lvl="1"/>
            <a:r>
              <a:rPr lang="en-US" sz="700" dirty="0" smtClean="0"/>
              <a:t>     line;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('DB_UNIQUE_NAME',31)||': '||</a:t>
            </a:r>
            <a:r>
              <a:rPr lang="en-US" sz="700" dirty="0" err="1" smtClean="0"/>
              <a:t>db.DB_UNIQUE_NAME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('SWITCHOVER_STATUS',31)||': '||</a:t>
            </a:r>
            <a:r>
              <a:rPr lang="en-US" sz="700" dirty="0" err="1" smtClean="0"/>
              <a:t>db.SWITCHOVER_STATUS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('FORCE_LOGGING',31)||': '||</a:t>
            </a:r>
            <a:r>
              <a:rPr lang="en-US" sz="700" dirty="0" err="1" smtClean="0"/>
              <a:t>db.FORCE_LOGGING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('PROTECTION_MODE',31)||': '||</a:t>
            </a:r>
            <a:r>
              <a:rPr lang="en-US" sz="700" dirty="0" err="1" smtClean="0"/>
              <a:t>db.PROTECTION_MODE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('PROTECTION_LEVEL',31)||': '||</a:t>
            </a:r>
            <a:r>
              <a:rPr lang="en-US" sz="700" dirty="0" err="1" smtClean="0"/>
              <a:t>db.PROTECTION_LEVEL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('FLASHBACK_ON',31)||': '||</a:t>
            </a:r>
            <a:r>
              <a:rPr lang="en-US" sz="700" dirty="0" err="1" smtClean="0"/>
              <a:t>db.FLASHBACK_ON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('FS_FAILOVER_STATUS',31)||': '||</a:t>
            </a:r>
            <a:r>
              <a:rPr lang="en-US" sz="700" dirty="0" err="1" smtClean="0"/>
              <a:t>db.FS_FAILOVER_STATUS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('FS_FAILOVER_OBSERVER_HOST',31)||': '||</a:t>
            </a:r>
            <a:r>
              <a:rPr lang="en-US" sz="700" dirty="0" err="1" smtClean="0"/>
              <a:t>db.FS_FAILOVER_OBSERVER_HOST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('FS_FAILOVER_CURRENT_TARGET',31)||': '||</a:t>
            </a:r>
            <a:r>
              <a:rPr lang="en-US" sz="700" dirty="0" err="1" smtClean="0"/>
              <a:t>db.FS_FAILOVER_CURRENT_TARGET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('FS_FAILOVER_THRESHOLD',31)||': '||</a:t>
            </a:r>
            <a:r>
              <a:rPr lang="en-US" sz="700" dirty="0" err="1" smtClean="0"/>
              <a:t>db.FS_FAILOVER_THRESHOLD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print(</a:t>
            </a:r>
            <a:r>
              <a:rPr lang="en-US" sz="700" dirty="0" err="1" smtClean="0"/>
              <a:t>rpad</a:t>
            </a:r>
            <a:r>
              <a:rPr lang="en-US" sz="700" dirty="0" smtClean="0"/>
              <a:t>('FS_FAILOVER_OBSERVER_PRESENT',31)||': '||</a:t>
            </a:r>
            <a:r>
              <a:rPr lang="en-US" sz="700" dirty="0" err="1" smtClean="0"/>
              <a:t>db.FS_FAILOVER_OBSERVER_PRESENT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</a:t>
            </a:r>
            <a:r>
              <a:rPr lang="en-US" sz="700" dirty="0" err="1" smtClean="0"/>
              <a:t>cr</a:t>
            </a:r>
            <a:r>
              <a:rPr lang="en-US" sz="700" dirty="0" smtClean="0"/>
              <a:t>;</a:t>
            </a:r>
          </a:p>
          <a:p>
            <a:pPr marL="0" lvl="1"/>
            <a:r>
              <a:rPr lang="en-US" sz="700" dirty="0" smtClean="0"/>
              <a:t>  end loop;</a:t>
            </a:r>
          </a:p>
          <a:p>
            <a:pPr marL="0" lvl="1"/>
            <a:r>
              <a:rPr lang="en-US" sz="700" dirty="0" smtClean="0"/>
              <a:t>end;</a:t>
            </a:r>
          </a:p>
          <a:p>
            <a:pPr marL="0" lvl="1"/>
            <a:r>
              <a:rPr lang="en-US" sz="700" dirty="0" smtClean="0"/>
              <a:t>/</a:t>
            </a:r>
            <a:endParaRPr lang="en-US" sz="7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381000"/>
          </a:xfrm>
        </p:spPr>
        <p:txBody>
          <a:bodyPr vert="horz" anchor="b">
            <a:normAutofit/>
          </a:bodyPr>
          <a:lstStyle/>
          <a:p>
            <a:r>
              <a:rPr lang="en-US" sz="1800" dirty="0" smtClean="0">
                <a:solidFill>
                  <a:schemeClr val="accent3"/>
                </a:solidFill>
              </a:rPr>
              <a:t>Appendix: fsfo_check.sql</a:t>
            </a:r>
            <a:endParaRPr lang="en-US" sz="1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7543800" cy="4939814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700" dirty="0" smtClean="0"/>
              <a:t>create or replace trigger T_FLIP_CNAME after </a:t>
            </a:r>
            <a:r>
              <a:rPr lang="en-US" sz="700" dirty="0" err="1" smtClean="0"/>
              <a:t>db_role_change</a:t>
            </a:r>
            <a:r>
              <a:rPr lang="en-US" sz="700" dirty="0" smtClean="0"/>
              <a:t> on database</a:t>
            </a:r>
          </a:p>
          <a:p>
            <a:pPr marL="0" lvl="1"/>
            <a:r>
              <a:rPr lang="en-US" sz="700" dirty="0" smtClean="0"/>
              <a:t>declare</a:t>
            </a:r>
          </a:p>
          <a:p>
            <a:pPr marL="0" lvl="1"/>
            <a:endParaRPr lang="en-US" sz="700" dirty="0" smtClean="0"/>
          </a:p>
          <a:p>
            <a:pPr marL="0" lvl="1"/>
            <a:r>
              <a:rPr lang="en-US" sz="700" dirty="0" smtClean="0"/>
              <a:t>  FLIP_DBCNAME_SCRIPT constant varchar2(100) := '/utilities/</a:t>
            </a:r>
            <a:r>
              <a:rPr lang="en-US" sz="700" dirty="0" err="1" smtClean="0"/>
              <a:t>flip_dbcname</a:t>
            </a:r>
            <a:r>
              <a:rPr lang="en-US" sz="700" dirty="0" smtClean="0"/>
              <a:t>';</a:t>
            </a:r>
          </a:p>
          <a:p>
            <a:pPr marL="0" lvl="1"/>
            <a:r>
              <a:rPr lang="en-US" sz="700" dirty="0" smtClean="0"/>
              <a:t>  DBCNAME_JOB constant varchar2(10) := 'DB_CNAME_FLIP';</a:t>
            </a:r>
          </a:p>
          <a:p>
            <a:pPr marL="0" lvl="1"/>
            <a:r>
              <a:rPr lang="en-US" sz="700" dirty="0" smtClean="0"/>
              <a:t>  </a:t>
            </a:r>
            <a:r>
              <a:rPr lang="en-US" sz="700" dirty="0" err="1" smtClean="0"/>
              <a:t>dbrole</a:t>
            </a:r>
            <a:r>
              <a:rPr lang="en-US" sz="700" dirty="0" smtClean="0"/>
              <a:t> VARCHAR2(30);</a:t>
            </a:r>
          </a:p>
          <a:p>
            <a:pPr marL="0" lvl="1"/>
            <a:r>
              <a:rPr lang="en-US" sz="700" dirty="0" smtClean="0"/>
              <a:t>  </a:t>
            </a:r>
            <a:r>
              <a:rPr lang="en-US" sz="700" dirty="0" err="1" smtClean="0"/>
              <a:t>dbname</a:t>
            </a:r>
            <a:r>
              <a:rPr lang="en-US" sz="700" dirty="0" smtClean="0"/>
              <a:t> VARCHAR2(30);</a:t>
            </a:r>
          </a:p>
          <a:p>
            <a:pPr marL="0" lvl="1"/>
            <a:r>
              <a:rPr lang="en-US" sz="700" dirty="0" smtClean="0"/>
              <a:t>  </a:t>
            </a:r>
            <a:r>
              <a:rPr lang="en-US" sz="700" dirty="0" err="1" smtClean="0"/>
              <a:t>e_flip_dbcname_script</a:t>
            </a:r>
            <a:r>
              <a:rPr lang="en-US" sz="700" dirty="0" smtClean="0"/>
              <a:t> EXCEPTION;</a:t>
            </a:r>
          </a:p>
          <a:p>
            <a:pPr marL="0" lvl="1"/>
            <a:r>
              <a:rPr lang="en-US" sz="700" dirty="0" smtClean="0"/>
              <a:t>  PRAGMA EXCEPTION_INIT (</a:t>
            </a:r>
            <a:r>
              <a:rPr lang="en-US" sz="700" dirty="0" err="1" smtClean="0"/>
              <a:t>e_flip_dbcname_script</a:t>
            </a:r>
            <a:r>
              <a:rPr lang="en-US" sz="700" dirty="0" smtClean="0"/>
              <a:t>, -27369);</a:t>
            </a:r>
          </a:p>
          <a:p>
            <a:pPr marL="0" lvl="1"/>
            <a:endParaRPr lang="en-US" sz="700" dirty="0" smtClean="0"/>
          </a:p>
          <a:p>
            <a:pPr marL="0" lvl="1"/>
            <a:r>
              <a:rPr lang="en-US" sz="700" dirty="0" smtClean="0"/>
              <a:t>begin</a:t>
            </a:r>
          </a:p>
          <a:p>
            <a:pPr marL="0" lvl="1"/>
            <a:endParaRPr lang="en-US" sz="700" dirty="0" smtClean="0"/>
          </a:p>
          <a:p>
            <a:pPr marL="0" lvl="1"/>
            <a:r>
              <a:rPr lang="en-US" sz="700" dirty="0" smtClean="0"/>
              <a:t>  select </a:t>
            </a:r>
            <a:r>
              <a:rPr lang="en-US" sz="700" dirty="0" err="1" smtClean="0"/>
              <a:t>database_role</a:t>
            </a:r>
            <a:r>
              <a:rPr lang="en-US" sz="700" dirty="0" smtClean="0"/>
              <a:t> into </a:t>
            </a:r>
            <a:r>
              <a:rPr lang="en-US" sz="700" dirty="0" err="1" smtClean="0"/>
              <a:t>dbrole</a:t>
            </a:r>
            <a:r>
              <a:rPr lang="en-US" sz="700" dirty="0" smtClean="0"/>
              <a:t> from </a:t>
            </a:r>
            <a:r>
              <a:rPr lang="en-US" sz="700" dirty="0" err="1" smtClean="0"/>
              <a:t>v$database</a:t>
            </a:r>
            <a:r>
              <a:rPr lang="en-US" sz="700" dirty="0" smtClean="0"/>
              <a:t>;</a:t>
            </a:r>
          </a:p>
          <a:p>
            <a:pPr marL="0" lvl="1"/>
            <a:endParaRPr lang="en-US" sz="700" dirty="0" smtClean="0"/>
          </a:p>
          <a:p>
            <a:pPr marL="0" lvl="1"/>
            <a:r>
              <a:rPr lang="en-US" sz="700" dirty="0" smtClean="0"/>
              <a:t>  </a:t>
            </a:r>
            <a:r>
              <a:rPr lang="en-US" sz="700" dirty="0" smtClean="0"/>
              <a:t>if (</a:t>
            </a:r>
            <a:r>
              <a:rPr lang="en-US" sz="700" dirty="0" err="1" smtClean="0"/>
              <a:t>dbrole</a:t>
            </a:r>
            <a:r>
              <a:rPr lang="en-US" sz="700" dirty="0" smtClean="0"/>
              <a:t> = 'PRIMARY') then</a:t>
            </a:r>
          </a:p>
          <a:p>
            <a:pPr marL="0" lvl="1"/>
            <a:r>
              <a:rPr lang="en-US" sz="700" dirty="0" smtClean="0"/>
              <a:t>     </a:t>
            </a:r>
            <a:r>
              <a:rPr lang="en-US" sz="700" dirty="0" smtClean="0"/>
              <a:t>begin</a:t>
            </a:r>
          </a:p>
          <a:p>
            <a:pPr marL="0" lvl="1"/>
            <a:r>
              <a:rPr lang="en-US" sz="700" dirty="0" smtClean="0"/>
              <a:t>        </a:t>
            </a:r>
            <a:r>
              <a:rPr lang="en-US" sz="700" dirty="0" err="1" smtClean="0"/>
              <a:t>dbms_scheduler.drop_job</a:t>
            </a:r>
            <a:r>
              <a:rPr lang="en-US" sz="700" dirty="0" smtClean="0"/>
              <a:t>(ROLE_JOB);</a:t>
            </a:r>
          </a:p>
          <a:p>
            <a:pPr marL="0" lvl="1"/>
            <a:r>
              <a:rPr lang="en-US" sz="700" dirty="0" smtClean="0"/>
              <a:t>     exception</a:t>
            </a:r>
          </a:p>
          <a:p>
            <a:pPr marL="0" lvl="1"/>
            <a:r>
              <a:rPr lang="en-US" sz="700" dirty="0" smtClean="0"/>
              <a:t>        when others then null;</a:t>
            </a:r>
          </a:p>
          <a:p>
            <a:pPr marL="0" lvl="1"/>
            <a:r>
              <a:rPr lang="en-US" sz="700" dirty="0" smtClean="0"/>
              <a:t>     end;</a:t>
            </a:r>
          </a:p>
          <a:p>
            <a:pPr marL="0" lvl="1"/>
            <a:r>
              <a:rPr lang="en-US" sz="700" dirty="0" smtClean="0"/>
              <a:t>     </a:t>
            </a:r>
            <a:r>
              <a:rPr lang="en-US" sz="700" dirty="0" err="1" smtClean="0"/>
              <a:t>dbms_scheduler.create_job</a:t>
            </a:r>
            <a:r>
              <a:rPr lang="en-US" sz="700" dirty="0" smtClean="0"/>
              <a:t>(</a:t>
            </a:r>
          </a:p>
          <a:p>
            <a:pPr marL="0" lvl="1"/>
            <a:r>
              <a:rPr lang="en-US" sz="700" dirty="0" smtClean="0"/>
              <a:t>      </a:t>
            </a:r>
            <a:r>
              <a:rPr lang="en-US" sz="700" dirty="0" err="1" smtClean="0"/>
              <a:t>job_name</a:t>
            </a:r>
            <a:r>
              <a:rPr lang="en-US" sz="700" dirty="0" smtClean="0"/>
              <a:t> =&gt; DBCNAME_JOB,</a:t>
            </a:r>
          </a:p>
          <a:p>
            <a:pPr marL="0" lvl="1"/>
            <a:r>
              <a:rPr lang="en-US" sz="700" dirty="0" smtClean="0"/>
              <a:t>      </a:t>
            </a:r>
            <a:r>
              <a:rPr lang="en-US" sz="700" dirty="0" err="1" smtClean="0"/>
              <a:t>job_type</a:t>
            </a:r>
            <a:r>
              <a:rPr lang="en-US" sz="700" dirty="0" smtClean="0"/>
              <a:t> =&gt; 'EXECUTABLE',</a:t>
            </a:r>
          </a:p>
          <a:p>
            <a:pPr marL="0" lvl="1"/>
            <a:r>
              <a:rPr lang="en-US" sz="700" dirty="0" smtClean="0"/>
              <a:t>      </a:t>
            </a:r>
            <a:r>
              <a:rPr lang="en-US" sz="700" dirty="0" err="1" smtClean="0"/>
              <a:t>number_of_arguments</a:t>
            </a:r>
            <a:r>
              <a:rPr lang="en-US" sz="700" dirty="0" smtClean="0"/>
              <a:t> =&gt; 1,</a:t>
            </a:r>
          </a:p>
          <a:p>
            <a:pPr marL="0" lvl="1"/>
            <a:r>
              <a:rPr lang="en-US" sz="700" dirty="0" smtClean="0"/>
              <a:t>      </a:t>
            </a:r>
            <a:r>
              <a:rPr lang="en-US" sz="700" dirty="0" err="1" smtClean="0"/>
              <a:t>job_action</a:t>
            </a:r>
            <a:r>
              <a:rPr lang="en-US" sz="700" dirty="0" smtClean="0"/>
              <a:t> =&gt; FLIP_DBCNAME_SCRIPT,</a:t>
            </a:r>
          </a:p>
          <a:p>
            <a:pPr marL="0" lvl="1"/>
            <a:r>
              <a:rPr lang="en-US" sz="700" dirty="0" smtClean="0"/>
              <a:t>      enabled =&gt; false,</a:t>
            </a:r>
          </a:p>
          <a:p>
            <a:pPr marL="0" lvl="1"/>
            <a:r>
              <a:rPr lang="en-US" sz="700" dirty="0" smtClean="0"/>
              <a:t>      </a:t>
            </a:r>
            <a:r>
              <a:rPr lang="en-US" sz="700" dirty="0" err="1" smtClean="0"/>
              <a:t>auto_drop</a:t>
            </a:r>
            <a:r>
              <a:rPr lang="en-US" sz="700" dirty="0" smtClean="0"/>
              <a:t> =&gt; true</a:t>
            </a:r>
          </a:p>
          <a:p>
            <a:pPr marL="0" lvl="1"/>
            <a:r>
              <a:rPr lang="en-US" sz="700" dirty="0" smtClean="0"/>
              <a:t>     );</a:t>
            </a:r>
          </a:p>
          <a:p>
            <a:pPr marL="0" lvl="1"/>
            <a:r>
              <a:rPr lang="en-US" sz="700" dirty="0" smtClean="0"/>
              <a:t>     </a:t>
            </a:r>
            <a:r>
              <a:rPr lang="en-US" sz="700" dirty="0" smtClean="0"/>
              <a:t>select </a:t>
            </a:r>
            <a:r>
              <a:rPr lang="en-US" sz="700" dirty="0" err="1" smtClean="0"/>
              <a:t>instance_name</a:t>
            </a:r>
            <a:r>
              <a:rPr lang="en-US" sz="700" dirty="0" smtClean="0"/>
              <a:t> into </a:t>
            </a:r>
            <a:r>
              <a:rPr lang="en-US" sz="700" dirty="0" err="1" smtClean="0"/>
              <a:t>dbname</a:t>
            </a:r>
            <a:r>
              <a:rPr lang="en-US" sz="700" dirty="0" smtClean="0"/>
              <a:t> from </a:t>
            </a:r>
            <a:r>
              <a:rPr lang="en-US" sz="700" dirty="0" err="1" smtClean="0"/>
              <a:t>v$instance</a:t>
            </a:r>
            <a:r>
              <a:rPr lang="en-US" sz="700" dirty="0" smtClean="0"/>
              <a:t>;</a:t>
            </a:r>
          </a:p>
          <a:p>
            <a:pPr marL="0" lvl="1"/>
            <a:r>
              <a:rPr lang="en-US" sz="700" dirty="0" smtClean="0"/>
              <a:t>     </a:t>
            </a:r>
            <a:r>
              <a:rPr lang="en-US" sz="700" dirty="0" err="1" smtClean="0"/>
              <a:t>dbms_scheduler.set_job_argument_value</a:t>
            </a:r>
            <a:r>
              <a:rPr lang="en-US" sz="700" dirty="0" smtClean="0"/>
              <a:t>(</a:t>
            </a:r>
          </a:p>
          <a:p>
            <a:pPr marL="0" lvl="1"/>
            <a:r>
              <a:rPr lang="en-US" sz="700" dirty="0" smtClean="0"/>
              <a:t>       </a:t>
            </a:r>
            <a:r>
              <a:rPr lang="en-US" sz="700" dirty="0" err="1" smtClean="0"/>
              <a:t>job_name</a:t>
            </a:r>
            <a:r>
              <a:rPr lang="en-US" sz="700" dirty="0" smtClean="0"/>
              <a:t> =&gt; DBCNAME_JOB,</a:t>
            </a:r>
          </a:p>
          <a:p>
            <a:pPr marL="0" lvl="1"/>
            <a:r>
              <a:rPr lang="en-US" sz="700" dirty="0" smtClean="0"/>
              <a:t>       </a:t>
            </a:r>
            <a:r>
              <a:rPr lang="en-US" sz="700" dirty="0" err="1" smtClean="0"/>
              <a:t>argument_position</a:t>
            </a:r>
            <a:r>
              <a:rPr lang="en-US" sz="700" dirty="0" smtClean="0"/>
              <a:t> =&gt; 1,</a:t>
            </a:r>
          </a:p>
          <a:p>
            <a:pPr marL="0" lvl="1"/>
            <a:r>
              <a:rPr lang="en-US" sz="700" dirty="0" smtClean="0"/>
              <a:t>       </a:t>
            </a:r>
            <a:r>
              <a:rPr lang="en-US" sz="700" dirty="0" err="1" smtClean="0"/>
              <a:t>argument_value</a:t>
            </a:r>
            <a:r>
              <a:rPr lang="en-US" sz="700" dirty="0" smtClean="0"/>
              <a:t> =&gt; </a:t>
            </a:r>
            <a:r>
              <a:rPr lang="en-US" sz="700" dirty="0" err="1" smtClean="0"/>
              <a:t>dbname</a:t>
            </a:r>
            <a:r>
              <a:rPr lang="en-US" sz="700" dirty="0" smtClean="0"/>
              <a:t>);</a:t>
            </a:r>
          </a:p>
          <a:p>
            <a:pPr marL="0" lvl="1"/>
            <a:r>
              <a:rPr lang="en-US" sz="700" dirty="0" smtClean="0"/>
              <a:t>     </a:t>
            </a:r>
            <a:r>
              <a:rPr lang="en-US" sz="700" dirty="0" smtClean="0"/>
              <a:t>begin</a:t>
            </a:r>
          </a:p>
          <a:p>
            <a:pPr marL="0" lvl="1"/>
            <a:r>
              <a:rPr lang="en-US" sz="700" dirty="0" smtClean="0"/>
              <a:t>        </a:t>
            </a:r>
            <a:r>
              <a:rPr lang="en-US" sz="700" dirty="0" err="1" smtClean="0"/>
              <a:t>dbms_scheduler.run_job</a:t>
            </a:r>
            <a:r>
              <a:rPr lang="en-US" sz="700" dirty="0" smtClean="0"/>
              <a:t>(DBCNAME_JOB);</a:t>
            </a:r>
          </a:p>
          <a:p>
            <a:pPr marL="0" lvl="1"/>
            <a:r>
              <a:rPr lang="en-US" sz="700" dirty="0" smtClean="0"/>
              <a:t>     exception</a:t>
            </a:r>
          </a:p>
          <a:p>
            <a:pPr marL="0" lvl="1"/>
            <a:r>
              <a:rPr lang="en-US" sz="700" dirty="0" smtClean="0"/>
              <a:t>        when </a:t>
            </a:r>
            <a:r>
              <a:rPr lang="en-US" sz="700" dirty="0" err="1" smtClean="0"/>
              <a:t>e_flip_dbcname_script</a:t>
            </a:r>
            <a:r>
              <a:rPr lang="en-US" sz="700" dirty="0" smtClean="0"/>
              <a:t> then</a:t>
            </a:r>
          </a:p>
          <a:p>
            <a:pPr marL="0" lvl="1"/>
            <a:r>
              <a:rPr lang="en-US" sz="700" dirty="0" smtClean="0"/>
              <a:t>           </a:t>
            </a:r>
            <a:r>
              <a:rPr lang="en-US" sz="700" dirty="0" err="1" smtClean="0"/>
              <a:t>raise_application_error</a:t>
            </a:r>
            <a:r>
              <a:rPr lang="en-US" sz="700" dirty="0" smtClean="0"/>
              <a:t>(-20001, 'flip failed in ' ||FLIP_DBCNAME_SCRIPT);</a:t>
            </a:r>
          </a:p>
          <a:p>
            <a:pPr marL="0" lvl="1"/>
            <a:r>
              <a:rPr lang="en-US" sz="700" dirty="0" smtClean="0"/>
              <a:t>     end;</a:t>
            </a:r>
          </a:p>
          <a:p>
            <a:pPr marL="0" lvl="1"/>
            <a:r>
              <a:rPr lang="en-US" sz="700" dirty="0" smtClean="0"/>
              <a:t>  </a:t>
            </a:r>
            <a:r>
              <a:rPr lang="en-US" sz="700" dirty="0" smtClean="0"/>
              <a:t>end if;</a:t>
            </a:r>
          </a:p>
          <a:p>
            <a:pPr marL="0" lvl="1"/>
            <a:endParaRPr lang="en-US" sz="700" dirty="0" smtClean="0"/>
          </a:p>
          <a:p>
            <a:pPr marL="0" lvl="1"/>
            <a:r>
              <a:rPr lang="en-US" sz="700" dirty="0" smtClean="0"/>
              <a:t>exception</a:t>
            </a:r>
            <a:endParaRPr lang="en-US" sz="700" dirty="0" smtClean="0"/>
          </a:p>
          <a:p>
            <a:pPr marL="0" lvl="1"/>
            <a:r>
              <a:rPr lang="en-US" sz="700" dirty="0" smtClean="0"/>
              <a:t>  when others then</a:t>
            </a:r>
          </a:p>
          <a:p>
            <a:pPr marL="0" lvl="1"/>
            <a:r>
              <a:rPr lang="en-US" sz="700" dirty="0" smtClean="0"/>
              <a:t>    </a:t>
            </a:r>
            <a:r>
              <a:rPr lang="en-US" sz="700" dirty="0" err="1" smtClean="0"/>
              <a:t>raise_application_error</a:t>
            </a:r>
            <a:r>
              <a:rPr lang="en-US" sz="700" dirty="0" smtClean="0"/>
              <a:t>(-20002, 'DB_ROLE_CHANGE trigger failed '||SQLERRM);</a:t>
            </a:r>
          </a:p>
          <a:p>
            <a:pPr marL="0" lvl="1"/>
            <a:r>
              <a:rPr lang="en-US" sz="700" dirty="0" smtClean="0"/>
              <a:t>end</a:t>
            </a:r>
            <a:r>
              <a:rPr lang="en-US" sz="700" dirty="0" smtClean="0"/>
              <a:t>;</a:t>
            </a:r>
            <a:endParaRPr lang="en-US" sz="7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381000"/>
          </a:xfrm>
        </p:spPr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chemeClr val="accent3"/>
                </a:solidFill>
              </a:rPr>
              <a:t>Appendix: role_change_trigger.sql</a:t>
            </a:r>
            <a:endParaRPr lang="en-US" sz="2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VMware::Overview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Vmware</a:t>
            </a:r>
            <a:r>
              <a:rPr lang="en-US" dirty="0" smtClean="0"/>
              <a:t> Server 2.0.0</a:t>
            </a:r>
          </a:p>
          <a:p>
            <a:pPr lvl="1"/>
            <a:r>
              <a:rPr lang="en-US" dirty="0" err="1" smtClean="0"/>
              <a:t>DataStore</a:t>
            </a:r>
            <a:r>
              <a:rPr lang="en-US" dirty="0" smtClean="0"/>
              <a:t> – Directory</a:t>
            </a:r>
          </a:p>
          <a:p>
            <a:pPr lvl="1"/>
            <a:r>
              <a:rPr lang="en-US" dirty="0" smtClean="0"/>
              <a:t>Create / Import VM in </a:t>
            </a:r>
            <a:r>
              <a:rPr lang="en-US" dirty="0" err="1" smtClean="0"/>
              <a:t>DataStore</a:t>
            </a:r>
            <a:endParaRPr lang="en-US" dirty="0" smtClean="0"/>
          </a:p>
          <a:p>
            <a:pPr lvl="1"/>
            <a:r>
              <a:rPr lang="en-US" dirty="0" smtClean="0"/>
              <a:t>Use an Administrator account</a:t>
            </a:r>
          </a:p>
          <a:p>
            <a:pPr lvl="1"/>
            <a:r>
              <a:rPr lang="en-US" dirty="0" smtClean="0"/>
              <a:t>Web based: </a:t>
            </a:r>
            <a:r>
              <a:rPr lang="en-US" dirty="0" err="1" smtClean="0"/>
              <a:t>localhost</a:t>
            </a:r>
            <a:r>
              <a:rPr lang="en-US" dirty="0" smtClean="0"/>
              <a:t> 8222 and 8333 (SSL)</a:t>
            </a:r>
          </a:p>
          <a:p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Host OS: XP Pro 32-bit SP3, 64-bit Vista SP1</a:t>
            </a:r>
          </a:p>
          <a:p>
            <a:pPr lvl="1"/>
            <a:r>
              <a:rPr lang="en-US" dirty="0" smtClean="0"/>
              <a:t>Guest OS: Oracle Enterprise Linux 5 32-bit</a:t>
            </a:r>
          </a:p>
          <a:p>
            <a:pPr lvl="1"/>
            <a:r>
              <a:rPr lang="en-US" dirty="0" smtClean="0"/>
              <a:t>Host: </a:t>
            </a:r>
            <a:r>
              <a:rPr lang="en-US" dirty="0" err="1" smtClean="0"/>
              <a:t>localhost</a:t>
            </a:r>
            <a:endParaRPr lang="en-US" dirty="0" smtClean="0"/>
          </a:p>
          <a:p>
            <a:pPr lvl="1"/>
            <a:r>
              <a:rPr lang="en-US" dirty="0" smtClean="0"/>
              <a:t>Guest Machines: </a:t>
            </a:r>
            <a:r>
              <a:rPr lang="en-US" dirty="0" err="1" smtClean="0"/>
              <a:t>tintin</a:t>
            </a:r>
            <a:r>
              <a:rPr lang="en-US" dirty="0" smtClean="0"/>
              <a:t> and haddock</a:t>
            </a:r>
          </a:p>
          <a:p>
            <a:pPr lvl="1"/>
            <a:r>
              <a:rPr lang="en-US" dirty="0" smtClean="0"/>
              <a:t>Database: snowy, Oracle 10.2.0.4 32-bit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VMware::Network Setup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WINDOWS hosts file:</a:t>
            </a:r>
          </a:p>
          <a:p>
            <a:pPr lvl="1"/>
            <a:r>
              <a:rPr lang="en-US" dirty="0" smtClean="0"/>
              <a:t>c:\windows\system32\drivers\etc\hosts</a:t>
            </a:r>
          </a:p>
          <a:p>
            <a:r>
              <a:rPr lang="en-US" dirty="0" smtClean="0"/>
              <a:t>Linux hosts file:</a:t>
            </a:r>
          </a:p>
          <a:p>
            <a:pPr lvl="1"/>
            <a:r>
              <a:rPr lang="en-US" dirty="0" smtClean="0"/>
              <a:t>/etc/hosts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743200"/>
            <a:ext cx="8077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hosts entries:</a:t>
            </a:r>
          </a:p>
          <a:p>
            <a:pPr marL="0" lvl="1" indent="0">
              <a:buNone/>
            </a:pPr>
            <a:endParaRPr lang="en-US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0" y="3352800"/>
            <a:ext cx="7772400" cy="2400657"/>
          </a:xfrm>
          <a:prstGeom prst="rect">
            <a:avLst/>
          </a:prstGeom>
          <a:solidFill>
            <a:srgbClr val="FFFFE1"/>
          </a:solidFill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000" dirty="0" smtClean="0"/>
              <a:t># Windows Host Entries</a:t>
            </a:r>
          </a:p>
          <a:p>
            <a:pPr marL="0" lvl="1">
              <a:buNone/>
            </a:pPr>
            <a:r>
              <a:rPr lang="en-US" sz="1000" dirty="0" smtClean="0"/>
              <a:t>127.0.0.1   </a:t>
            </a:r>
            <a:r>
              <a:rPr lang="en-US" sz="1000" dirty="0" err="1" smtClean="0"/>
              <a:t>localhost</a:t>
            </a: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::1             </a:t>
            </a:r>
            <a:r>
              <a:rPr lang="en-US" sz="1000" dirty="0" err="1" smtClean="0"/>
              <a:t>localhost</a:t>
            </a:r>
            <a:endParaRPr lang="en-US" sz="1000" dirty="0" smtClean="0"/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# Linux VM Host (Guest) Entries / Listener fails to start without this entry</a:t>
            </a:r>
          </a:p>
          <a:p>
            <a:pPr marL="0" lvl="1">
              <a:buNone/>
            </a:pPr>
            <a:r>
              <a:rPr lang="en-US" sz="1000" dirty="0" smtClean="0"/>
              <a:t>127.0.0.1 </a:t>
            </a:r>
            <a:r>
              <a:rPr lang="en-US" sz="1000" dirty="0" err="1" smtClean="0"/>
              <a:t>localhost.localdomain</a:t>
            </a:r>
            <a:r>
              <a:rPr lang="en-US" sz="1000" dirty="0" smtClean="0"/>
              <a:t> </a:t>
            </a:r>
            <a:r>
              <a:rPr lang="en-US" sz="1000" dirty="0" err="1" smtClean="0"/>
              <a:t>localhost</a:t>
            </a:r>
            <a:endParaRPr lang="en-US" sz="1000" dirty="0" smtClean="0"/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smtClean="0"/>
              <a:t># </a:t>
            </a:r>
            <a:r>
              <a:rPr lang="en-US" sz="1000" dirty="0" err="1" smtClean="0"/>
              <a:t>Dataguard</a:t>
            </a:r>
            <a:r>
              <a:rPr lang="en-US" sz="1000" dirty="0" smtClean="0"/>
              <a:t> VMware Configuration on all hosts</a:t>
            </a:r>
          </a:p>
          <a:p>
            <a:pPr marL="0" lvl="1">
              <a:buNone/>
            </a:pPr>
            <a:r>
              <a:rPr lang="en-US" sz="1000" dirty="0" smtClean="0">
                <a:solidFill>
                  <a:srgbClr val="002060"/>
                </a:solidFill>
              </a:rPr>
              <a:t>192.168.196.1   	me		</a:t>
            </a:r>
            <a:r>
              <a:rPr lang="en-US" sz="1000" dirty="0" err="1" smtClean="0">
                <a:solidFill>
                  <a:srgbClr val="002060"/>
                </a:solidFill>
              </a:rPr>
              <a:t>me.ahgvm.me</a:t>
            </a:r>
            <a:endParaRPr lang="en-US" sz="1000" dirty="0" smtClean="0">
              <a:solidFill>
                <a:srgbClr val="002060"/>
              </a:solidFill>
            </a:endParaRPr>
          </a:p>
          <a:p>
            <a:pPr marL="0" lvl="1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192.168.196.2   	</a:t>
            </a:r>
            <a:r>
              <a:rPr lang="en-US" sz="1000" dirty="0" err="1" smtClean="0">
                <a:solidFill>
                  <a:srgbClr val="FF0000"/>
                </a:solidFill>
              </a:rPr>
              <a:t>tintin</a:t>
            </a:r>
            <a:r>
              <a:rPr lang="en-US" sz="1000" dirty="0" smtClean="0">
                <a:solidFill>
                  <a:srgbClr val="FF0000"/>
                </a:solidFill>
              </a:rPr>
              <a:t>		</a:t>
            </a:r>
            <a:r>
              <a:rPr lang="en-US" sz="1000" dirty="0" err="1" smtClean="0">
                <a:solidFill>
                  <a:srgbClr val="FF0000"/>
                </a:solidFill>
              </a:rPr>
              <a:t>tintin.ahgvm.me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0" lvl="1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192.168.196.3   	haddock		</a:t>
            </a:r>
            <a:r>
              <a:rPr lang="en-US" sz="1000" dirty="0" err="1" smtClean="0">
                <a:solidFill>
                  <a:srgbClr val="FF0000"/>
                </a:solidFill>
              </a:rPr>
              <a:t>haddock.ahgvm.me</a:t>
            </a:r>
            <a:endParaRPr lang="en-US" sz="1000" dirty="0" smtClean="0">
              <a:solidFill>
                <a:srgbClr val="FF0000"/>
              </a:solidFill>
            </a:endParaRPr>
          </a:p>
          <a:p>
            <a:pPr marL="0" lvl="1">
              <a:buNone/>
            </a:pPr>
            <a:endParaRPr lang="en-US" sz="1000" dirty="0" smtClean="0"/>
          </a:p>
          <a:p>
            <a:pPr marL="0" lvl="1">
              <a:buNone/>
            </a:pPr>
            <a:r>
              <a:rPr lang="en-US" sz="1000" dirty="0" smtClean="0">
                <a:solidFill>
                  <a:srgbClr val="002060"/>
                </a:solidFill>
              </a:rPr>
              <a:t>10.0.0.1   me-</a:t>
            </a:r>
            <a:r>
              <a:rPr lang="en-US" sz="1000" dirty="0" err="1" smtClean="0">
                <a:solidFill>
                  <a:srgbClr val="002060"/>
                </a:solidFill>
              </a:rPr>
              <a:t>pri</a:t>
            </a:r>
            <a:r>
              <a:rPr lang="en-US" sz="1000" dirty="0" smtClean="0">
                <a:solidFill>
                  <a:srgbClr val="002060"/>
                </a:solidFill>
              </a:rPr>
              <a:t>	me-</a:t>
            </a:r>
            <a:r>
              <a:rPr lang="en-US" sz="1000" dirty="0" err="1" smtClean="0">
                <a:solidFill>
                  <a:srgbClr val="002060"/>
                </a:solidFill>
              </a:rPr>
              <a:t>pri.ahgvm.me</a:t>
            </a:r>
            <a:r>
              <a:rPr lang="en-US" sz="1000" dirty="0" smtClean="0"/>
              <a:t>	</a:t>
            </a:r>
          </a:p>
          <a:p>
            <a:pPr marL="0" lvl="1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10.0.0.2   </a:t>
            </a:r>
            <a:r>
              <a:rPr lang="en-US" sz="1000" dirty="0" err="1" smtClean="0">
                <a:solidFill>
                  <a:srgbClr val="FF0000"/>
                </a:solidFill>
              </a:rPr>
              <a:t>tintin</a:t>
            </a:r>
            <a:r>
              <a:rPr lang="en-US" sz="1000" dirty="0" smtClean="0">
                <a:solidFill>
                  <a:srgbClr val="FF0000"/>
                </a:solidFill>
              </a:rPr>
              <a:t>-</a:t>
            </a:r>
            <a:r>
              <a:rPr lang="en-US" sz="1000" dirty="0" err="1" smtClean="0">
                <a:solidFill>
                  <a:srgbClr val="FF0000"/>
                </a:solidFill>
              </a:rPr>
              <a:t>pri</a:t>
            </a:r>
            <a:r>
              <a:rPr lang="en-US" sz="1000" dirty="0" smtClean="0">
                <a:solidFill>
                  <a:srgbClr val="FF0000"/>
                </a:solidFill>
              </a:rPr>
              <a:t>	</a:t>
            </a:r>
            <a:r>
              <a:rPr lang="en-US" sz="1000" dirty="0" err="1" smtClean="0">
                <a:solidFill>
                  <a:srgbClr val="FF0000"/>
                </a:solidFill>
              </a:rPr>
              <a:t>tintin-pri.ahgvm.me</a:t>
            </a:r>
            <a:r>
              <a:rPr lang="en-US" sz="1000" dirty="0" smtClean="0">
                <a:solidFill>
                  <a:srgbClr val="FF0000"/>
                </a:solidFill>
              </a:rPr>
              <a:t>	</a:t>
            </a:r>
            <a:r>
              <a:rPr lang="en-US" sz="1000" b="1" dirty="0" smtClean="0">
                <a:solidFill>
                  <a:srgbClr val="FF0000"/>
                </a:solidFill>
              </a:rPr>
              <a:t>snowy-a   snowy-</a:t>
            </a:r>
            <a:r>
              <a:rPr lang="en-US" sz="1000" b="1" dirty="0" err="1" smtClean="0">
                <a:solidFill>
                  <a:srgbClr val="FF0000"/>
                </a:solidFill>
              </a:rPr>
              <a:t>a.ahgvm</a:t>
            </a:r>
            <a:r>
              <a:rPr lang="en-US" sz="1000" b="1" dirty="0" smtClean="0">
                <a:solidFill>
                  <a:srgbClr val="FF0000"/>
                </a:solidFill>
              </a:rPr>
              <a:t>   snowy-</a:t>
            </a:r>
            <a:r>
              <a:rPr lang="en-US" sz="1000" b="1" dirty="0" err="1" smtClean="0">
                <a:solidFill>
                  <a:srgbClr val="FF0000"/>
                </a:solidFill>
              </a:rPr>
              <a:t>a.ahgvm.me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marL="0" lvl="1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10.0.0.3   haddock-</a:t>
            </a:r>
            <a:r>
              <a:rPr lang="en-US" sz="1000" dirty="0" err="1" smtClean="0">
                <a:solidFill>
                  <a:srgbClr val="FF0000"/>
                </a:solidFill>
              </a:rPr>
              <a:t>pri</a:t>
            </a:r>
            <a:r>
              <a:rPr lang="en-US" sz="1000" dirty="0" smtClean="0">
                <a:solidFill>
                  <a:srgbClr val="FF0000"/>
                </a:solidFill>
              </a:rPr>
              <a:t> 	haddock-</a:t>
            </a:r>
            <a:r>
              <a:rPr lang="en-US" sz="1000" dirty="0" err="1" smtClean="0">
                <a:solidFill>
                  <a:srgbClr val="FF0000"/>
                </a:solidFill>
              </a:rPr>
              <a:t>pri.ahgvm.me</a:t>
            </a:r>
            <a:r>
              <a:rPr lang="en-US" sz="1000" dirty="0" smtClean="0">
                <a:solidFill>
                  <a:srgbClr val="FF0000"/>
                </a:solidFill>
              </a:rPr>
              <a:t>	</a:t>
            </a:r>
            <a:r>
              <a:rPr lang="en-US" sz="1000" b="1" dirty="0" smtClean="0">
                <a:solidFill>
                  <a:srgbClr val="FF0000"/>
                </a:solidFill>
              </a:rPr>
              <a:t>snowy-b   snowy-</a:t>
            </a:r>
            <a:r>
              <a:rPr lang="en-US" sz="1000" b="1" dirty="0" err="1" smtClean="0">
                <a:solidFill>
                  <a:srgbClr val="FF0000"/>
                </a:solidFill>
              </a:rPr>
              <a:t>b.ahgvm</a:t>
            </a:r>
            <a:r>
              <a:rPr lang="en-US" sz="1000" b="1" dirty="0" smtClean="0">
                <a:solidFill>
                  <a:srgbClr val="FF0000"/>
                </a:solidFill>
              </a:rPr>
              <a:t>   snowy-</a:t>
            </a:r>
            <a:r>
              <a:rPr lang="en-US" sz="1000" b="1" dirty="0" err="1" smtClean="0">
                <a:solidFill>
                  <a:srgbClr val="FF0000"/>
                </a:solidFill>
              </a:rPr>
              <a:t>b.ahgvm.me</a:t>
            </a:r>
            <a:endParaRPr lang="en-US" sz="1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Dataguard</a:t>
            </a:r>
            <a:r>
              <a:rPr lang="en-US" dirty="0" smtClean="0">
                <a:solidFill>
                  <a:schemeClr val="accent3"/>
                </a:solidFill>
              </a:rPr>
              <a:t>::Transports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2672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/>
              <a:t>Log Transport Mechanisms: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/>
              <a:t>log_archive_dest_</a:t>
            </a:r>
            <a:r>
              <a:rPr lang="en-US" sz="1200" i="1" dirty="0" err="1" smtClean="0"/>
              <a:t>n</a:t>
            </a:r>
            <a:endParaRPr lang="en-US" sz="1200" i="1" dirty="0" smtClean="0"/>
          </a:p>
          <a:p>
            <a:pPr lvl="2">
              <a:lnSpc>
                <a:spcPct val="80000"/>
              </a:lnSpc>
            </a:pPr>
            <a:r>
              <a:rPr lang="en-US" sz="1200" dirty="0" smtClean="0"/>
              <a:t>SERVICE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ARCH or LGWR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SYNC, ASYNC=[size]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AFFIRM, NOAFFIRM</a:t>
            </a:r>
          </a:p>
          <a:p>
            <a:pPr marL="569913" lvl="2" indent="-225425">
              <a:lnSpc>
                <a:spcPct val="80000"/>
              </a:lnSpc>
            </a:pPr>
            <a:r>
              <a:rPr lang="en-US" sz="1200" dirty="0" err="1" smtClean="0"/>
              <a:t>log_archive_dest_state_n</a:t>
            </a:r>
            <a:endParaRPr lang="en-US" sz="1200" dirty="0" smtClean="0"/>
          </a:p>
          <a:p>
            <a:pPr marL="807657" lvl="3" indent="-225425">
              <a:lnSpc>
                <a:spcPct val="80000"/>
              </a:lnSpc>
            </a:pPr>
            <a:r>
              <a:rPr lang="en-US" sz="1200" dirty="0" smtClean="0"/>
              <a:t>enable</a:t>
            </a:r>
          </a:p>
          <a:p>
            <a:pPr marL="807657" lvl="3" indent="-225425">
              <a:lnSpc>
                <a:spcPct val="80000"/>
              </a:lnSpc>
            </a:pPr>
            <a:r>
              <a:rPr lang="en-US" sz="1200" dirty="0" smtClean="0"/>
              <a:t>defer</a:t>
            </a:r>
          </a:p>
          <a:p>
            <a:pPr marL="807657" lvl="3" indent="-225425">
              <a:lnSpc>
                <a:spcPct val="80000"/>
              </a:lnSpc>
            </a:pPr>
            <a:r>
              <a:rPr lang="en-US" sz="1200" dirty="0" smtClean="0"/>
              <a:t>reset</a:t>
            </a:r>
          </a:p>
          <a:p>
            <a:pPr marL="807657" lvl="3" indent="-225425">
              <a:lnSpc>
                <a:spcPct val="80000"/>
              </a:lnSpc>
            </a:pPr>
            <a:r>
              <a:rPr lang="en-US" sz="1200" dirty="0" smtClean="0"/>
              <a:t>alternate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38600" y="1066800"/>
            <a:ext cx="4572000" cy="5029200"/>
          </a:xfrm>
          <a:prstGeom prst="rect">
            <a:avLst/>
          </a:prstGeom>
        </p:spPr>
        <p:txBody>
          <a:bodyPr vert="horz" lIns="182880" tIns="91440">
            <a:normAutofit fontScale="47500" lnSpcReduction="20000"/>
          </a:bodyPr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Log Transport Modes: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 PERFORMANCE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Transport: ARCH or LGWR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Transmission: ASYNC  if using LGWR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500" dirty="0" smtClean="0"/>
              <a:t>If using ASYNC standby redo logs needed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Standby Disk writes: NOAFFIRM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does not stop if standby unavailable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 AVAILABILITY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Transport: LGWR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Transmission: SYNC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Standby Disk writes: AFFIRM (1 standby)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500" dirty="0" smtClean="0"/>
              <a:t>Requires Standby Redo Logs 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500" dirty="0" smtClean="0"/>
              <a:t>(online redo group count + 1)*threads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not stop if redo not written to &gt;= 1 standby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500" dirty="0" smtClean="0"/>
              <a:t>Downgrades to MAXIMUM PERFORMANCE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 PROTECTION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Transport: LGWR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Transmission: SYNC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Standby Disk Writes: AFFIRM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500" dirty="0" smtClean="0"/>
              <a:t>Requires Standby Redo Logs</a:t>
            </a:r>
          </a:p>
          <a:p>
            <a:pPr marL="786384" lvl="2" indent="-182880"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2500" dirty="0" smtClean="0"/>
              <a:t>(online redo group count + 1)*threads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Hangs if redo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written to &gt;= 1 standby</a:t>
            </a:r>
          </a:p>
          <a:p>
            <a:pPr marL="786384" marR="0" lvl="2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500" dirty="0" smtClean="0"/>
              <a:t>Eventual Shutdown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3352800"/>
          <a:ext cx="3657599" cy="18468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3400"/>
                <a:gridCol w="1044388"/>
                <a:gridCol w="1089212"/>
                <a:gridCol w="990599"/>
              </a:tblGrid>
              <a:tr h="3048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PERF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AVAIL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MAX PROT</a:t>
                      </a:r>
                      <a:endParaRPr lang="en-US" sz="1000" dirty="0"/>
                    </a:p>
                  </a:txBody>
                  <a:tcPr/>
                </a:tc>
              </a:tr>
              <a:tr h="35334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REDO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ARCH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LGWR</a:t>
                      </a:r>
                      <a:endParaRPr lang="en-US" sz="10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LGWR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LGWR</a:t>
                      </a:r>
                      <a:endParaRPr lang="en-US" sz="1000" dirty="0"/>
                    </a:p>
                  </a:txBody>
                  <a:tcPr/>
                </a:tc>
              </a:tr>
              <a:tr h="35334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SYNC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ASYNC</a:t>
                      </a:r>
                      <a:endParaRPr lang="en-US" sz="10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SYNC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SYNC</a:t>
                      </a:r>
                      <a:endParaRPr lang="en-US" sz="1000" dirty="0"/>
                    </a:p>
                  </a:txBody>
                  <a:tcPr/>
                </a:tc>
              </a:tr>
              <a:tr h="35334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WRITE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AFFIRM</a:t>
                      </a:r>
                    </a:p>
                    <a:p>
                      <a:pPr algn="ctr"/>
                      <a:r>
                        <a:rPr lang="en-US" sz="1000" dirty="0" smtClean="0"/>
                        <a:t>NOAFFIRM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AFFIRM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AFFIRM</a:t>
                      </a:r>
                      <a:endParaRPr lang="en-US" sz="1000" dirty="0"/>
                    </a:p>
                  </a:txBody>
                  <a:tcPr/>
                </a:tc>
              </a:tr>
              <a:tr h="353347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STBY</a:t>
                      </a:r>
                      <a:r>
                        <a:rPr lang="en-US" sz="800" baseline="0" dirty="0" smtClean="0"/>
                        <a:t> REDO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YES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YES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Dataguard</a:t>
            </a:r>
            <a:r>
              <a:rPr lang="en-US" dirty="0" smtClean="0">
                <a:solidFill>
                  <a:schemeClr val="accent3"/>
                </a:solidFill>
              </a:rPr>
              <a:t>::Transport Parameters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600" dirty="0" smtClean="0"/>
              <a:t>Additional Parameters: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MANDATORY, OPTIONAL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ALTERNATE=[</a:t>
            </a:r>
            <a:r>
              <a:rPr lang="en-US" sz="1200" dirty="0" err="1" smtClean="0"/>
              <a:t>log_archive_dest_</a:t>
            </a:r>
            <a:r>
              <a:rPr lang="en-US" sz="1200" i="1" dirty="0" err="1" smtClean="0"/>
              <a:t>n</a:t>
            </a:r>
            <a:r>
              <a:rPr lang="en-US" sz="1200" dirty="0" smtClean="0"/>
              <a:t>], NOALTERNATE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DEPENDENCY=[</a:t>
            </a:r>
            <a:r>
              <a:rPr lang="en-US" sz="1200" dirty="0" err="1" smtClean="0"/>
              <a:t>log_archive_dest_</a:t>
            </a:r>
            <a:r>
              <a:rPr lang="en-US" sz="1200" i="1" dirty="0" err="1" smtClean="0"/>
              <a:t>n</a:t>
            </a:r>
            <a:r>
              <a:rPr lang="en-US" sz="1200" dirty="0" smtClean="0"/>
              <a:t>], NODEPENDENCY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MAX_FAILURE=[</a:t>
            </a:r>
            <a:r>
              <a:rPr lang="en-US" sz="1200" dirty="0" err="1" smtClean="0"/>
              <a:t>number_of_retries</a:t>
            </a:r>
            <a:r>
              <a:rPr lang="en-US" sz="1200" dirty="0" smtClean="0"/>
              <a:t>], NOMAX_FAILURE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REOPEN=[seconds] default 60, NOREOPEN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DELAY=[minutes], default 30, NODELAY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NET_TIMEOUT=[seconds], NONET_TIMEOUT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VERIFY, NOVERIFY (with ARCH transport only)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>
                <a:solidFill>
                  <a:srgbClr val="0070C0"/>
                </a:solidFill>
              </a:rPr>
              <a:t>DB_UNIQUE_NAME=[</a:t>
            </a:r>
            <a:r>
              <a:rPr lang="en-US" sz="1200" dirty="0" err="1" smtClean="0">
                <a:solidFill>
                  <a:srgbClr val="0070C0"/>
                </a:solidFill>
              </a:rPr>
              <a:t>targetdb</a:t>
            </a:r>
            <a:r>
              <a:rPr lang="en-US" sz="1200" dirty="0" smtClean="0">
                <a:solidFill>
                  <a:srgbClr val="0070C0"/>
                </a:solidFill>
              </a:rPr>
              <a:t> unique name]</a:t>
            </a:r>
            <a:r>
              <a:rPr lang="en-US" sz="1200" dirty="0" smtClean="0"/>
              <a:t>, NODB_UNIQUE_NAME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>
                <a:solidFill>
                  <a:srgbClr val="0070C0"/>
                </a:solidFill>
              </a:rPr>
              <a:t>VALID_FOR=(</a:t>
            </a:r>
            <a:r>
              <a:rPr lang="en-US" sz="1200" dirty="0" err="1" smtClean="0">
                <a:solidFill>
                  <a:srgbClr val="0070C0"/>
                </a:solidFill>
              </a:rPr>
              <a:t>redo_log_type</a:t>
            </a:r>
            <a:r>
              <a:rPr lang="en-US" sz="1200" dirty="0" smtClean="0">
                <a:solidFill>
                  <a:srgbClr val="0070C0"/>
                </a:solidFill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</a:rPr>
              <a:t>database_role</a:t>
            </a:r>
            <a:r>
              <a:rPr lang="en-US" sz="1200" dirty="0" smtClean="0">
                <a:solidFill>
                  <a:srgbClr val="0070C0"/>
                </a:solidFill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en-US" sz="1200" dirty="0" err="1" smtClean="0"/>
              <a:t>redo_log_type</a:t>
            </a:r>
            <a:r>
              <a:rPr lang="en-US" sz="1200" dirty="0" smtClean="0"/>
              <a:t>: </a:t>
            </a:r>
            <a:r>
              <a:rPr lang="en-US" sz="1200" dirty="0" err="1" smtClean="0"/>
              <a:t>online_logfile</a:t>
            </a:r>
            <a:r>
              <a:rPr lang="en-US" sz="1200" dirty="0" smtClean="0"/>
              <a:t>, </a:t>
            </a:r>
            <a:r>
              <a:rPr lang="en-US" sz="1200" dirty="0" err="1" smtClean="0"/>
              <a:t>standby_logfile</a:t>
            </a:r>
            <a:r>
              <a:rPr lang="en-US" sz="1200" dirty="0" smtClean="0"/>
              <a:t>, </a:t>
            </a:r>
            <a:r>
              <a:rPr lang="en-US" sz="1200" dirty="0" err="1" smtClean="0"/>
              <a:t>all_logfiles</a:t>
            </a:r>
            <a:endParaRPr lang="en-US" sz="1200" dirty="0" smtClean="0"/>
          </a:p>
          <a:p>
            <a:pPr lvl="2">
              <a:lnSpc>
                <a:spcPct val="80000"/>
              </a:lnSpc>
            </a:pPr>
            <a:r>
              <a:rPr lang="en-US" sz="1200" dirty="0" err="1" smtClean="0"/>
              <a:t>database_role</a:t>
            </a:r>
            <a:r>
              <a:rPr lang="en-US" sz="1200" dirty="0" smtClean="0"/>
              <a:t>: </a:t>
            </a:r>
            <a:r>
              <a:rPr lang="en-US" sz="1200" dirty="0" err="1" smtClean="0"/>
              <a:t>primary_role</a:t>
            </a:r>
            <a:r>
              <a:rPr lang="en-US" sz="1200" dirty="0" smtClean="0"/>
              <a:t>, </a:t>
            </a:r>
            <a:r>
              <a:rPr lang="en-US" sz="1200" dirty="0" err="1" smtClean="0"/>
              <a:t>standby_role</a:t>
            </a:r>
            <a:r>
              <a:rPr lang="en-US" sz="1200" dirty="0" smtClean="0"/>
              <a:t>, </a:t>
            </a:r>
            <a:r>
              <a:rPr lang="en-US" sz="1200" dirty="0" err="1" smtClean="0"/>
              <a:t>all_roles</a:t>
            </a:r>
            <a:endParaRPr lang="en-US" sz="1200" dirty="0" smtClean="0"/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solidFill>
                  <a:srgbClr val="0070C0"/>
                </a:solidFill>
              </a:rPr>
              <a:t>log_archive_config</a:t>
            </a:r>
            <a:r>
              <a:rPr lang="en-US" sz="1200" dirty="0" smtClean="0">
                <a:solidFill>
                  <a:srgbClr val="0070C0"/>
                </a:solidFill>
              </a:rPr>
              <a:t>='</a:t>
            </a:r>
            <a:r>
              <a:rPr lang="en-US" sz="1200" dirty="0" err="1" smtClean="0">
                <a:solidFill>
                  <a:srgbClr val="0070C0"/>
                </a:solidFill>
              </a:rPr>
              <a:t>dg_config</a:t>
            </a:r>
            <a:r>
              <a:rPr lang="en-US" sz="1200" dirty="0" smtClean="0">
                <a:solidFill>
                  <a:srgbClr val="0070C0"/>
                </a:solidFill>
              </a:rPr>
              <a:t>=(</a:t>
            </a:r>
            <a:r>
              <a:rPr lang="en-US" sz="1200" dirty="0" err="1" smtClean="0">
                <a:solidFill>
                  <a:srgbClr val="0070C0"/>
                </a:solidFill>
              </a:rPr>
              <a:t>snowy_a,snowy_b</a:t>
            </a:r>
            <a:r>
              <a:rPr lang="en-US" sz="1200" dirty="0" smtClean="0">
                <a:solidFill>
                  <a:srgbClr val="0070C0"/>
                </a:solidFill>
              </a:rPr>
              <a:t>)‘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solidFill>
                  <a:srgbClr val="0070C0"/>
                </a:solidFill>
              </a:rPr>
              <a:t>archive_lag_target</a:t>
            </a:r>
            <a:r>
              <a:rPr lang="en-US" sz="1200" dirty="0" smtClean="0">
                <a:solidFill>
                  <a:srgbClr val="0070C0"/>
                </a:solidFill>
              </a:rPr>
              <a:t>=(</a:t>
            </a:r>
            <a:r>
              <a:rPr lang="en-US" sz="1200" dirty="0" err="1" smtClean="0">
                <a:solidFill>
                  <a:srgbClr val="0070C0"/>
                </a:solidFill>
              </a:rPr>
              <a:t>x+y</a:t>
            </a:r>
            <a:r>
              <a:rPr lang="en-US" sz="1200" dirty="0" smtClean="0">
                <a:solidFill>
                  <a:srgbClr val="0070C0"/>
                </a:solidFill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x: current redo log created x seconds ago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y: estimated archival time for current log’s redo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redo log switch when ((</a:t>
            </a:r>
            <a:r>
              <a:rPr lang="en-US" sz="1200" dirty="0" err="1" smtClean="0"/>
              <a:t>x+y</a:t>
            </a:r>
            <a:r>
              <a:rPr lang="en-US" sz="1200" dirty="0" smtClean="0"/>
              <a:t>) &gt; </a:t>
            </a:r>
            <a:r>
              <a:rPr lang="en-US" sz="1200" dirty="0" err="1" smtClean="0"/>
              <a:t>archive_lag_target</a:t>
            </a:r>
            <a:r>
              <a:rPr lang="en-US" sz="1200" dirty="0" smtClean="0"/>
              <a:t>) and (redo entries exist))</a:t>
            </a:r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solidFill>
                  <a:srgbClr val="0070C0"/>
                </a:solidFill>
              </a:rPr>
              <a:t>fal_client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200" dirty="0" err="1" smtClean="0">
                <a:solidFill>
                  <a:srgbClr val="0070C0"/>
                </a:solidFill>
              </a:rPr>
              <a:t>fal_server</a:t>
            </a:r>
            <a:endParaRPr lang="en-US" sz="1200" dirty="0" smtClean="0">
              <a:solidFill>
                <a:srgbClr val="0070C0"/>
              </a:solidFill>
            </a:endParaRPr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marL="265113" lvl="1" indent="-265113">
              <a:lnSpc>
                <a:spcPct val="80000"/>
              </a:lnSpc>
              <a:buSzPct val="80000"/>
              <a:buFont typeface="Wingdings 2"/>
              <a:buChar char=""/>
            </a:pP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Setting Protection Levels:</a:t>
            </a:r>
          </a:p>
          <a:p>
            <a:pPr marL="521907" lvl="2" indent="-284163">
              <a:lnSpc>
                <a:spcPct val="80000"/>
              </a:lnSpc>
            </a:pPr>
            <a:r>
              <a:rPr lang="en-US" sz="1200" dirty="0" smtClean="0"/>
              <a:t>Add standby redo logs for MAX PROTECTION &amp; MAX AVAILABILITY</a:t>
            </a:r>
          </a:p>
          <a:p>
            <a:pPr marL="521907" lvl="2" indent="-284163">
              <a:lnSpc>
                <a:spcPct val="80000"/>
              </a:lnSpc>
            </a:pPr>
            <a:r>
              <a:rPr lang="en-US" sz="1200" dirty="0" smtClean="0"/>
              <a:t>STARTUP MOUNT;</a:t>
            </a:r>
          </a:p>
          <a:p>
            <a:pPr marL="521907" lvl="2" indent="-284163">
              <a:lnSpc>
                <a:spcPct val="80000"/>
              </a:lnSpc>
            </a:pPr>
            <a:r>
              <a:rPr lang="en-US" sz="1200" dirty="0" smtClean="0"/>
              <a:t>ALTER DATABASE SET STANDBY DATABASE TO MAXIMIZE </a:t>
            </a:r>
          </a:p>
          <a:p>
            <a:pPr marL="521907" lvl="2" indent="-284163">
              <a:lnSpc>
                <a:spcPct val="80000"/>
              </a:lnSpc>
              <a:buNone/>
            </a:pPr>
            <a:r>
              <a:rPr lang="en-US" sz="1200" dirty="0" smtClean="0"/>
              <a:t>	{PROTECTION | AVAILABILITY | PERFORMANCE};</a:t>
            </a:r>
          </a:p>
          <a:p>
            <a:pPr marL="521907" lvl="2" indent="-284163">
              <a:lnSpc>
                <a:spcPct val="80000"/>
              </a:lnSpc>
            </a:pPr>
            <a:r>
              <a:rPr lang="en-US" sz="1200" dirty="0" smtClean="0"/>
              <a:t>Open DB</a:t>
            </a:r>
          </a:p>
          <a:p>
            <a:pPr lvl="1">
              <a:lnSpc>
                <a:spcPct val="80000"/>
              </a:lnSpc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648200" y="1066800"/>
            <a:ext cx="4038600" cy="3886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Magnetic Disk 11"/>
          <p:cNvSpPr/>
          <p:nvPr/>
        </p:nvSpPr>
        <p:spPr>
          <a:xfrm>
            <a:off x="7772400" y="1943100"/>
            <a:ext cx="685800" cy="80010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4572000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STANDBY DB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Dataguard</a:t>
            </a:r>
            <a:r>
              <a:rPr lang="en-US" dirty="0" smtClean="0">
                <a:solidFill>
                  <a:schemeClr val="accent3"/>
                </a:solidFill>
              </a:rPr>
              <a:t>::LGWR Transport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066800"/>
            <a:ext cx="3962400" cy="17526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13" lvl="0" indent="-265113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Primary Processes</a:t>
            </a:r>
            <a:endParaRPr lang="en-US" sz="1600" dirty="0" smtClean="0"/>
          </a:p>
          <a:p>
            <a:pPr marL="548640" lvl="1" indent="-201168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200" dirty="0" smtClean="0"/>
              <a:t>LGWR</a:t>
            </a:r>
          </a:p>
          <a:p>
            <a:pPr marL="548640" lvl="1" indent="-201168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200" dirty="0" err="1" smtClean="0"/>
              <a:t>LNS</a:t>
            </a:r>
            <a:r>
              <a:rPr lang="en-US" sz="1200" i="1" dirty="0" err="1" smtClean="0"/>
              <a:t>n</a:t>
            </a:r>
            <a:r>
              <a:rPr lang="en-US" sz="1200" i="1" dirty="0" smtClean="0"/>
              <a:t> </a:t>
            </a:r>
            <a:r>
              <a:rPr lang="en-US" sz="1200" dirty="0" smtClean="0"/>
              <a:t>(LGWR Network Server Process)</a:t>
            </a:r>
          </a:p>
          <a:p>
            <a:pPr marL="548640" lvl="1" indent="-201168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100000"/>
              <a:defRPr/>
            </a:pPr>
            <a:endParaRPr lang="en-US" sz="1100" dirty="0" smtClean="0"/>
          </a:p>
          <a:p>
            <a:pPr marL="265113" marR="0" lvl="0" indent="-265113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Standby Processes</a:t>
            </a:r>
            <a:endParaRPr lang="en-US" sz="1600" dirty="0" smtClean="0"/>
          </a:p>
          <a:p>
            <a:pPr marL="548640" marR="0" lvl="1" indent="-201168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RFS (Remote File Server Process)</a:t>
            </a:r>
          </a:p>
          <a:p>
            <a:pPr marL="548640" marR="0" lvl="1" indent="-201168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MRP (Managed Recovery Process)</a:t>
            </a:r>
          </a:p>
          <a:p>
            <a:pPr marL="548640" marR="0" lvl="1" indent="-201168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ARC</a:t>
            </a:r>
            <a:r>
              <a:rPr lang="en-US" sz="1200" i="1" dirty="0" err="1" smtClean="0"/>
              <a:t>n</a:t>
            </a:r>
            <a:endParaRPr lang="en-US" sz="1200" i="1" dirty="0" smtClean="0"/>
          </a:p>
          <a:p>
            <a:pPr marL="548640" marR="0" lvl="1" indent="-201168" defTabSz="914400" fontAlgn="auto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tabLst/>
              <a:defRPr/>
            </a:pPr>
            <a:endParaRPr lang="en-US" sz="11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533400" y="3200400"/>
            <a:ext cx="4038600" cy="2655332"/>
            <a:chOff x="685800" y="3048000"/>
            <a:chExt cx="4038600" cy="2655332"/>
          </a:xfrm>
        </p:grpSpPr>
        <p:sp>
          <p:nvSpPr>
            <p:cNvPr id="18" name="Rounded Rectangle 17"/>
            <p:cNvSpPr/>
            <p:nvPr/>
          </p:nvSpPr>
          <p:spPr>
            <a:xfrm>
              <a:off x="685800" y="3048000"/>
              <a:ext cx="4038600" cy="2590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gnetic Disk 18"/>
            <p:cNvSpPr/>
            <p:nvPr/>
          </p:nvSpPr>
          <p:spPr>
            <a:xfrm>
              <a:off x="762000" y="3352800"/>
              <a:ext cx="685800" cy="762000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DB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0" y="5334000"/>
              <a:ext cx="289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PRIMARY DB</a:t>
              </a:r>
              <a:endParaRPr lang="en-US" b="1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295400" y="3886200"/>
            <a:ext cx="3352800" cy="1600200"/>
            <a:chOff x="1295400" y="3886200"/>
            <a:chExt cx="3352800" cy="1600200"/>
          </a:xfrm>
        </p:grpSpPr>
        <p:sp>
          <p:nvSpPr>
            <p:cNvPr id="22" name="TextBox 21"/>
            <p:cNvSpPr txBox="1"/>
            <p:nvPr/>
          </p:nvSpPr>
          <p:spPr>
            <a:xfrm>
              <a:off x="3200400" y="5209401"/>
              <a:ext cx="1447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Archive Logs</a:t>
              </a:r>
              <a:endParaRPr lang="en-US" sz="1200" b="1" dirty="0"/>
            </a:p>
          </p:txBody>
        </p:sp>
        <p:cxnSp>
          <p:nvCxnSpPr>
            <p:cNvPr id="23" name="Straight Arrow Connector 22"/>
            <p:cNvCxnSpPr>
              <a:stCxn id="34" idx="3"/>
              <a:endCxn id="27" idx="1"/>
            </p:cNvCxnSpPr>
            <p:nvPr/>
          </p:nvCxnSpPr>
          <p:spPr>
            <a:xfrm flipV="1">
              <a:off x="2743200" y="4953000"/>
              <a:ext cx="914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819400" y="4874568"/>
              <a:ext cx="533400" cy="2308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/>
                <a:t>ARC</a:t>
              </a:r>
              <a:r>
                <a:rPr lang="en-US" sz="900" b="1" i="1" dirty="0" err="1" smtClean="0"/>
                <a:t>n</a:t>
              </a:r>
              <a:endParaRPr lang="en-US" sz="900" b="1" i="1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657600" y="38862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657600" y="43434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657600" y="4800600"/>
              <a:ext cx="4572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5181600"/>
              <a:ext cx="1143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Redo logs</a:t>
              </a:r>
              <a:endParaRPr lang="en-US" sz="1200" b="1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362200" y="3962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cxnSp>
          <p:nvCxnSpPr>
            <p:cNvPr id="31" name="Straight Arrow Connector 30"/>
            <p:cNvCxnSpPr>
              <a:stCxn id="19" idx="4"/>
              <a:endCxn id="30" idx="1"/>
            </p:cNvCxnSpPr>
            <p:nvPr/>
          </p:nvCxnSpPr>
          <p:spPr>
            <a:xfrm>
              <a:off x="1295400" y="3886200"/>
              <a:ext cx="10668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447800" y="3886200"/>
              <a:ext cx="609600" cy="2308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2"/>
                  </a:solidFill>
                </a:rPr>
                <a:t>LGWR</a:t>
              </a:r>
              <a:endParaRPr lang="en-US" sz="900" b="1" dirty="0">
                <a:solidFill>
                  <a:schemeClr val="accent2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362200" y="48768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</a:t>
              </a:r>
              <a:r>
                <a:rPr lang="en-US" sz="1200" baseline="-25000" dirty="0" smtClean="0"/>
                <a:t>3</a:t>
              </a:r>
              <a:endParaRPr lang="en-US" sz="1200" baseline="-250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362200" y="44196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086600" y="4343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Archive Logs</a:t>
            </a:r>
            <a:endParaRPr lang="en-US" sz="1200" b="1" dirty="0"/>
          </a:p>
        </p:txBody>
      </p:sp>
      <p:grpSp>
        <p:nvGrpSpPr>
          <p:cNvPr id="93" name="Group 92"/>
          <p:cNvGrpSpPr/>
          <p:nvPr/>
        </p:nvGrpSpPr>
        <p:grpSpPr>
          <a:xfrm>
            <a:off x="4724400" y="2057400"/>
            <a:ext cx="3276600" cy="2181999"/>
            <a:chOff x="4724400" y="2057400"/>
            <a:chExt cx="3276600" cy="2181999"/>
          </a:xfrm>
        </p:grpSpPr>
        <p:grpSp>
          <p:nvGrpSpPr>
            <p:cNvPr id="91" name="Group 90"/>
            <p:cNvGrpSpPr/>
            <p:nvPr/>
          </p:nvGrpSpPr>
          <p:grpSpPr>
            <a:xfrm>
              <a:off x="6172200" y="2971800"/>
              <a:ext cx="1828800" cy="1219200"/>
              <a:chOff x="6172200" y="2971800"/>
              <a:chExt cx="1828800" cy="1219200"/>
            </a:xfrm>
          </p:grpSpPr>
          <p:cxnSp>
            <p:nvCxnSpPr>
              <p:cNvPr id="39" name="Straight Arrow Connector 38"/>
              <p:cNvCxnSpPr>
                <a:stCxn id="57" idx="3"/>
                <a:endCxn id="43" idx="1"/>
              </p:cNvCxnSpPr>
              <p:nvPr/>
            </p:nvCxnSpPr>
            <p:spPr>
              <a:xfrm>
                <a:off x="6172200" y="3733800"/>
                <a:ext cx="13716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6553200" y="3733800"/>
                <a:ext cx="533400" cy="2308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err="1" smtClean="0">
                    <a:solidFill>
                      <a:schemeClr val="accent2"/>
                    </a:solidFill>
                  </a:rPr>
                  <a:t>ARC</a:t>
                </a:r>
                <a:r>
                  <a:rPr lang="en-US" sz="900" b="1" i="1" dirty="0" err="1" smtClean="0">
                    <a:solidFill>
                      <a:schemeClr val="accent2"/>
                    </a:solidFill>
                  </a:rPr>
                  <a:t>n</a:t>
                </a:r>
                <a:endParaRPr lang="en-US" sz="900" b="1" i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7543800" y="2971800"/>
                <a:ext cx="4572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7543800" y="3429000"/>
                <a:ext cx="4572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7543800" y="3886200"/>
                <a:ext cx="4572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</a:t>
                </a:r>
                <a:r>
                  <a:rPr lang="en-US" sz="1400" baseline="-25000" dirty="0" smtClean="0"/>
                  <a:t>3</a:t>
                </a:r>
                <a:endParaRPr lang="en-US" sz="1400" baseline="-25000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4724400" y="2057400"/>
              <a:ext cx="2286000" cy="2181999"/>
              <a:chOff x="4724400" y="2057400"/>
              <a:chExt cx="2286000" cy="2181999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4953000" y="3962400"/>
                <a:ext cx="2057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Standby Redo logs</a:t>
                </a:r>
                <a:endParaRPr lang="en-US" sz="1200" b="1" dirty="0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5791200" y="2667000"/>
                <a:ext cx="3810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</a:t>
                </a:r>
                <a:r>
                  <a:rPr lang="en-US" sz="1400" baseline="-25000" dirty="0" smtClean="0"/>
                  <a:t>1</a:t>
                </a:r>
                <a:endParaRPr lang="en-US" sz="1400" baseline="-25000" dirty="0"/>
              </a:p>
            </p:txBody>
          </p:sp>
          <p:cxnSp>
            <p:nvCxnSpPr>
              <p:cNvPr id="55" name="Straight Arrow Connector 54"/>
              <p:cNvCxnSpPr>
                <a:stCxn id="56" idx="3"/>
              </p:cNvCxnSpPr>
              <p:nvPr/>
            </p:nvCxnSpPr>
            <p:spPr>
              <a:xfrm>
                <a:off x="5334000" y="2172816"/>
                <a:ext cx="457200" cy="494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4724400" y="2057400"/>
                <a:ext cx="609600" cy="2308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chemeClr val="accent2"/>
                    </a:solidFill>
                  </a:rPr>
                  <a:t>RFS</a:t>
                </a:r>
                <a:endParaRPr lang="en-US" sz="9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5791200" y="3581400"/>
                <a:ext cx="3810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r</a:t>
                </a:r>
                <a:r>
                  <a:rPr lang="en-US" sz="1200" baseline="-25000" dirty="0" smtClean="0"/>
                  <a:t>3</a:t>
                </a:r>
                <a:endParaRPr lang="en-US" sz="1200" baseline="-25000" dirty="0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5791200" y="3124200"/>
                <a:ext cx="381000" cy="304800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</a:t>
                </a:r>
                <a:r>
                  <a:rPr lang="en-US" sz="1400" baseline="-25000" dirty="0" smtClean="0"/>
                  <a:t>2</a:t>
                </a:r>
                <a:endParaRPr lang="en-US" sz="1400" baseline="-25000" dirty="0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2057400" y="3352800"/>
            <a:ext cx="2057400" cy="533400"/>
            <a:chOff x="2057400" y="3352800"/>
            <a:chExt cx="2057400" cy="533400"/>
          </a:xfrm>
        </p:grpSpPr>
        <p:sp>
          <p:nvSpPr>
            <p:cNvPr id="76" name="TextBox 75"/>
            <p:cNvSpPr txBox="1"/>
            <p:nvPr/>
          </p:nvSpPr>
          <p:spPr>
            <a:xfrm>
              <a:off x="3505200" y="3352800"/>
              <a:ext cx="609600" cy="2308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err="1" smtClean="0">
                  <a:solidFill>
                    <a:schemeClr val="accent2"/>
                  </a:solidFill>
                </a:rPr>
                <a:t>LNS</a:t>
              </a:r>
              <a:r>
                <a:rPr lang="en-US" sz="900" b="1" i="1" dirty="0" err="1" smtClean="0">
                  <a:solidFill>
                    <a:schemeClr val="accent2"/>
                  </a:solidFill>
                </a:rPr>
                <a:t>n</a:t>
              </a:r>
              <a:endParaRPr lang="en-US" sz="900" b="1" i="1" dirty="0">
                <a:solidFill>
                  <a:schemeClr val="accent2"/>
                </a:solidFill>
              </a:endParaRPr>
            </a:p>
          </p:txBody>
        </p:sp>
        <p:cxnSp>
          <p:nvCxnSpPr>
            <p:cNvPr id="77" name="Straight Arrow Connector 76"/>
            <p:cNvCxnSpPr>
              <a:endCxn id="76" idx="1"/>
            </p:cNvCxnSpPr>
            <p:nvPr/>
          </p:nvCxnSpPr>
          <p:spPr>
            <a:xfrm flipV="1">
              <a:off x="2057400" y="3468216"/>
              <a:ext cx="1447800" cy="417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6172200" y="1295400"/>
            <a:ext cx="1676400" cy="2438400"/>
            <a:chOff x="6172200" y="1295400"/>
            <a:chExt cx="1676400" cy="2438400"/>
          </a:xfrm>
        </p:grpSpPr>
        <p:sp>
          <p:nvSpPr>
            <p:cNvPr id="44" name="TextBox 43"/>
            <p:cNvSpPr txBox="1"/>
            <p:nvPr/>
          </p:nvSpPr>
          <p:spPr>
            <a:xfrm>
              <a:off x="6781800" y="1295400"/>
              <a:ext cx="609600" cy="2308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solidFill>
                    <a:schemeClr val="accent2"/>
                  </a:solidFill>
                </a:rPr>
                <a:t>MRP</a:t>
              </a:r>
              <a:endParaRPr lang="en-US" sz="900" b="1" i="1" dirty="0">
                <a:solidFill>
                  <a:schemeClr val="accent2"/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5400000" flipH="1" flipV="1">
              <a:off x="5905500" y="1790700"/>
              <a:ext cx="1143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5943600" y="2590800"/>
              <a:ext cx="22098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16200000" flipH="1">
              <a:off x="7353300" y="1562100"/>
              <a:ext cx="5334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86" name="Straight Arrow Connector 85"/>
          <p:cNvCxnSpPr>
            <a:endCxn id="56" idx="2"/>
          </p:cNvCxnSpPr>
          <p:nvPr/>
        </p:nvCxnSpPr>
        <p:spPr>
          <a:xfrm flipV="1">
            <a:off x="3886200" y="2288232"/>
            <a:ext cx="1143000" cy="10253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4469</TotalTime>
  <Words>3603</Words>
  <Application>Microsoft Office PowerPoint</Application>
  <PresentationFormat>On-screen Show (4:3)</PresentationFormat>
  <Paragraphs>967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Aspect</vt:lpstr>
      <vt:lpstr>DBA’s Guide to  Physical Dataguard  Part II</vt:lpstr>
      <vt:lpstr>Overview</vt:lpstr>
      <vt:lpstr>Standby Database</vt:lpstr>
      <vt:lpstr>Dataguard::Overview</vt:lpstr>
      <vt:lpstr>VMware::Overview</vt:lpstr>
      <vt:lpstr>VMware::Network Setup</vt:lpstr>
      <vt:lpstr>Dataguard::Transports</vt:lpstr>
      <vt:lpstr>Dataguard::Transport Parameters</vt:lpstr>
      <vt:lpstr>Dataguard::LGWR Transport</vt:lpstr>
      <vt:lpstr>FSFO Architecture</vt:lpstr>
      <vt:lpstr>FSFO Requirements</vt:lpstr>
      <vt:lpstr>DGMGRL listener service</vt:lpstr>
      <vt:lpstr>DGMGRL listener service</vt:lpstr>
      <vt:lpstr>DGMGRL listener registration</vt:lpstr>
      <vt:lpstr>Application listener FQDN</vt:lpstr>
      <vt:lpstr>DGMGRL TNS uses service</vt:lpstr>
      <vt:lpstr>Application TNS</vt:lpstr>
      <vt:lpstr>Standby Redo Logs</vt:lpstr>
      <vt:lpstr>Standby Redo Logs</vt:lpstr>
      <vt:lpstr>Standby Redo Logs</vt:lpstr>
      <vt:lpstr>Flashback Database</vt:lpstr>
      <vt:lpstr>Prot. Level: MAX AVAILABILITY</vt:lpstr>
      <vt:lpstr>Prot. Level: MAX AVAILABILITY</vt:lpstr>
      <vt:lpstr>Real Time Apply</vt:lpstr>
      <vt:lpstr>Broker Configuration</vt:lpstr>
      <vt:lpstr>Conversion to spfile</vt:lpstr>
      <vt:lpstr>Create DGMGRL Configuration</vt:lpstr>
      <vt:lpstr>Show DGMGRL Configuration</vt:lpstr>
      <vt:lpstr>Show snowy_a Configuration I</vt:lpstr>
      <vt:lpstr>Show snowy_a Configuration II</vt:lpstr>
      <vt:lpstr>Edit snowy_a Properties</vt:lpstr>
      <vt:lpstr>Edit snowy_b Properties</vt:lpstr>
      <vt:lpstr>Enable Configuration</vt:lpstr>
      <vt:lpstr>Enable Fast Start Failover</vt:lpstr>
      <vt:lpstr>Check Fast Start Failover</vt:lpstr>
      <vt:lpstr>Observer</vt:lpstr>
      <vt:lpstr>Failover</vt:lpstr>
      <vt:lpstr>Switchover</vt:lpstr>
      <vt:lpstr>Role Trigger : DB_ROLE_CHANGE</vt:lpstr>
      <vt:lpstr>Thank You  Ahbaid Gaffoor  ahbaid@{amazon.com|a9.com|att.net} </vt:lpstr>
      <vt:lpstr>References</vt:lpstr>
      <vt:lpstr>Appendix: fsfo_check.sql</vt:lpstr>
      <vt:lpstr>Appendix: role_change_trigger.sql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DBA’s Guide to  Physical Dataguard</dc:title>
  <dc:creator>ahbaidg</dc:creator>
  <cp:lastModifiedBy>ahbaid</cp:lastModifiedBy>
  <cp:revision>303</cp:revision>
  <dcterms:created xsi:type="dcterms:W3CDTF">2009-02-04T00:24:18Z</dcterms:created>
  <dcterms:modified xsi:type="dcterms:W3CDTF">2009-05-21T01:59:48Z</dcterms:modified>
</cp:coreProperties>
</file>