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61" r:id="rId4"/>
    <p:sldId id="258" r:id="rId5"/>
    <p:sldId id="262" r:id="rId6"/>
    <p:sldId id="263" r:id="rId7"/>
    <p:sldId id="264" r:id="rId8"/>
    <p:sldId id="267" r:id="rId9"/>
    <p:sldId id="268" r:id="rId10"/>
    <p:sldId id="265" r:id="rId11"/>
    <p:sldId id="266" r:id="rId12"/>
    <p:sldId id="269" r:id="rId13"/>
    <p:sldId id="270" r:id="rId14"/>
    <p:sldId id="271" r:id="rId15"/>
    <p:sldId id="273" r:id="rId16"/>
    <p:sldId id="272" r:id="rId17"/>
    <p:sldId id="274" r:id="rId18"/>
    <p:sldId id="275" r:id="rId19"/>
    <p:sldId id="276" r:id="rId20"/>
    <p:sldId id="259" r:id="rId21"/>
    <p:sldId id="26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1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B3773-59AD-489E-B934-44B1D2D87C50}" type="datetimeFigureOut">
              <a:rPr lang="en-US" smtClean="0"/>
              <a:pPr/>
              <a:t>2/13/2009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FFFD9-340C-4513-BCB1-207642EC0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FFFD9-340C-4513-BCB1-207642EC06E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5966638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 b="1" i="0" cap="none" spc="0" baseline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3657600" y="6035675"/>
            <a:ext cx="2286000" cy="365125"/>
          </a:xfrm>
        </p:spPr>
        <p:txBody>
          <a:bodyPr/>
          <a:lstStyle>
            <a:extLst/>
          </a:lstStyle>
          <a:p>
            <a:fld id="{C21BB2DE-487F-4288-8915-D4872549556B}" type="datetimeFigureOut">
              <a:rPr lang="en-US" smtClean="0"/>
              <a:pPr/>
              <a:t>2/13/2009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943600" y="6035675"/>
            <a:ext cx="22860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229600" y="6035675"/>
            <a:ext cx="457200" cy="365125"/>
          </a:xfrm>
        </p:spPr>
        <p:txBody>
          <a:bodyPr/>
          <a:lstStyle>
            <a:extLst/>
          </a:lstStyle>
          <a:p>
            <a:fld id="{D69A8D60-EEC5-4C4D-8049-C752728D9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BB2DE-487F-4288-8915-D4872549556B}" type="datetimeFigureOut">
              <a:rPr lang="en-US" smtClean="0"/>
              <a:pPr/>
              <a:t>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A8D60-EEC5-4C4D-8049-C752728D9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BB2DE-487F-4288-8915-D4872549556B}" type="datetimeFigureOut">
              <a:rPr lang="en-US" smtClean="0"/>
              <a:pPr/>
              <a:t>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A8D60-EEC5-4C4D-8049-C752728D9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/>
          <a:lstStyle>
            <a:lvl1pPr marL="0" indent="117475">
              <a:defRPr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83880" cy="4803648"/>
          </a:xfrm>
        </p:spPr>
        <p:txBody>
          <a:bodyPr/>
          <a:lstStyle>
            <a:lvl1pPr marL="265113" indent="-265113"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>
              <a:buClr>
                <a:schemeClr val="accent1"/>
              </a:buClr>
              <a:buFont typeface="Arial" pitchFamily="34" charset="0"/>
              <a:buChar char="•"/>
              <a:defRPr sz="2000" baseline="0"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buFont typeface="Arial" pitchFamily="34" charset="0"/>
              <a:buChar char="•"/>
              <a:defRPr sz="2000" baseline="0"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buFont typeface="Arial" pitchFamily="34" charset="0"/>
              <a:buChar char="•"/>
              <a:defRPr sz="2000" baseline="0"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buFont typeface="Arial" pitchFamily="34" charset="0"/>
              <a:buChar char="•"/>
              <a:defRPr sz="2000" baseline="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1600200" y="6019800"/>
            <a:ext cx="7086600" cy="381001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DBA’s Guide to Physical </a:t>
            </a:r>
            <a:r>
              <a:rPr kumimoji="0" lang="en-US" sz="1600" b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Dataguard</a:t>
            </a:r>
            <a:r>
              <a:rPr kumimoji="0" lang="en-US" sz="16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600" b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NoCOUG</a:t>
            </a:r>
            <a:r>
              <a:rPr kumimoji="0" lang="en-US" sz="16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Feb 12</a:t>
            </a:r>
            <a:r>
              <a:rPr kumimoji="0" lang="en-US" sz="1600" b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16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2009 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457200" y="6019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58DA3D-EA34-45B6-A004-ACAF8B24330D}" type="slidenum">
              <a:rPr lang="en-US" sz="1800" smtClean="0"/>
              <a:pPr/>
              <a:t>‹#›</a:t>
            </a:fld>
            <a:r>
              <a:rPr lang="en-US" sz="1800" dirty="0" smtClean="0"/>
              <a:t> / 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BB2DE-487F-4288-8915-D4872549556B}" type="datetimeFigureOut">
              <a:rPr lang="en-US" smtClean="0"/>
              <a:pPr/>
              <a:t>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A8D60-EEC5-4C4D-8049-C752728D9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BB2DE-487F-4288-8915-D4872549556B}" type="datetimeFigureOut">
              <a:rPr lang="en-US" smtClean="0"/>
              <a:pPr/>
              <a:t>2/13/2009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A8D60-EEC5-4C4D-8049-C752728D9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BB2DE-487F-4288-8915-D4872549556B}" type="datetimeFigureOut">
              <a:rPr lang="en-US" smtClean="0"/>
              <a:pPr/>
              <a:t>2/13/2009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A8D60-EEC5-4C4D-8049-C752728D9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BB2DE-487F-4288-8915-D4872549556B}" type="datetimeFigureOut">
              <a:rPr lang="en-US" smtClean="0"/>
              <a:pPr/>
              <a:t>2/13/2009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A8D60-EEC5-4C4D-8049-C752728D9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BB2DE-487F-4288-8915-D4872549556B}" type="datetimeFigureOut">
              <a:rPr lang="en-US" smtClean="0"/>
              <a:pPr/>
              <a:t>2/13/2009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A8D60-EEC5-4C4D-8049-C752728D9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BB2DE-487F-4288-8915-D4872549556B}" type="datetimeFigureOut">
              <a:rPr lang="en-US" smtClean="0"/>
              <a:pPr/>
              <a:t>2/13/2009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A8D60-EEC5-4C4D-8049-C752728D9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BB2DE-487F-4288-8915-D4872549556B}" type="datetimeFigureOut">
              <a:rPr lang="en-US" smtClean="0"/>
              <a:pPr/>
              <a:t>2/13/2009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A8D60-EEC5-4C4D-8049-C752728D9B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1BB2DE-487F-4288-8915-D4872549556B}" type="datetimeFigureOut">
              <a:rPr lang="en-US" smtClean="0"/>
              <a:pPr/>
              <a:t>2/13/2009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69A8D60-EEC5-4C4D-8049-C752728D9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DBA’s Guide to </a:t>
            </a:r>
            <a:br>
              <a:rPr lang="en-US" dirty="0" smtClean="0"/>
            </a:br>
            <a:r>
              <a:rPr lang="en-US" dirty="0" smtClean="0"/>
              <a:t>Physical </a:t>
            </a:r>
            <a:r>
              <a:rPr lang="en-US" dirty="0" err="1" smtClean="0"/>
              <a:t>Dataguard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Ahbaid</a:t>
            </a:r>
            <a:r>
              <a:rPr lang="en-US" dirty="0" smtClean="0"/>
              <a:t> </a:t>
            </a:r>
            <a:r>
              <a:rPr lang="en-US" dirty="0" err="1" smtClean="0"/>
              <a:t>Gaffoor</a:t>
            </a:r>
            <a:r>
              <a:rPr lang="en-US" dirty="0" smtClean="0"/>
              <a:t> – Amazon.com/A9</a:t>
            </a:r>
          </a:p>
          <a:p>
            <a:r>
              <a:rPr lang="en-US" dirty="0" err="1" smtClean="0"/>
              <a:t>ahbaid</a:t>
            </a:r>
            <a:r>
              <a:rPr lang="en-US" dirty="0" smtClean="0"/>
              <a:t>@{</a:t>
            </a:r>
            <a:r>
              <a:rPr lang="en-US" dirty="0" smtClean="0">
                <a:ln w="12700">
                  <a:noFill/>
                  <a:prstDash val="solid"/>
                </a:ln>
                <a:solidFill>
                  <a:schemeClr val="accent1"/>
                </a:solidFill>
              </a:rPr>
              <a:t>amazon.com</a:t>
            </a:r>
            <a:r>
              <a:rPr lang="en-US" dirty="0" smtClean="0"/>
              <a:t>|</a:t>
            </a:r>
            <a:r>
              <a:rPr lang="en-US" dirty="0" smtClean="0">
                <a:ln w="12700">
                  <a:noFill/>
                  <a:prstDash val="solid"/>
                </a:ln>
                <a:solidFill>
                  <a:schemeClr val="accent1"/>
                </a:solidFill>
              </a:rPr>
              <a:t>a9.com</a:t>
            </a:r>
            <a:r>
              <a:rPr lang="en-US" dirty="0" smtClean="0"/>
              <a:t>|</a:t>
            </a:r>
            <a:r>
              <a:rPr lang="en-US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att.net</a:t>
            </a:r>
            <a:r>
              <a:rPr lang="en-US" dirty="0" smtClean="0"/>
              <a:t>}</a:t>
            </a:r>
          </a:p>
          <a:p>
            <a:r>
              <a:rPr lang="en-US" dirty="0" smtClean="0"/>
              <a:t>NoCOUG.org : Feb 12</a:t>
            </a:r>
            <a:r>
              <a:rPr lang="en-US" baseline="30000" dirty="0" smtClean="0"/>
              <a:t>th</a:t>
            </a:r>
            <a:r>
              <a:rPr lang="en-US" dirty="0" smtClean="0"/>
              <a:t> 2009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VMware::Network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8388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WINDOWS hosts file:</a:t>
            </a:r>
          </a:p>
          <a:p>
            <a:pPr lvl="1"/>
            <a:r>
              <a:rPr lang="en-US" dirty="0" smtClean="0"/>
              <a:t>c:\windows\system32\drivers\etc\hosts</a:t>
            </a:r>
          </a:p>
          <a:p>
            <a:r>
              <a:rPr lang="en-US" dirty="0" smtClean="0"/>
              <a:t>Linux hosts file:</a:t>
            </a:r>
          </a:p>
          <a:p>
            <a:pPr lvl="1"/>
            <a:r>
              <a:rPr lang="en-US" dirty="0" smtClean="0"/>
              <a:t>/etc/hosts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743200"/>
            <a:ext cx="8077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hosts entries:</a:t>
            </a:r>
          </a:p>
          <a:p>
            <a:pPr marL="0" lvl="1" indent="0">
              <a:buNone/>
            </a:pPr>
            <a:endParaRPr lang="en-US" sz="1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9600" y="3352800"/>
            <a:ext cx="7772400" cy="2400657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>
              <a:buNone/>
            </a:pPr>
            <a:r>
              <a:rPr lang="en-US" sz="1000" dirty="0" smtClean="0"/>
              <a:t># Windows Host Entries</a:t>
            </a:r>
          </a:p>
          <a:p>
            <a:pPr marL="0" lvl="1">
              <a:buNone/>
            </a:pPr>
            <a:r>
              <a:rPr lang="en-US" sz="1000" dirty="0" smtClean="0"/>
              <a:t>127.0.0.1   </a:t>
            </a:r>
            <a:r>
              <a:rPr lang="en-US" sz="1000" dirty="0" err="1" smtClean="0"/>
              <a:t>localhost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::1             </a:t>
            </a:r>
            <a:r>
              <a:rPr lang="en-US" sz="1000" dirty="0" err="1" smtClean="0"/>
              <a:t>localhost</a:t>
            </a:r>
            <a:endParaRPr lang="en-US" sz="1000" dirty="0" smtClean="0"/>
          </a:p>
          <a:p>
            <a:pPr marL="0" lvl="1">
              <a:buNone/>
            </a:pP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# Linux VM Host (Guest) Entries / Listener fails to start without this entry</a:t>
            </a:r>
          </a:p>
          <a:p>
            <a:pPr marL="0" lvl="1">
              <a:buNone/>
            </a:pPr>
            <a:r>
              <a:rPr lang="en-US" sz="1000" dirty="0" smtClean="0"/>
              <a:t>127.0.0.1 </a:t>
            </a:r>
            <a:r>
              <a:rPr lang="en-US" sz="1000" dirty="0" err="1" smtClean="0"/>
              <a:t>localhost.localdomain</a:t>
            </a:r>
            <a:r>
              <a:rPr lang="en-US" sz="1000" dirty="0" smtClean="0"/>
              <a:t> </a:t>
            </a:r>
            <a:r>
              <a:rPr lang="en-US" sz="1000" dirty="0" err="1" smtClean="0"/>
              <a:t>localhost</a:t>
            </a:r>
            <a:endParaRPr lang="en-US" sz="1000" dirty="0" smtClean="0"/>
          </a:p>
          <a:p>
            <a:pPr marL="0" lvl="1">
              <a:buNone/>
            </a:pP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# </a:t>
            </a:r>
            <a:r>
              <a:rPr lang="en-US" sz="1000" dirty="0" err="1" smtClean="0"/>
              <a:t>Dataguard</a:t>
            </a:r>
            <a:r>
              <a:rPr lang="en-US" sz="1000" dirty="0" smtClean="0"/>
              <a:t> VMware Configuration on all hosts</a:t>
            </a:r>
          </a:p>
          <a:p>
            <a:pPr marL="0" lvl="1">
              <a:buNone/>
            </a:pPr>
            <a:r>
              <a:rPr lang="en-US" sz="1000" dirty="0" smtClean="0">
                <a:solidFill>
                  <a:srgbClr val="002060"/>
                </a:solidFill>
              </a:rPr>
              <a:t>192.168.196.1   	me		</a:t>
            </a:r>
            <a:r>
              <a:rPr lang="en-US" sz="1000" dirty="0" err="1" smtClean="0">
                <a:solidFill>
                  <a:srgbClr val="002060"/>
                </a:solidFill>
              </a:rPr>
              <a:t>me.ahgvm.me</a:t>
            </a:r>
            <a:endParaRPr lang="en-US" sz="1000" dirty="0" smtClean="0">
              <a:solidFill>
                <a:srgbClr val="002060"/>
              </a:solidFill>
            </a:endParaRPr>
          </a:p>
          <a:p>
            <a:pPr marL="0" lvl="1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192.168.196.2   	</a:t>
            </a:r>
            <a:r>
              <a:rPr lang="en-US" sz="1000" dirty="0" err="1" smtClean="0">
                <a:solidFill>
                  <a:srgbClr val="FF0000"/>
                </a:solidFill>
              </a:rPr>
              <a:t>tintin</a:t>
            </a:r>
            <a:r>
              <a:rPr lang="en-US" sz="1000" dirty="0" smtClean="0">
                <a:solidFill>
                  <a:srgbClr val="FF0000"/>
                </a:solidFill>
              </a:rPr>
              <a:t>		</a:t>
            </a:r>
            <a:r>
              <a:rPr lang="en-US" sz="1000" dirty="0" err="1" smtClean="0">
                <a:solidFill>
                  <a:srgbClr val="FF0000"/>
                </a:solidFill>
              </a:rPr>
              <a:t>tintin.ahgvm.me</a:t>
            </a:r>
            <a:endParaRPr lang="en-US" sz="1000" dirty="0" smtClean="0">
              <a:solidFill>
                <a:srgbClr val="FF0000"/>
              </a:solidFill>
            </a:endParaRPr>
          </a:p>
          <a:p>
            <a:pPr marL="0" lvl="1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192.168.196.3   	haddock		</a:t>
            </a:r>
            <a:r>
              <a:rPr lang="en-US" sz="1000" dirty="0" err="1" smtClean="0">
                <a:solidFill>
                  <a:srgbClr val="FF0000"/>
                </a:solidFill>
              </a:rPr>
              <a:t>haddock.ahgvm.me</a:t>
            </a:r>
            <a:endParaRPr lang="en-US" sz="1000" dirty="0" smtClean="0">
              <a:solidFill>
                <a:srgbClr val="FF0000"/>
              </a:solidFill>
            </a:endParaRPr>
          </a:p>
          <a:p>
            <a:pPr marL="0" lvl="1">
              <a:buNone/>
            </a:pPr>
            <a:endParaRPr lang="en-US" sz="1000" dirty="0" smtClean="0"/>
          </a:p>
          <a:p>
            <a:pPr marL="0" lvl="1">
              <a:buNone/>
            </a:pPr>
            <a:r>
              <a:rPr lang="en-US" sz="1000" dirty="0" smtClean="0">
                <a:solidFill>
                  <a:srgbClr val="002060"/>
                </a:solidFill>
              </a:rPr>
              <a:t>10.0.0.1   me-</a:t>
            </a:r>
            <a:r>
              <a:rPr lang="en-US" sz="1000" dirty="0" err="1" smtClean="0">
                <a:solidFill>
                  <a:srgbClr val="002060"/>
                </a:solidFill>
              </a:rPr>
              <a:t>pri</a:t>
            </a:r>
            <a:r>
              <a:rPr lang="en-US" sz="1000" dirty="0" smtClean="0">
                <a:solidFill>
                  <a:srgbClr val="002060"/>
                </a:solidFill>
              </a:rPr>
              <a:t>	me-</a:t>
            </a:r>
            <a:r>
              <a:rPr lang="en-US" sz="1000" dirty="0" err="1" smtClean="0">
                <a:solidFill>
                  <a:srgbClr val="002060"/>
                </a:solidFill>
              </a:rPr>
              <a:t>pri.ahgvm.me</a:t>
            </a:r>
            <a:r>
              <a:rPr lang="en-US" sz="1000" dirty="0" smtClean="0"/>
              <a:t>	</a:t>
            </a:r>
          </a:p>
          <a:p>
            <a:pPr marL="0" lvl="1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10.0.0.2   </a:t>
            </a:r>
            <a:r>
              <a:rPr lang="en-US" sz="1000" dirty="0" err="1" smtClean="0">
                <a:solidFill>
                  <a:srgbClr val="FF0000"/>
                </a:solidFill>
              </a:rPr>
              <a:t>tintin</a:t>
            </a:r>
            <a:r>
              <a:rPr lang="en-US" sz="1000" dirty="0" smtClean="0">
                <a:solidFill>
                  <a:srgbClr val="FF0000"/>
                </a:solidFill>
              </a:rPr>
              <a:t>-</a:t>
            </a:r>
            <a:r>
              <a:rPr lang="en-US" sz="1000" dirty="0" err="1" smtClean="0">
                <a:solidFill>
                  <a:srgbClr val="FF0000"/>
                </a:solidFill>
              </a:rPr>
              <a:t>pri</a:t>
            </a:r>
            <a:r>
              <a:rPr lang="en-US" sz="1000" dirty="0" smtClean="0">
                <a:solidFill>
                  <a:srgbClr val="FF0000"/>
                </a:solidFill>
              </a:rPr>
              <a:t>	</a:t>
            </a:r>
            <a:r>
              <a:rPr lang="en-US" sz="1000" dirty="0" err="1" smtClean="0">
                <a:solidFill>
                  <a:srgbClr val="FF0000"/>
                </a:solidFill>
              </a:rPr>
              <a:t>tintin-pri.ahgvm.me</a:t>
            </a:r>
            <a:r>
              <a:rPr lang="en-US" sz="1000" dirty="0" smtClean="0">
                <a:solidFill>
                  <a:srgbClr val="FF0000"/>
                </a:solidFill>
              </a:rPr>
              <a:t>	</a:t>
            </a:r>
            <a:r>
              <a:rPr lang="en-US" sz="1000" b="1" dirty="0" smtClean="0">
                <a:solidFill>
                  <a:srgbClr val="FF0000"/>
                </a:solidFill>
              </a:rPr>
              <a:t>snowy-a   snowy-</a:t>
            </a:r>
            <a:r>
              <a:rPr lang="en-US" sz="1000" b="1" dirty="0" err="1" smtClean="0">
                <a:solidFill>
                  <a:srgbClr val="FF0000"/>
                </a:solidFill>
              </a:rPr>
              <a:t>a.ahgvm</a:t>
            </a:r>
            <a:r>
              <a:rPr lang="en-US" sz="1000" b="1" dirty="0" smtClean="0">
                <a:solidFill>
                  <a:srgbClr val="FF0000"/>
                </a:solidFill>
              </a:rPr>
              <a:t>   snowy-</a:t>
            </a:r>
            <a:r>
              <a:rPr lang="en-US" sz="1000" b="1" dirty="0" err="1" smtClean="0">
                <a:solidFill>
                  <a:srgbClr val="FF0000"/>
                </a:solidFill>
              </a:rPr>
              <a:t>a.ahgvm.me</a:t>
            </a:r>
            <a:endParaRPr lang="en-US" sz="1000" b="1" dirty="0" smtClean="0">
              <a:solidFill>
                <a:srgbClr val="FF0000"/>
              </a:solidFill>
            </a:endParaRPr>
          </a:p>
          <a:p>
            <a:pPr marL="0" lvl="1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10.0.0.3   haddock-</a:t>
            </a:r>
            <a:r>
              <a:rPr lang="en-US" sz="1000" dirty="0" err="1" smtClean="0">
                <a:solidFill>
                  <a:srgbClr val="FF0000"/>
                </a:solidFill>
              </a:rPr>
              <a:t>pri</a:t>
            </a:r>
            <a:r>
              <a:rPr lang="en-US" sz="1000" dirty="0" smtClean="0">
                <a:solidFill>
                  <a:srgbClr val="FF0000"/>
                </a:solidFill>
              </a:rPr>
              <a:t> 	haddock-</a:t>
            </a:r>
            <a:r>
              <a:rPr lang="en-US" sz="1000" dirty="0" err="1" smtClean="0">
                <a:solidFill>
                  <a:srgbClr val="FF0000"/>
                </a:solidFill>
              </a:rPr>
              <a:t>pri.ahgvm.me</a:t>
            </a:r>
            <a:r>
              <a:rPr lang="en-US" sz="1000" dirty="0" smtClean="0">
                <a:solidFill>
                  <a:srgbClr val="FF0000"/>
                </a:solidFill>
              </a:rPr>
              <a:t>	</a:t>
            </a:r>
            <a:r>
              <a:rPr lang="en-US" sz="1000" b="1" dirty="0" smtClean="0">
                <a:solidFill>
                  <a:srgbClr val="FF0000"/>
                </a:solidFill>
              </a:rPr>
              <a:t>snowy-b   snowy-</a:t>
            </a:r>
            <a:r>
              <a:rPr lang="en-US" sz="1000" b="1" dirty="0" err="1" smtClean="0">
                <a:solidFill>
                  <a:srgbClr val="FF0000"/>
                </a:solidFill>
              </a:rPr>
              <a:t>b.ahgvm</a:t>
            </a:r>
            <a:r>
              <a:rPr lang="en-US" sz="1000" b="1" dirty="0" smtClean="0">
                <a:solidFill>
                  <a:srgbClr val="FF0000"/>
                </a:solidFill>
              </a:rPr>
              <a:t>   snowy-</a:t>
            </a:r>
            <a:r>
              <a:rPr lang="en-US" sz="1000" b="1" dirty="0" err="1" smtClean="0">
                <a:solidFill>
                  <a:srgbClr val="FF0000"/>
                </a:solidFill>
              </a:rPr>
              <a:t>b.ahgvm.me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VMware::Network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VMware 1 &amp; 2 Network Setup:</a:t>
            </a:r>
          </a:p>
          <a:p>
            <a:pPr lvl="1"/>
            <a:r>
              <a:rPr lang="en-US" dirty="0" smtClean="0"/>
              <a:t>Start -&gt; Programs -&gt; VMware -&gt; VMware Server -&gt; Manage Virtual Networks:</a:t>
            </a:r>
          </a:p>
          <a:p>
            <a:pPr lvl="1"/>
            <a:r>
              <a:rPr lang="en-US" dirty="0" smtClean="0"/>
              <a:t>Virtual Network Editor : Host Virtual Network Mapping</a:t>
            </a:r>
          </a:p>
          <a:p>
            <a:pPr lvl="2"/>
            <a:r>
              <a:rPr lang="en-US" dirty="0" smtClean="0"/>
              <a:t>VMnet1 IP/Subnet</a:t>
            </a:r>
          </a:p>
          <a:p>
            <a:pPr lvl="3"/>
            <a:r>
              <a:rPr lang="en-US" dirty="0" smtClean="0"/>
              <a:t>192.168.28.0</a:t>
            </a:r>
          </a:p>
          <a:p>
            <a:pPr lvl="3"/>
            <a:r>
              <a:rPr lang="en-US" dirty="0" smtClean="0"/>
              <a:t>255.255.255.0</a:t>
            </a:r>
          </a:p>
          <a:p>
            <a:pPr lvl="2"/>
            <a:r>
              <a:rPr lang="en-US" dirty="0" smtClean="0"/>
              <a:t>VMnet8 IP/Subnet</a:t>
            </a:r>
          </a:p>
          <a:p>
            <a:pPr lvl="3"/>
            <a:r>
              <a:rPr lang="en-US" dirty="0" smtClean="0"/>
              <a:t>192.168.196.0</a:t>
            </a:r>
          </a:p>
          <a:p>
            <a:pPr lvl="3"/>
            <a:r>
              <a:rPr lang="en-US" dirty="0" smtClean="0"/>
              <a:t>255.255.25.0</a:t>
            </a:r>
          </a:p>
          <a:p>
            <a:pPr lvl="2"/>
            <a:endParaRPr lang="en-US" dirty="0" smtClean="0"/>
          </a:p>
        </p:txBody>
      </p:sp>
      <p:pic>
        <p:nvPicPr>
          <p:cNvPr id="4" name="Picture 3" descr="vmware-network-setu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590800"/>
            <a:ext cx="4648200" cy="3272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Standby: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8388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Host </a:t>
            </a:r>
            <a:r>
              <a:rPr lang="en-US" dirty="0" err="1" smtClean="0"/>
              <a:t>tintin</a:t>
            </a:r>
            <a:r>
              <a:rPr lang="en-US" dirty="0" smtClean="0"/>
              <a:t> snowy-a : </a:t>
            </a:r>
            <a:r>
              <a:rPr lang="en-US" dirty="0" err="1" smtClean="0"/>
              <a:t>db_unique_name</a:t>
            </a:r>
            <a:r>
              <a:rPr lang="en-US" dirty="0" smtClean="0"/>
              <a:t>: </a:t>
            </a:r>
            <a:r>
              <a:rPr lang="en-US" dirty="0" err="1" smtClean="0"/>
              <a:t>snowy_a</a:t>
            </a:r>
            <a:endParaRPr lang="en-US" dirty="0" smtClean="0"/>
          </a:p>
          <a:p>
            <a:pPr lvl="1"/>
            <a:r>
              <a:rPr lang="en-US" dirty="0" smtClean="0"/>
              <a:t>Host haddock snowy-b : </a:t>
            </a:r>
            <a:r>
              <a:rPr lang="en-US" dirty="0" err="1" smtClean="0"/>
              <a:t>db_unique_name</a:t>
            </a:r>
            <a:r>
              <a:rPr lang="en-US" dirty="0" smtClean="0"/>
              <a:t>: </a:t>
            </a:r>
            <a:r>
              <a:rPr lang="en-US" dirty="0" err="1" smtClean="0"/>
              <a:t>snowy_b</a:t>
            </a:r>
            <a:endParaRPr lang="en-US" dirty="0" smtClean="0"/>
          </a:p>
          <a:p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ALTER DATABASE FORCE LOGGING;</a:t>
            </a:r>
          </a:p>
          <a:p>
            <a:pPr lvl="1"/>
            <a:r>
              <a:rPr lang="en-US" dirty="0" smtClean="0"/>
              <a:t>Note Sequence# and SCN as start point</a:t>
            </a:r>
          </a:p>
          <a:p>
            <a:pPr lvl="1"/>
            <a:r>
              <a:rPr lang="en-US" dirty="0" smtClean="0"/>
              <a:t>ALTER TABLESPACE </a:t>
            </a:r>
            <a:r>
              <a:rPr lang="en-US" dirty="0" err="1" smtClean="0"/>
              <a:t>tablespace_name</a:t>
            </a:r>
            <a:r>
              <a:rPr lang="en-US" dirty="0" smtClean="0"/>
              <a:t> BEGIN BACKUP; </a:t>
            </a:r>
          </a:p>
          <a:p>
            <a:pPr lvl="1"/>
            <a:r>
              <a:rPr lang="en-US" dirty="0" smtClean="0"/>
              <a:t>Copy </a:t>
            </a:r>
            <a:r>
              <a:rPr lang="en-US" dirty="0" err="1" smtClean="0"/>
              <a:t>tablespace_name</a:t>
            </a:r>
            <a:r>
              <a:rPr lang="en-US" dirty="0" smtClean="0"/>
              <a:t> </a:t>
            </a:r>
            <a:r>
              <a:rPr lang="en-US" dirty="0" err="1" smtClean="0"/>
              <a:t>datafiles</a:t>
            </a:r>
            <a:r>
              <a:rPr lang="en-US" dirty="0" smtClean="0"/>
              <a:t> to standby</a:t>
            </a:r>
          </a:p>
          <a:p>
            <a:pPr lvl="1"/>
            <a:r>
              <a:rPr lang="en-US" dirty="0" smtClean="0"/>
              <a:t>ALTER TABLESPACE </a:t>
            </a:r>
            <a:r>
              <a:rPr lang="en-US" dirty="0" err="1" smtClean="0"/>
              <a:t>tablespace_name</a:t>
            </a:r>
            <a:r>
              <a:rPr lang="en-US" dirty="0" smtClean="0"/>
              <a:t> END BACKUP;</a:t>
            </a:r>
          </a:p>
          <a:p>
            <a:pPr lvl="1"/>
            <a:r>
              <a:rPr lang="en-US" dirty="0" smtClean="0"/>
              <a:t>ALTER DATABASE CREATE STANDBY CONTROLFILE AS ‘</a:t>
            </a:r>
            <a:r>
              <a:rPr lang="en-US" dirty="0" err="1" smtClean="0"/>
              <a:t>path_to_controlfile</a:t>
            </a:r>
            <a:r>
              <a:rPr lang="en-US" dirty="0" smtClean="0"/>
              <a:t>’;</a:t>
            </a:r>
          </a:p>
          <a:p>
            <a:pPr lvl="1"/>
            <a:r>
              <a:rPr lang="en-US" dirty="0" smtClean="0"/>
              <a:t>Copy init.ora, </a:t>
            </a:r>
            <a:r>
              <a:rPr lang="en-US" dirty="0" err="1" smtClean="0"/>
              <a:t>controlfile</a:t>
            </a:r>
            <a:r>
              <a:rPr lang="en-US" dirty="0" smtClean="0"/>
              <a:t> and all </a:t>
            </a:r>
            <a:r>
              <a:rPr lang="en-US" dirty="0" err="1" smtClean="0"/>
              <a:t>archivelogs</a:t>
            </a:r>
            <a:r>
              <a:rPr lang="en-US" dirty="0" smtClean="0"/>
              <a:t> to standby host created since the start point</a:t>
            </a:r>
          </a:p>
          <a:p>
            <a:pPr lvl="1"/>
            <a:r>
              <a:rPr lang="en-US" dirty="0" smtClean="0"/>
              <a:t>STARTUP MOUNT #10g</a:t>
            </a:r>
          </a:p>
          <a:p>
            <a:pPr lvl="1"/>
            <a:r>
              <a:rPr lang="en-US" dirty="0" smtClean="0"/>
              <a:t>RECOVER STANDBY DATABASE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257800" y="621268"/>
            <a:ext cx="3276600" cy="369332"/>
          </a:xfrm>
          <a:prstGeom prst="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DEMO:build</a:t>
            </a:r>
            <a:r>
              <a:rPr lang="en-US" b="1" dirty="0" smtClean="0">
                <a:solidFill>
                  <a:schemeClr val="bg1"/>
                </a:solidFill>
              </a:rPr>
              <a:t> standby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Standby: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standby_file_management</a:t>
            </a:r>
            <a:endParaRPr lang="en-US" dirty="0" smtClean="0"/>
          </a:p>
          <a:p>
            <a:pPr lvl="1"/>
            <a:r>
              <a:rPr lang="en-US" dirty="0" smtClean="0"/>
              <a:t>manual</a:t>
            </a:r>
          </a:p>
          <a:p>
            <a:pPr lvl="1"/>
            <a:r>
              <a:rPr lang="en-US" dirty="0" smtClean="0"/>
              <a:t>auto (recommended)</a:t>
            </a:r>
          </a:p>
          <a:p>
            <a:r>
              <a:rPr lang="en-US" dirty="0" smtClean="0"/>
              <a:t>File operations:</a:t>
            </a:r>
          </a:p>
          <a:p>
            <a:pPr lvl="1"/>
            <a:r>
              <a:rPr lang="en-US" dirty="0" smtClean="0"/>
              <a:t>Data files</a:t>
            </a:r>
          </a:p>
          <a:p>
            <a:pPr lvl="2"/>
            <a:r>
              <a:rPr lang="en-US" dirty="0" smtClean="0"/>
              <a:t>Add, drop, move, resize</a:t>
            </a:r>
          </a:p>
          <a:p>
            <a:pPr lvl="1"/>
            <a:r>
              <a:rPr lang="en-US" dirty="0" smtClean="0"/>
              <a:t>Redo log files</a:t>
            </a:r>
          </a:p>
          <a:p>
            <a:pPr lvl="2"/>
            <a:r>
              <a:rPr lang="en-US" dirty="0" err="1" smtClean="0"/>
              <a:t>standby_file_management</a:t>
            </a:r>
            <a:r>
              <a:rPr lang="en-US" dirty="0" smtClean="0"/>
              <a:t>=manual</a:t>
            </a:r>
          </a:p>
          <a:p>
            <a:pPr lvl="2"/>
            <a:r>
              <a:rPr lang="en-US" dirty="0" smtClean="0"/>
              <a:t>Operate on primary and standby</a:t>
            </a:r>
          </a:p>
          <a:p>
            <a:pPr lvl="2"/>
            <a:r>
              <a:rPr lang="en-US" dirty="0" err="1" smtClean="0"/>
              <a:t>Standby_file_management</a:t>
            </a:r>
            <a:r>
              <a:rPr lang="en-US" dirty="0" smtClean="0"/>
              <a:t>=auto</a:t>
            </a:r>
          </a:p>
          <a:p>
            <a:pPr lvl="1"/>
            <a:r>
              <a:rPr lang="en-US" dirty="0" smtClean="0"/>
              <a:t>Temporary files</a:t>
            </a:r>
          </a:p>
          <a:p>
            <a:pPr lvl="2"/>
            <a:r>
              <a:rPr lang="en-US" dirty="0" smtClean="0"/>
              <a:t>Create temporary files after switchover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7800" y="621268"/>
            <a:ext cx="3276600" cy="369332"/>
          </a:xfrm>
          <a:prstGeom prst="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DEMO: file operations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Dataguard</a:t>
            </a:r>
            <a:r>
              <a:rPr lang="en-US" dirty="0" smtClean="0"/>
              <a:t>::Transport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267200" cy="4800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/>
              <a:t>Log Transport Mechanisms: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/>
              <a:t>Two Dedicated Listeners (2 ports each)</a:t>
            </a:r>
          </a:p>
          <a:p>
            <a:pPr lvl="2">
              <a:lnSpc>
                <a:spcPct val="80000"/>
              </a:lnSpc>
              <a:buNone/>
            </a:pPr>
            <a:r>
              <a:rPr lang="en-US" sz="1200" dirty="0" smtClean="0"/>
              <a:t>recommended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/>
              <a:t>Two Dedicated TNS entries (2 ports each)</a:t>
            </a:r>
          </a:p>
          <a:p>
            <a:pPr lvl="2">
              <a:lnSpc>
                <a:spcPct val="80000"/>
              </a:lnSpc>
              <a:buNone/>
            </a:pPr>
            <a:r>
              <a:rPr lang="en-US" sz="1200" dirty="0" smtClean="0"/>
              <a:t>recommended</a:t>
            </a:r>
          </a:p>
          <a:p>
            <a:pPr lvl="1">
              <a:lnSpc>
                <a:spcPct val="80000"/>
              </a:lnSpc>
            </a:pPr>
            <a:r>
              <a:rPr lang="en-US" sz="1200" dirty="0" err="1" smtClean="0"/>
              <a:t>log_archive_dest_</a:t>
            </a:r>
            <a:r>
              <a:rPr lang="en-US" sz="1200" i="1" dirty="0" err="1" smtClean="0"/>
              <a:t>n</a:t>
            </a:r>
            <a:endParaRPr lang="en-US" sz="1200" i="1" dirty="0" smtClean="0"/>
          </a:p>
          <a:p>
            <a:pPr lvl="2">
              <a:lnSpc>
                <a:spcPct val="80000"/>
              </a:lnSpc>
            </a:pPr>
            <a:r>
              <a:rPr lang="en-US" sz="1200" dirty="0" smtClean="0"/>
              <a:t>SERVICE</a:t>
            </a:r>
          </a:p>
          <a:p>
            <a:pPr lvl="2">
              <a:lnSpc>
                <a:spcPct val="80000"/>
              </a:lnSpc>
            </a:pPr>
            <a:r>
              <a:rPr lang="en-US" sz="1200" dirty="0" smtClean="0"/>
              <a:t>ARCH or LGWR</a:t>
            </a:r>
          </a:p>
          <a:p>
            <a:pPr lvl="2">
              <a:lnSpc>
                <a:spcPct val="80000"/>
              </a:lnSpc>
            </a:pPr>
            <a:r>
              <a:rPr lang="en-US" sz="1200" dirty="0" smtClean="0"/>
              <a:t>SYNC, ASYNC=[size]</a:t>
            </a:r>
          </a:p>
          <a:p>
            <a:pPr lvl="2">
              <a:lnSpc>
                <a:spcPct val="80000"/>
              </a:lnSpc>
            </a:pPr>
            <a:r>
              <a:rPr lang="en-US" sz="1200" dirty="0" smtClean="0"/>
              <a:t>AFFIRM, NOAFFIRM</a:t>
            </a:r>
          </a:p>
          <a:p>
            <a:pPr marL="569913" lvl="2" indent="-225425">
              <a:lnSpc>
                <a:spcPct val="80000"/>
              </a:lnSpc>
            </a:pPr>
            <a:r>
              <a:rPr lang="en-US" sz="1200" dirty="0" err="1" smtClean="0"/>
              <a:t>log_archive_dest_state_n</a:t>
            </a:r>
            <a:endParaRPr lang="en-US" sz="1200" dirty="0" smtClean="0"/>
          </a:p>
          <a:p>
            <a:pPr marL="807657" lvl="3" indent="-225425">
              <a:lnSpc>
                <a:spcPct val="80000"/>
              </a:lnSpc>
            </a:pPr>
            <a:r>
              <a:rPr lang="en-US" sz="1200" dirty="0" smtClean="0"/>
              <a:t>enable</a:t>
            </a:r>
          </a:p>
          <a:p>
            <a:pPr marL="807657" lvl="3" indent="-225425">
              <a:lnSpc>
                <a:spcPct val="80000"/>
              </a:lnSpc>
            </a:pPr>
            <a:r>
              <a:rPr lang="en-US" sz="1200" dirty="0" smtClean="0"/>
              <a:t>defer</a:t>
            </a:r>
          </a:p>
          <a:p>
            <a:pPr marL="807657" lvl="3" indent="-225425">
              <a:lnSpc>
                <a:spcPct val="80000"/>
              </a:lnSpc>
            </a:pPr>
            <a:r>
              <a:rPr lang="en-US" sz="1200" dirty="0" smtClean="0"/>
              <a:t>reset</a:t>
            </a:r>
          </a:p>
          <a:p>
            <a:pPr marL="807657" lvl="3" indent="-225425">
              <a:lnSpc>
                <a:spcPct val="80000"/>
              </a:lnSpc>
            </a:pPr>
            <a:r>
              <a:rPr lang="en-US" sz="1200" dirty="0" smtClean="0"/>
              <a:t>alternate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38600" y="1066800"/>
            <a:ext cx="4572000" cy="5029200"/>
          </a:xfrm>
          <a:prstGeom prst="rect">
            <a:avLst/>
          </a:prstGeom>
        </p:spPr>
        <p:txBody>
          <a:bodyPr vert="horz" lIns="182880" tIns="91440">
            <a:normAutofit fontScale="47500" lnSpcReduction="20000"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Log Transport Modes: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MAXIMUM PERFORMANCE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Transport: ARCH or LGWR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Transmission: ASYNC  if using LGWR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Standby Disk writes: NOAFFIRM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does not stop if standby </a:t>
            </a:r>
            <a:r>
              <a:rPr kumimoji="0" lang="en-US" sz="2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unavailble</a:t>
            </a: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MAXIMUM AVAILABILITY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Transport: LGWR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Transmission: SYNC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Standby Disk writes: AFFIRM (1 standby)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300" dirty="0" smtClean="0"/>
              <a:t>Requires Standby Redo Logs 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300" dirty="0" smtClean="0"/>
              <a:t>(online redo group count + 1)*threads</a:t>
            </a: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not stop if redo not written to &gt;= 1 standby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300" dirty="0" smtClean="0"/>
              <a:t>Downgrades to MAXIMUM PERFORMANCE</a:t>
            </a: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MAXIMUM PROTECTION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Transport: LGWR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Transmission: SYNC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Standby Disk Writes: AFFIRM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300" dirty="0" smtClean="0"/>
              <a:t>Requires Standby Redo Logs</a:t>
            </a:r>
          </a:p>
          <a:p>
            <a:pPr marL="786384" lvl="2" indent="-182880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300" dirty="0" smtClean="0"/>
              <a:t>(online redo group count + 1)*threads</a:t>
            </a: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Hangs if redo</a:t>
            </a:r>
            <a:r>
              <a:rPr kumimoji="0" lang="en-US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written to &gt;= 1 standby</a:t>
            </a:r>
          </a:p>
          <a:p>
            <a:pPr marL="786384" lvl="2" indent="-182880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300" dirty="0" smtClean="0"/>
              <a:t>Waits:</a:t>
            </a:r>
          </a:p>
          <a:p>
            <a:pPr marL="1243584" lvl="3" indent="-182880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300" dirty="0" smtClean="0"/>
              <a:t>LGWR-LNS wait on channel</a:t>
            </a:r>
          </a:p>
          <a:p>
            <a:pPr marL="1243584" lvl="3" indent="-182880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300" dirty="0" err="1" smtClean="0"/>
              <a:t>enq</a:t>
            </a:r>
            <a:r>
              <a:rPr lang="en-US" sz="2300" dirty="0" smtClean="0"/>
              <a:t>: CF – contention</a:t>
            </a:r>
          </a:p>
          <a:p>
            <a:pPr marL="1243584" lvl="3" indent="-182880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300" dirty="0" smtClean="0"/>
              <a:t>ARCH wait for </a:t>
            </a:r>
            <a:r>
              <a:rPr lang="en-US" sz="2300" dirty="0" err="1" smtClean="0"/>
              <a:t>netserver</a:t>
            </a:r>
            <a:r>
              <a:rPr lang="en-US" sz="2300" dirty="0" smtClean="0"/>
              <a:t> start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300" dirty="0" smtClean="0"/>
              <a:t>Eventual Shutdown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300" dirty="0" smtClean="0"/>
              <a:t>At least two standbys recommended</a:t>
            </a: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3962400"/>
          <a:ext cx="3657599" cy="184686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3400"/>
                <a:gridCol w="1044388"/>
                <a:gridCol w="1089212"/>
                <a:gridCol w="990599"/>
              </a:tblGrid>
              <a:tr h="304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MAX PERF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MAX AVAIL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MAX PROT</a:t>
                      </a:r>
                      <a:endParaRPr lang="en-US" sz="1000" dirty="0"/>
                    </a:p>
                  </a:txBody>
                  <a:tcPr/>
                </a:tc>
              </a:tr>
              <a:tr h="353347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REDO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ARCH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LGWR</a:t>
                      </a:r>
                      <a:endParaRPr lang="en-US" sz="10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LGWR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LGWR</a:t>
                      </a:r>
                      <a:endParaRPr lang="en-US" sz="1000" dirty="0"/>
                    </a:p>
                  </a:txBody>
                  <a:tcPr/>
                </a:tc>
              </a:tr>
              <a:tr h="353347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SYNC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ASYNC</a:t>
                      </a:r>
                      <a:endParaRPr lang="en-US" sz="10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SYNC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SYNC</a:t>
                      </a:r>
                      <a:endParaRPr lang="en-US" sz="1000" dirty="0"/>
                    </a:p>
                  </a:txBody>
                  <a:tcPr/>
                </a:tc>
              </a:tr>
              <a:tr h="353347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WRITE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AFFIRM</a:t>
                      </a:r>
                    </a:p>
                    <a:p>
                      <a:pPr algn="ctr"/>
                      <a:r>
                        <a:rPr lang="en-US" sz="1000" dirty="0" smtClean="0"/>
                        <a:t>NOAFFIRM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AFFIRM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AFFIRM</a:t>
                      </a:r>
                      <a:endParaRPr lang="en-US" sz="1000" dirty="0"/>
                    </a:p>
                  </a:txBody>
                  <a:tcPr/>
                </a:tc>
              </a:tr>
              <a:tr h="353347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STBY</a:t>
                      </a:r>
                      <a:r>
                        <a:rPr lang="en-US" sz="800" baseline="0" dirty="0" smtClean="0"/>
                        <a:t> REDO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NO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YES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YES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43600" y="621268"/>
            <a:ext cx="2667000" cy="369332"/>
          </a:xfrm>
          <a:prstGeom prst="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DEMO: TNS setup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  <p:bldP spid="8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Dataguard</a:t>
            </a:r>
            <a:r>
              <a:rPr lang="en-US" dirty="0" smtClean="0"/>
              <a:t>::Transport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1600" dirty="0" smtClean="0"/>
              <a:t>Additional Parameters: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/>
              <a:t>MANDATORY, OPTIONAL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/>
              <a:t>ALTERNATE=[</a:t>
            </a:r>
            <a:r>
              <a:rPr lang="en-US" sz="1200" dirty="0" err="1" smtClean="0"/>
              <a:t>log_archive_dest_</a:t>
            </a:r>
            <a:r>
              <a:rPr lang="en-US" sz="1200" i="1" dirty="0" err="1" smtClean="0"/>
              <a:t>n</a:t>
            </a:r>
            <a:r>
              <a:rPr lang="en-US" sz="1200" dirty="0" smtClean="0"/>
              <a:t>], NOALTERNATE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/>
              <a:t>DEPENDENCY=[</a:t>
            </a:r>
            <a:r>
              <a:rPr lang="en-US" sz="1200" dirty="0" err="1" smtClean="0"/>
              <a:t>log_archive_dest_</a:t>
            </a:r>
            <a:r>
              <a:rPr lang="en-US" sz="1200" i="1" dirty="0" err="1" smtClean="0"/>
              <a:t>n</a:t>
            </a:r>
            <a:r>
              <a:rPr lang="en-US" sz="1200" dirty="0" smtClean="0"/>
              <a:t>], NODEPENDENCY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/>
              <a:t>MAX_FAILURE=[</a:t>
            </a:r>
            <a:r>
              <a:rPr lang="en-US" sz="1200" dirty="0" err="1" smtClean="0"/>
              <a:t>number_of_retries</a:t>
            </a:r>
            <a:r>
              <a:rPr lang="en-US" sz="1200" dirty="0" smtClean="0"/>
              <a:t>], NOMAX_FAILURE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/>
              <a:t>REOPEN=[seconds] default 60, NOREOPEN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/>
              <a:t>DELAY=[minutes], default 30, NODELAY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/>
              <a:t>NET_TIMEOUT=[seconds], NONET_TIMEOUT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/>
              <a:t>VERIFY, NOVERIFY (with ARCH transport only)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>
                <a:solidFill>
                  <a:srgbClr val="0070C0"/>
                </a:solidFill>
              </a:rPr>
              <a:t>DB_UNIQUE_NAME=[</a:t>
            </a:r>
            <a:r>
              <a:rPr lang="en-US" sz="1200" dirty="0" err="1" smtClean="0">
                <a:solidFill>
                  <a:srgbClr val="0070C0"/>
                </a:solidFill>
              </a:rPr>
              <a:t>targetdb</a:t>
            </a:r>
            <a:r>
              <a:rPr lang="en-US" sz="1200" dirty="0" smtClean="0">
                <a:solidFill>
                  <a:srgbClr val="0070C0"/>
                </a:solidFill>
              </a:rPr>
              <a:t> unique name]</a:t>
            </a:r>
            <a:r>
              <a:rPr lang="en-US" sz="1200" dirty="0" smtClean="0"/>
              <a:t>, NODB_UNIQUE_NAME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>
                <a:solidFill>
                  <a:srgbClr val="0070C0"/>
                </a:solidFill>
              </a:rPr>
              <a:t>VALID_FOR=(</a:t>
            </a:r>
            <a:r>
              <a:rPr lang="en-US" sz="1200" dirty="0" err="1" smtClean="0">
                <a:solidFill>
                  <a:srgbClr val="0070C0"/>
                </a:solidFill>
              </a:rPr>
              <a:t>redo_log_type</a:t>
            </a:r>
            <a:r>
              <a:rPr lang="en-US" sz="1200" dirty="0" smtClean="0">
                <a:solidFill>
                  <a:srgbClr val="0070C0"/>
                </a:solidFill>
              </a:rPr>
              <a:t>, </a:t>
            </a:r>
            <a:r>
              <a:rPr lang="en-US" sz="1200" dirty="0" err="1" smtClean="0">
                <a:solidFill>
                  <a:srgbClr val="0070C0"/>
                </a:solidFill>
              </a:rPr>
              <a:t>database_role</a:t>
            </a:r>
            <a:r>
              <a:rPr lang="en-US" sz="1200" dirty="0" smtClean="0">
                <a:solidFill>
                  <a:srgbClr val="0070C0"/>
                </a:solidFill>
              </a:rPr>
              <a:t>)</a:t>
            </a:r>
          </a:p>
          <a:p>
            <a:pPr lvl="2">
              <a:lnSpc>
                <a:spcPct val="80000"/>
              </a:lnSpc>
            </a:pPr>
            <a:r>
              <a:rPr lang="en-US" sz="1200" dirty="0" err="1" smtClean="0"/>
              <a:t>redo_log_type</a:t>
            </a:r>
            <a:r>
              <a:rPr lang="en-US" sz="1200" dirty="0" smtClean="0"/>
              <a:t>: </a:t>
            </a:r>
            <a:r>
              <a:rPr lang="en-US" sz="1200" dirty="0" err="1" smtClean="0"/>
              <a:t>online_logfile</a:t>
            </a:r>
            <a:r>
              <a:rPr lang="en-US" sz="1200" dirty="0" smtClean="0"/>
              <a:t>, </a:t>
            </a:r>
            <a:r>
              <a:rPr lang="en-US" sz="1200" dirty="0" err="1" smtClean="0"/>
              <a:t>standby_logfile</a:t>
            </a:r>
            <a:r>
              <a:rPr lang="en-US" sz="1200" dirty="0" smtClean="0"/>
              <a:t>, </a:t>
            </a:r>
            <a:r>
              <a:rPr lang="en-US" sz="1200" dirty="0" err="1" smtClean="0"/>
              <a:t>all_logfiles</a:t>
            </a:r>
            <a:endParaRPr lang="en-US" sz="1200" dirty="0" smtClean="0"/>
          </a:p>
          <a:p>
            <a:pPr lvl="2">
              <a:lnSpc>
                <a:spcPct val="80000"/>
              </a:lnSpc>
            </a:pPr>
            <a:r>
              <a:rPr lang="en-US" sz="1200" dirty="0" err="1" smtClean="0"/>
              <a:t>database_role</a:t>
            </a:r>
            <a:r>
              <a:rPr lang="en-US" sz="1200" dirty="0" smtClean="0"/>
              <a:t>: </a:t>
            </a:r>
            <a:r>
              <a:rPr lang="en-US" sz="1200" dirty="0" err="1" smtClean="0"/>
              <a:t>primary_role</a:t>
            </a:r>
            <a:r>
              <a:rPr lang="en-US" sz="1200" dirty="0" smtClean="0"/>
              <a:t>, </a:t>
            </a:r>
            <a:r>
              <a:rPr lang="en-US" sz="1200" dirty="0" err="1" smtClean="0"/>
              <a:t>standby_role</a:t>
            </a:r>
            <a:r>
              <a:rPr lang="en-US" sz="1200" dirty="0" smtClean="0"/>
              <a:t>, </a:t>
            </a:r>
            <a:r>
              <a:rPr lang="en-US" sz="1200" dirty="0" err="1" smtClean="0"/>
              <a:t>all_roles</a:t>
            </a:r>
            <a:endParaRPr lang="en-US" sz="1200" dirty="0" smtClean="0"/>
          </a:p>
          <a:p>
            <a:pPr lvl="1">
              <a:lnSpc>
                <a:spcPct val="80000"/>
              </a:lnSpc>
            </a:pPr>
            <a:r>
              <a:rPr lang="en-US" sz="1200" dirty="0" err="1" smtClean="0">
                <a:solidFill>
                  <a:srgbClr val="0070C0"/>
                </a:solidFill>
              </a:rPr>
              <a:t>log_archive_config</a:t>
            </a:r>
            <a:r>
              <a:rPr lang="en-US" sz="1200" dirty="0" smtClean="0">
                <a:solidFill>
                  <a:srgbClr val="0070C0"/>
                </a:solidFill>
              </a:rPr>
              <a:t>='</a:t>
            </a:r>
            <a:r>
              <a:rPr lang="en-US" sz="1200" dirty="0" err="1" smtClean="0">
                <a:solidFill>
                  <a:srgbClr val="0070C0"/>
                </a:solidFill>
              </a:rPr>
              <a:t>dg_config</a:t>
            </a:r>
            <a:r>
              <a:rPr lang="en-US" sz="1200" dirty="0" smtClean="0">
                <a:solidFill>
                  <a:srgbClr val="0070C0"/>
                </a:solidFill>
              </a:rPr>
              <a:t>=(</a:t>
            </a:r>
            <a:r>
              <a:rPr lang="en-US" sz="1200" dirty="0" err="1" smtClean="0">
                <a:solidFill>
                  <a:srgbClr val="0070C0"/>
                </a:solidFill>
              </a:rPr>
              <a:t>snowy_a,snowy_b</a:t>
            </a:r>
            <a:r>
              <a:rPr lang="en-US" sz="1200" dirty="0" smtClean="0">
                <a:solidFill>
                  <a:srgbClr val="0070C0"/>
                </a:solidFill>
              </a:rPr>
              <a:t>)‘</a:t>
            </a:r>
          </a:p>
          <a:p>
            <a:pPr lvl="1">
              <a:lnSpc>
                <a:spcPct val="80000"/>
              </a:lnSpc>
            </a:pPr>
            <a:r>
              <a:rPr lang="en-US" sz="1200" dirty="0" err="1" smtClean="0">
                <a:solidFill>
                  <a:srgbClr val="0070C0"/>
                </a:solidFill>
              </a:rPr>
              <a:t>archive_lag_target</a:t>
            </a:r>
            <a:r>
              <a:rPr lang="en-US" sz="1200" dirty="0" smtClean="0">
                <a:solidFill>
                  <a:srgbClr val="0070C0"/>
                </a:solidFill>
              </a:rPr>
              <a:t>=(</a:t>
            </a:r>
            <a:r>
              <a:rPr lang="en-US" sz="1200" dirty="0" err="1" smtClean="0">
                <a:solidFill>
                  <a:srgbClr val="0070C0"/>
                </a:solidFill>
              </a:rPr>
              <a:t>x+y</a:t>
            </a:r>
            <a:r>
              <a:rPr lang="en-US" sz="1200" dirty="0" smtClean="0">
                <a:solidFill>
                  <a:srgbClr val="0070C0"/>
                </a:solidFill>
              </a:rPr>
              <a:t>)</a:t>
            </a:r>
          </a:p>
          <a:p>
            <a:pPr lvl="2">
              <a:lnSpc>
                <a:spcPct val="80000"/>
              </a:lnSpc>
            </a:pPr>
            <a:r>
              <a:rPr lang="en-US" sz="1200" dirty="0" smtClean="0"/>
              <a:t>x: current redo log created x seconds ago</a:t>
            </a:r>
          </a:p>
          <a:p>
            <a:pPr lvl="2">
              <a:lnSpc>
                <a:spcPct val="80000"/>
              </a:lnSpc>
            </a:pPr>
            <a:r>
              <a:rPr lang="en-US" sz="1200" dirty="0" smtClean="0"/>
              <a:t>y: estimated archival time for current log’s redo</a:t>
            </a:r>
          </a:p>
          <a:p>
            <a:pPr lvl="2">
              <a:lnSpc>
                <a:spcPct val="80000"/>
              </a:lnSpc>
            </a:pPr>
            <a:r>
              <a:rPr lang="en-US" sz="1200" dirty="0" smtClean="0"/>
              <a:t>redo log switch when ((</a:t>
            </a:r>
            <a:r>
              <a:rPr lang="en-US" sz="1200" dirty="0" err="1" smtClean="0"/>
              <a:t>x+y</a:t>
            </a:r>
            <a:r>
              <a:rPr lang="en-US" sz="1200" dirty="0" smtClean="0"/>
              <a:t>) &gt; </a:t>
            </a:r>
            <a:r>
              <a:rPr lang="en-US" sz="1200" dirty="0" err="1" smtClean="0"/>
              <a:t>archive_lag_target</a:t>
            </a:r>
            <a:r>
              <a:rPr lang="en-US" sz="1200" dirty="0" smtClean="0"/>
              <a:t>) and (redo entries exist))</a:t>
            </a:r>
          </a:p>
          <a:p>
            <a:pPr lvl="1">
              <a:lnSpc>
                <a:spcPct val="80000"/>
              </a:lnSpc>
            </a:pPr>
            <a:r>
              <a:rPr lang="en-US" sz="1200" dirty="0" err="1" smtClean="0">
                <a:solidFill>
                  <a:srgbClr val="0070C0"/>
                </a:solidFill>
              </a:rPr>
              <a:t>fal_client</a:t>
            </a:r>
            <a:endParaRPr lang="en-US" sz="1200" dirty="0" smtClean="0">
              <a:solidFill>
                <a:srgbClr val="0070C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200" dirty="0" err="1" smtClean="0">
                <a:solidFill>
                  <a:srgbClr val="0070C0"/>
                </a:solidFill>
              </a:rPr>
              <a:t>fal_server</a:t>
            </a:r>
            <a:endParaRPr lang="en-US" sz="1200" dirty="0" smtClean="0">
              <a:solidFill>
                <a:srgbClr val="0070C0"/>
              </a:solidFill>
            </a:endParaRPr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marL="265113" lvl="1" indent="-265113">
              <a:lnSpc>
                <a:spcPct val="80000"/>
              </a:lnSpc>
              <a:buSzPct val="80000"/>
              <a:buFont typeface="Wingdings 2"/>
              <a:buChar char=""/>
            </a:pP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Setting Protection Levels:</a:t>
            </a:r>
          </a:p>
          <a:p>
            <a:pPr marL="521907" lvl="2" indent="-284163">
              <a:lnSpc>
                <a:spcPct val="80000"/>
              </a:lnSpc>
            </a:pPr>
            <a:r>
              <a:rPr lang="en-US" sz="1200" dirty="0" smtClean="0"/>
              <a:t>Add standby redo logs for MAX PROTECTION &amp; MAX AVAILABILITY</a:t>
            </a:r>
          </a:p>
          <a:p>
            <a:pPr marL="521907" lvl="2" indent="-284163">
              <a:lnSpc>
                <a:spcPct val="80000"/>
              </a:lnSpc>
            </a:pPr>
            <a:r>
              <a:rPr lang="en-US" sz="1200" dirty="0" smtClean="0"/>
              <a:t>STARTUP MOUNT;</a:t>
            </a:r>
          </a:p>
          <a:p>
            <a:pPr marL="521907" lvl="2" indent="-284163">
              <a:lnSpc>
                <a:spcPct val="80000"/>
              </a:lnSpc>
            </a:pPr>
            <a:r>
              <a:rPr lang="en-US" sz="1200" dirty="0" smtClean="0"/>
              <a:t>ALTER DATABASE SET STANDBY DATABASE TO MAXIMIZE </a:t>
            </a:r>
          </a:p>
          <a:p>
            <a:pPr marL="521907" lvl="2" indent="-284163">
              <a:lnSpc>
                <a:spcPct val="80000"/>
              </a:lnSpc>
              <a:buNone/>
            </a:pPr>
            <a:r>
              <a:rPr lang="en-US" sz="1200" dirty="0" smtClean="0"/>
              <a:t>	{PROTECTION | AVAILABILITY | PERFORMANCE};</a:t>
            </a:r>
          </a:p>
          <a:p>
            <a:pPr marL="521907" lvl="2" indent="-284163">
              <a:lnSpc>
                <a:spcPct val="80000"/>
              </a:lnSpc>
            </a:pPr>
            <a:r>
              <a:rPr lang="en-US" sz="1200" dirty="0" smtClean="0"/>
              <a:t>Open DB</a:t>
            </a:r>
          </a:p>
          <a:p>
            <a:pPr lvl="1">
              <a:lnSpc>
                <a:spcPct val="80000"/>
              </a:lnSpc>
            </a:pPr>
            <a:endParaRPr lang="en-US" sz="1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867400" y="609600"/>
            <a:ext cx="2667000" cy="369332"/>
          </a:xfrm>
          <a:prstGeom prst="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DEMO: </a:t>
            </a:r>
            <a:r>
              <a:rPr lang="en-US" b="1" dirty="0" err="1" smtClean="0">
                <a:solidFill>
                  <a:schemeClr val="bg1"/>
                </a:solidFill>
              </a:rPr>
              <a:t>config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7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648200" y="1066800"/>
            <a:ext cx="4038600" cy="3886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Magnetic Disk 11"/>
          <p:cNvSpPr/>
          <p:nvPr/>
        </p:nvSpPr>
        <p:spPr>
          <a:xfrm>
            <a:off x="7772400" y="1943100"/>
            <a:ext cx="685800" cy="800100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4572000"/>
            <a:ext cx="2895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STANDBY DB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Dataguard</a:t>
            </a:r>
            <a:r>
              <a:rPr lang="en-US" dirty="0" smtClean="0"/>
              <a:t>::LGWR Transport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066800"/>
            <a:ext cx="3962400" cy="17526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13" lvl="0" indent="-265113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Primary Processes</a:t>
            </a:r>
            <a:endParaRPr lang="en-US" sz="1600" dirty="0" smtClean="0"/>
          </a:p>
          <a:p>
            <a:pPr marL="548640" lvl="1" indent="-201168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200" dirty="0" smtClean="0"/>
              <a:t>LGWR</a:t>
            </a:r>
          </a:p>
          <a:p>
            <a:pPr marL="548640" lvl="1" indent="-201168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200" dirty="0" err="1" smtClean="0"/>
              <a:t>LNS</a:t>
            </a:r>
            <a:r>
              <a:rPr lang="en-US" sz="1200" i="1" dirty="0" err="1" smtClean="0"/>
              <a:t>n</a:t>
            </a:r>
            <a:r>
              <a:rPr lang="en-US" sz="1200" i="1" dirty="0" smtClean="0"/>
              <a:t> </a:t>
            </a:r>
            <a:r>
              <a:rPr lang="en-US" sz="1200" dirty="0" smtClean="0"/>
              <a:t>(LGWR Network Server Process)</a:t>
            </a:r>
          </a:p>
          <a:p>
            <a:pPr marL="548640" lvl="1" indent="-201168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100000"/>
              <a:defRPr/>
            </a:pPr>
            <a:endParaRPr lang="en-US" sz="1100" dirty="0" smtClean="0"/>
          </a:p>
          <a:p>
            <a:pPr marL="265113" marR="0" lvl="0" indent="-265113" defTabSz="914400" fontAlgn="auto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Standby Processes</a:t>
            </a:r>
            <a:endParaRPr lang="en-US" sz="1600" dirty="0" smtClean="0"/>
          </a:p>
          <a:p>
            <a:pPr marL="548640" marR="0" lvl="1" indent="-201168" defTabSz="914400" fontAlgn="auto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RFS (Remote File Server Process)</a:t>
            </a:r>
          </a:p>
          <a:p>
            <a:pPr marL="548640" marR="0" lvl="1" indent="-201168" defTabSz="914400" fontAlgn="auto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MRP (Managed Recovery Process)</a:t>
            </a:r>
          </a:p>
          <a:p>
            <a:pPr marL="548640" marR="0" lvl="1" indent="-201168" defTabSz="914400" fontAlgn="auto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1200" dirty="0" err="1" smtClean="0"/>
              <a:t>ARC</a:t>
            </a:r>
            <a:r>
              <a:rPr lang="en-US" sz="1200" i="1" dirty="0" err="1" smtClean="0"/>
              <a:t>n</a:t>
            </a:r>
            <a:endParaRPr lang="en-US" sz="1200" i="1" dirty="0" smtClean="0"/>
          </a:p>
          <a:p>
            <a:pPr marL="548640" marR="0" lvl="1" indent="-201168" defTabSz="914400" fontAlgn="auto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endParaRPr lang="en-US" sz="11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572000" y="5486400"/>
            <a:ext cx="4114800" cy="369332"/>
          </a:xfrm>
          <a:prstGeom prst="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DEMO: max </a:t>
            </a:r>
            <a:r>
              <a:rPr lang="en-US" b="1" dirty="0" err="1" smtClean="0">
                <a:solidFill>
                  <a:schemeClr val="bg1"/>
                </a:solidFill>
              </a:rPr>
              <a:t>prot</a:t>
            </a:r>
            <a:r>
              <a:rPr lang="en-US" b="1" dirty="0" smtClean="0">
                <a:solidFill>
                  <a:schemeClr val="bg1"/>
                </a:solidFill>
              </a:rPr>
              <a:t> &amp; max avail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33400" y="3200400"/>
            <a:ext cx="4038600" cy="2655332"/>
            <a:chOff x="685800" y="3048000"/>
            <a:chExt cx="4038600" cy="2655332"/>
          </a:xfrm>
        </p:grpSpPr>
        <p:sp>
          <p:nvSpPr>
            <p:cNvPr id="18" name="Rounded Rectangle 17"/>
            <p:cNvSpPr/>
            <p:nvPr/>
          </p:nvSpPr>
          <p:spPr>
            <a:xfrm>
              <a:off x="685800" y="3048000"/>
              <a:ext cx="4038600" cy="25908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Magnetic Disk 18"/>
            <p:cNvSpPr/>
            <p:nvPr/>
          </p:nvSpPr>
          <p:spPr>
            <a:xfrm>
              <a:off x="762000" y="3352800"/>
              <a:ext cx="685800" cy="762000"/>
            </a:xfrm>
            <a:prstGeom prst="flowChartMagneticDisk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DB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19200" y="5334000"/>
              <a:ext cx="2895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PRIMARY DB</a:t>
              </a:r>
              <a:endParaRPr lang="en-US" b="1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295400" y="3886200"/>
            <a:ext cx="3352800" cy="1600200"/>
            <a:chOff x="1295400" y="3886200"/>
            <a:chExt cx="3352800" cy="1600200"/>
          </a:xfrm>
        </p:grpSpPr>
        <p:sp>
          <p:nvSpPr>
            <p:cNvPr id="22" name="TextBox 21"/>
            <p:cNvSpPr txBox="1"/>
            <p:nvPr/>
          </p:nvSpPr>
          <p:spPr>
            <a:xfrm>
              <a:off x="3200400" y="5209401"/>
              <a:ext cx="1447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Archive Logs</a:t>
              </a:r>
              <a:endParaRPr lang="en-US" sz="1200" b="1" dirty="0"/>
            </a:p>
          </p:txBody>
        </p:sp>
        <p:cxnSp>
          <p:nvCxnSpPr>
            <p:cNvPr id="23" name="Straight Arrow Connector 22"/>
            <p:cNvCxnSpPr>
              <a:stCxn id="34" idx="3"/>
              <a:endCxn id="27" idx="1"/>
            </p:cNvCxnSpPr>
            <p:nvPr/>
          </p:nvCxnSpPr>
          <p:spPr>
            <a:xfrm flipV="1">
              <a:off x="2743200" y="4953000"/>
              <a:ext cx="9144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819400" y="4874568"/>
              <a:ext cx="533400" cy="2308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err="1" smtClean="0"/>
                <a:t>ARC</a:t>
              </a:r>
              <a:r>
                <a:rPr lang="en-US" sz="900" b="1" i="1" dirty="0" err="1" smtClean="0"/>
                <a:t>n</a:t>
              </a:r>
              <a:endParaRPr lang="en-US" sz="900" b="1" i="1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657600" y="3886200"/>
              <a:ext cx="4572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</a:t>
              </a:r>
              <a:r>
                <a:rPr lang="en-US" sz="1400" baseline="-25000" dirty="0" smtClean="0"/>
                <a:t>1</a:t>
              </a:r>
              <a:endParaRPr lang="en-US" sz="1400" baseline="-25000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657600" y="4343400"/>
              <a:ext cx="4572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</a:t>
              </a:r>
              <a:r>
                <a:rPr lang="en-US" sz="1400" baseline="-25000" dirty="0" smtClean="0"/>
                <a:t>2</a:t>
              </a:r>
              <a:endParaRPr lang="en-US" sz="1400" baseline="-25000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657600" y="4800600"/>
              <a:ext cx="4572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</a:t>
              </a:r>
              <a:r>
                <a:rPr lang="en-US" sz="1400" baseline="-25000" dirty="0" smtClean="0"/>
                <a:t>3</a:t>
              </a:r>
              <a:endParaRPr lang="en-US" sz="1400" baseline="-25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5181600"/>
              <a:ext cx="1143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Redo logs</a:t>
              </a:r>
              <a:endParaRPr lang="en-US" sz="1200" b="1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362200" y="3962400"/>
              <a:ext cx="3810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</a:t>
              </a:r>
              <a:r>
                <a:rPr lang="en-US" sz="1400" baseline="-25000" dirty="0" smtClean="0"/>
                <a:t>1</a:t>
              </a:r>
              <a:endParaRPr lang="en-US" sz="1400" baseline="-25000" dirty="0"/>
            </a:p>
          </p:txBody>
        </p:sp>
        <p:cxnSp>
          <p:nvCxnSpPr>
            <p:cNvPr id="31" name="Straight Arrow Connector 30"/>
            <p:cNvCxnSpPr>
              <a:stCxn id="19" idx="4"/>
              <a:endCxn id="30" idx="1"/>
            </p:cNvCxnSpPr>
            <p:nvPr/>
          </p:nvCxnSpPr>
          <p:spPr>
            <a:xfrm>
              <a:off x="1295400" y="3886200"/>
              <a:ext cx="10668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447800" y="3886200"/>
              <a:ext cx="609600" cy="2308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accent2"/>
                  </a:solidFill>
                </a:rPr>
                <a:t>LGWR</a:t>
              </a:r>
              <a:endParaRPr lang="en-US" sz="900" b="1" dirty="0">
                <a:solidFill>
                  <a:schemeClr val="accent2"/>
                </a:solidFill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362200" y="4876800"/>
              <a:ext cx="3810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</a:t>
              </a:r>
              <a:r>
                <a:rPr lang="en-US" sz="1200" baseline="-25000" dirty="0" smtClean="0"/>
                <a:t>3</a:t>
              </a:r>
              <a:endParaRPr lang="en-US" sz="1200" baseline="-25000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362200" y="4419600"/>
              <a:ext cx="3810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</a:t>
              </a:r>
              <a:r>
                <a:rPr lang="en-US" sz="1400" baseline="-25000" dirty="0" smtClean="0"/>
                <a:t>2</a:t>
              </a:r>
              <a:endParaRPr lang="en-US" sz="1400" baseline="-25000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7086600" y="43434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Archive Logs</a:t>
            </a:r>
            <a:endParaRPr lang="en-US" sz="1200" b="1" dirty="0"/>
          </a:p>
        </p:txBody>
      </p:sp>
      <p:grpSp>
        <p:nvGrpSpPr>
          <p:cNvPr id="93" name="Group 92"/>
          <p:cNvGrpSpPr/>
          <p:nvPr/>
        </p:nvGrpSpPr>
        <p:grpSpPr>
          <a:xfrm>
            <a:off x="4724400" y="2057400"/>
            <a:ext cx="3276600" cy="2181999"/>
            <a:chOff x="4724400" y="2057400"/>
            <a:chExt cx="3276600" cy="2181999"/>
          </a:xfrm>
        </p:grpSpPr>
        <p:grpSp>
          <p:nvGrpSpPr>
            <p:cNvPr id="91" name="Group 90"/>
            <p:cNvGrpSpPr/>
            <p:nvPr/>
          </p:nvGrpSpPr>
          <p:grpSpPr>
            <a:xfrm>
              <a:off x="6172200" y="2971800"/>
              <a:ext cx="1828800" cy="1219200"/>
              <a:chOff x="6172200" y="2971800"/>
              <a:chExt cx="1828800" cy="1219200"/>
            </a:xfrm>
          </p:grpSpPr>
          <p:cxnSp>
            <p:nvCxnSpPr>
              <p:cNvPr id="39" name="Straight Arrow Connector 38"/>
              <p:cNvCxnSpPr>
                <a:stCxn id="57" idx="3"/>
                <a:endCxn id="43" idx="1"/>
              </p:cNvCxnSpPr>
              <p:nvPr/>
            </p:nvCxnSpPr>
            <p:spPr>
              <a:xfrm>
                <a:off x="6172200" y="3733800"/>
                <a:ext cx="137160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6553200" y="3733800"/>
                <a:ext cx="533400" cy="230832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b="1" dirty="0" err="1" smtClean="0">
                    <a:solidFill>
                      <a:schemeClr val="accent2"/>
                    </a:solidFill>
                  </a:rPr>
                  <a:t>ARC</a:t>
                </a:r>
                <a:r>
                  <a:rPr lang="en-US" sz="900" b="1" i="1" dirty="0" err="1" smtClean="0">
                    <a:solidFill>
                      <a:schemeClr val="accent2"/>
                    </a:solidFill>
                  </a:rPr>
                  <a:t>n</a:t>
                </a:r>
                <a:endParaRPr lang="en-US" sz="900" b="1" i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7543800" y="2971800"/>
                <a:ext cx="457200" cy="304800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a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7543800" y="3429000"/>
                <a:ext cx="457200" cy="304800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a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7543800" y="3886200"/>
                <a:ext cx="457200" cy="304800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a</a:t>
                </a:r>
                <a:r>
                  <a:rPr lang="en-US" sz="1400" baseline="-25000" dirty="0" smtClean="0"/>
                  <a:t>3</a:t>
                </a:r>
                <a:endParaRPr lang="en-US" sz="1400" baseline="-25000" dirty="0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4724400" y="2057400"/>
              <a:ext cx="2286000" cy="2181999"/>
              <a:chOff x="4724400" y="2057400"/>
              <a:chExt cx="2286000" cy="2181999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4953000" y="3962400"/>
                <a:ext cx="2057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/>
                  <a:t>Standby Redo logs</a:t>
                </a:r>
                <a:endParaRPr lang="en-US" sz="1200" b="1" dirty="0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5791200" y="2667000"/>
                <a:ext cx="381000" cy="304800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cxnSp>
            <p:nvCxnSpPr>
              <p:cNvPr id="55" name="Straight Arrow Connector 54"/>
              <p:cNvCxnSpPr>
                <a:stCxn id="56" idx="3"/>
              </p:cNvCxnSpPr>
              <p:nvPr/>
            </p:nvCxnSpPr>
            <p:spPr>
              <a:xfrm>
                <a:off x="5334000" y="2172816"/>
                <a:ext cx="457200" cy="49418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4724400" y="2057400"/>
                <a:ext cx="609600" cy="230832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b="1" dirty="0" smtClean="0">
                    <a:solidFill>
                      <a:schemeClr val="accent2"/>
                    </a:solidFill>
                  </a:rPr>
                  <a:t>RFS</a:t>
                </a:r>
                <a:endParaRPr lang="en-US" sz="9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5791200" y="3581400"/>
                <a:ext cx="381000" cy="304800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r</a:t>
                </a:r>
                <a:r>
                  <a:rPr lang="en-US" sz="1200" baseline="-25000" dirty="0" smtClean="0"/>
                  <a:t>3</a:t>
                </a:r>
                <a:endParaRPr lang="en-US" sz="1200" baseline="-25000" dirty="0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5791200" y="3124200"/>
                <a:ext cx="381000" cy="304800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</p:grpSp>
      </p:grpSp>
      <p:grpSp>
        <p:nvGrpSpPr>
          <p:cNvPr id="89" name="Group 88"/>
          <p:cNvGrpSpPr/>
          <p:nvPr/>
        </p:nvGrpSpPr>
        <p:grpSpPr>
          <a:xfrm>
            <a:off x="2057400" y="3352800"/>
            <a:ext cx="2057400" cy="533400"/>
            <a:chOff x="2057400" y="3352800"/>
            <a:chExt cx="2057400" cy="533400"/>
          </a:xfrm>
        </p:grpSpPr>
        <p:sp>
          <p:nvSpPr>
            <p:cNvPr id="76" name="TextBox 75"/>
            <p:cNvSpPr txBox="1"/>
            <p:nvPr/>
          </p:nvSpPr>
          <p:spPr>
            <a:xfrm>
              <a:off x="3505200" y="3352800"/>
              <a:ext cx="609600" cy="2308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err="1" smtClean="0">
                  <a:solidFill>
                    <a:schemeClr val="accent2"/>
                  </a:solidFill>
                </a:rPr>
                <a:t>LNS</a:t>
              </a:r>
              <a:r>
                <a:rPr lang="en-US" sz="900" b="1" i="1" dirty="0" err="1" smtClean="0">
                  <a:solidFill>
                    <a:schemeClr val="accent2"/>
                  </a:solidFill>
                </a:rPr>
                <a:t>n</a:t>
              </a:r>
              <a:endParaRPr lang="en-US" sz="900" b="1" i="1" dirty="0">
                <a:solidFill>
                  <a:schemeClr val="accent2"/>
                </a:solidFill>
              </a:endParaRPr>
            </a:p>
          </p:txBody>
        </p:sp>
        <p:cxnSp>
          <p:nvCxnSpPr>
            <p:cNvPr id="77" name="Straight Arrow Connector 76"/>
            <p:cNvCxnSpPr>
              <a:endCxn id="76" idx="1"/>
            </p:cNvCxnSpPr>
            <p:nvPr/>
          </p:nvCxnSpPr>
          <p:spPr>
            <a:xfrm flipV="1">
              <a:off x="2057400" y="3468216"/>
              <a:ext cx="1447800" cy="4179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6172200" y="1295400"/>
            <a:ext cx="1676400" cy="2438400"/>
            <a:chOff x="6172200" y="1295400"/>
            <a:chExt cx="1676400" cy="2438400"/>
          </a:xfrm>
        </p:grpSpPr>
        <p:sp>
          <p:nvSpPr>
            <p:cNvPr id="44" name="TextBox 43"/>
            <p:cNvSpPr txBox="1"/>
            <p:nvPr/>
          </p:nvSpPr>
          <p:spPr>
            <a:xfrm>
              <a:off x="6781800" y="1295400"/>
              <a:ext cx="609600" cy="2308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accent2"/>
                  </a:solidFill>
                </a:rPr>
                <a:t>MRP</a:t>
              </a:r>
              <a:endParaRPr lang="en-US" sz="900" b="1" i="1" dirty="0">
                <a:solidFill>
                  <a:schemeClr val="accent2"/>
                </a:solidFill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rot="5400000" flipH="1" flipV="1">
              <a:off x="5905500" y="1790700"/>
              <a:ext cx="11430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rot="5400000" flipH="1" flipV="1">
              <a:off x="5943600" y="2590800"/>
              <a:ext cx="22098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rot="16200000" flipH="1">
              <a:off x="7353300" y="1562100"/>
              <a:ext cx="5334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86" name="Straight Arrow Connector 85"/>
          <p:cNvCxnSpPr>
            <a:endCxn id="56" idx="2"/>
          </p:cNvCxnSpPr>
          <p:nvPr/>
        </p:nvCxnSpPr>
        <p:spPr>
          <a:xfrm flipV="1">
            <a:off x="3886200" y="2288232"/>
            <a:ext cx="1143000" cy="10253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Dataguard</a:t>
            </a:r>
            <a:r>
              <a:rPr lang="en-US" dirty="0" smtClean="0"/>
              <a:t>::Monitoring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V$VIEWS</a:t>
            </a:r>
          </a:p>
          <a:p>
            <a:pPr lvl="1"/>
            <a:r>
              <a:rPr lang="en-US" dirty="0" smtClean="0"/>
              <a:t>V$DATABASE</a:t>
            </a:r>
          </a:p>
          <a:p>
            <a:pPr lvl="1"/>
            <a:r>
              <a:rPr lang="en-US" dirty="0" smtClean="0"/>
              <a:t>V$ARCHIVE_DEST</a:t>
            </a:r>
          </a:p>
          <a:p>
            <a:pPr lvl="1"/>
            <a:r>
              <a:rPr lang="en-US" dirty="0" smtClean="0"/>
              <a:t>V$ARCHIVE_LOG</a:t>
            </a:r>
          </a:p>
          <a:p>
            <a:pPr lvl="1"/>
            <a:r>
              <a:rPr lang="en-US" dirty="0" smtClean="0"/>
              <a:t>V$LOGFILE</a:t>
            </a:r>
          </a:p>
          <a:p>
            <a:pPr lvl="1"/>
            <a:r>
              <a:rPr lang="en-US" dirty="0" smtClean="0"/>
              <a:t>V$DATAGUARD_STATUS</a:t>
            </a:r>
          </a:p>
          <a:p>
            <a:r>
              <a:rPr lang="en-US" dirty="0" smtClean="0"/>
              <a:t>Standby V$VIEWS</a:t>
            </a:r>
          </a:p>
          <a:p>
            <a:pPr lvl="1"/>
            <a:r>
              <a:rPr lang="en-US" dirty="0" smtClean="0"/>
              <a:t>V$DATABASE</a:t>
            </a:r>
          </a:p>
          <a:p>
            <a:pPr lvl="1"/>
            <a:r>
              <a:rPr lang="en-US" dirty="0" smtClean="0"/>
              <a:t>V$ARCHIVED_LOG</a:t>
            </a:r>
          </a:p>
          <a:p>
            <a:pPr lvl="1"/>
            <a:r>
              <a:rPr lang="en-US" dirty="0" smtClean="0"/>
              <a:t>V$LOG_HISTORY</a:t>
            </a:r>
          </a:p>
          <a:p>
            <a:pPr lvl="1"/>
            <a:r>
              <a:rPr lang="en-US" dirty="0" smtClean="0"/>
              <a:t>V$MANAGED_STANDBY</a:t>
            </a:r>
          </a:p>
          <a:p>
            <a:r>
              <a:rPr lang="en-US" dirty="0" smtClean="0"/>
              <a:t>GAP/LAG Detection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Dataguard</a:t>
            </a:r>
            <a:r>
              <a:rPr lang="en-US" dirty="0" smtClean="0"/>
              <a:t>::Production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Upgrades</a:t>
            </a:r>
          </a:p>
          <a:p>
            <a:pPr lvl="1"/>
            <a:r>
              <a:rPr lang="en-US" dirty="0" smtClean="0"/>
              <a:t>Install new ORACLE_HOME on Primary and Standby</a:t>
            </a:r>
          </a:p>
          <a:p>
            <a:pPr lvl="1"/>
            <a:r>
              <a:rPr lang="en-US" dirty="0" smtClean="0"/>
              <a:t>Stop Standby after all logs applied</a:t>
            </a:r>
          </a:p>
          <a:p>
            <a:pPr lvl="1"/>
            <a:r>
              <a:rPr lang="en-US" dirty="0" smtClean="0"/>
              <a:t>Upgrade Primary from new ORACLE_HOME</a:t>
            </a:r>
          </a:p>
          <a:p>
            <a:pPr lvl="1"/>
            <a:r>
              <a:rPr lang="en-US" dirty="0" smtClean="0"/>
              <a:t>Start Standby from new ORACLE_HOME applying all logs</a:t>
            </a:r>
          </a:p>
          <a:p>
            <a:r>
              <a:rPr lang="en-US" dirty="0" smtClean="0"/>
              <a:t>Cloning</a:t>
            </a:r>
          </a:p>
          <a:p>
            <a:pPr lvl="1"/>
            <a:r>
              <a:rPr lang="en-US" dirty="0" smtClean="0"/>
              <a:t>Create a standby</a:t>
            </a:r>
          </a:p>
          <a:p>
            <a:pPr lvl="1"/>
            <a:r>
              <a:rPr lang="en-US" dirty="0" smtClean="0"/>
              <a:t>Activate</a:t>
            </a:r>
          </a:p>
          <a:p>
            <a:pPr lvl="1"/>
            <a:r>
              <a:rPr lang="en-US" dirty="0" err="1" smtClean="0"/>
              <a:t>nid</a:t>
            </a:r>
            <a:r>
              <a:rPr lang="en-US" dirty="0" smtClean="0"/>
              <a:t> to change DBID and DBNAME</a:t>
            </a:r>
          </a:p>
          <a:p>
            <a:r>
              <a:rPr lang="en-US" dirty="0" smtClean="0"/>
              <a:t>RMAN deletes</a:t>
            </a:r>
          </a:p>
          <a:p>
            <a:pPr lvl="1"/>
            <a:r>
              <a:rPr lang="en-US" dirty="0" smtClean="0"/>
              <a:t>Archive backup on primary and delete</a:t>
            </a:r>
          </a:p>
          <a:p>
            <a:pPr lvl="1"/>
            <a:r>
              <a:rPr lang="en-US" dirty="0" smtClean="0"/>
              <a:t>MAX AVAILABILITY and less affected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Dataguard</a:t>
            </a:r>
            <a:r>
              <a:rPr lang="en-US" dirty="0" smtClean="0"/>
              <a:t>::Tuning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Primary</a:t>
            </a:r>
          </a:p>
          <a:p>
            <a:pPr lvl="1"/>
            <a:r>
              <a:rPr lang="en-US" dirty="0" smtClean="0"/>
              <a:t>Better SQL</a:t>
            </a:r>
          </a:p>
          <a:p>
            <a:pPr lvl="1"/>
            <a:r>
              <a:rPr lang="en-US" dirty="0" smtClean="0"/>
              <a:t>Code reviews</a:t>
            </a:r>
          </a:p>
          <a:p>
            <a:pPr lvl="1"/>
            <a:r>
              <a:rPr lang="en-US" dirty="0" err="1" smtClean="0"/>
              <a:t>parallel_execution_message_size</a:t>
            </a:r>
            <a:r>
              <a:rPr lang="en-US" dirty="0" smtClean="0"/>
              <a:t> = 4096</a:t>
            </a:r>
          </a:p>
          <a:p>
            <a:pPr lvl="1"/>
            <a:r>
              <a:rPr lang="en-US" dirty="0" err="1" smtClean="0"/>
              <a:t>disk_async_io</a:t>
            </a:r>
            <a:r>
              <a:rPr lang="en-US" dirty="0" smtClean="0"/>
              <a:t> = true</a:t>
            </a:r>
          </a:p>
          <a:p>
            <a:r>
              <a:rPr lang="en-US" dirty="0" smtClean="0"/>
              <a:t>Standby</a:t>
            </a:r>
          </a:p>
          <a:p>
            <a:pPr lvl="1"/>
            <a:r>
              <a:rPr lang="en-US" dirty="0" smtClean="0"/>
              <a:t>Increase DB writers</a:t>
            </a:r>
          </a:p>
          <a:p>
            <a:pPr lvl="1"/>
            <a:r>
              <a:rPr lang="en-US" dirty="0" smtClean="0"/>
              <a:t>Decrease unused pools</a:t>
            </a:r>
          </a:p>
          <a:p>
            <a:pPr lvl="2"/>
            <a:r>
              <a:rPr lang="en-US" dirty="0" smtClean="0"/>
              <a:t>Java Pool</a:t>
            </a:r>
          </a:p>
          <a:p>
            <a:pPr lvl="2"/>
            <a:r>
              <a:rPr lang="en-US" dirty="0" smtClean="0"/>
              <a:t>Streams Pool</a:t>
            </a:r>
          </a:p>
          <a:p>
            <a:pPr lvl="1"/>
            <a:r>
              <a:rPr lang="en-US" dirty="0" smtClean="0"/>
              <a:t>Increase MRP parallelism</a:t>
            </a:r>
          </a:p>
          <a:p>
            <a:pPr lvl="2"/>
            <a:r>
              <a:rPr lang="en-US" dirty="0" err="1" smtClean="0"/>
              <a:t>parallel_max_servers</a:t>
            </a:r>
            <a:r>
              <a:rPr lang="en-US" dirty="0" smtClean="0"/>
              <a:t> = 2 x </a:t>
            </a:r>
            <a:r>
              <a:rPr lang="en-US" dirty="0" err="1" smtClean="0"/>
              <a:t>cpu</a:t>
            </a:r>
            <a:r>
              <a:rPr lang="en-US" dirty="0" smtClean="0"/>
              <a:t> count</a:t>
            </a:r>
          </a:p>
          <a:p>
            <a:pPr lvl="2"/>
            <a:r>
              <a:rPr lang="en-US" dirty="0" err="1" smtClean="0"/>
              <a:t>db_block_checking</a:t>
            </a:r>
            <a:r>
              <a:rPr lang="en-US" dirty="0" smtClean="0"/>
              <a:t> = false</a:t>
            </a:r>
          </a:p>
          <a:p>
            <a:pPr lvl="2"/>
            <a:r>
              <a:rPr lang="en-US" dirty="0" err="1" smtClean="0"/>
              <a:t>parallel_execution_message_size</a:t>
            </a:r>
            <a:r>
              <a:rPr lang="en-US" dirty="0" smtClean="0"/>
              <a:t> = 4096</a:t>
            </a:r>
          </a:p>
          <a:p>
            <a:pPr lvl="2"/>
            <a:r>
              <a:rPr lang="en-US" dirty="0" err="1" smtClean="0"/>
              <a:t>disk_async_io</a:t>
            </a:r>
            <a:r>
              <a:rPr lang="en-US" dirty="0" smtClean="0"/>
              <a:t> = true</a:t>
            </a:r>
          </a:p>
          <a:p>
            <a:pPr lvl="1"/>
            <a:r>
              <a:rPr lang="en-US" dirty="0" smtClean="0"/>
              <a:t>Dedicated network for DG traffic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48036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Slides</a:t>
            </a:r>
          </a:p>
          <a:p>
            <a:pPr lvl="1"/>
            <a:r>
              <a:rPr lang="en-US" sz="1800" dirty="0" smtClean="0"/>
              <a:t>Intended Audience</a:t>
            </a:r>
          </a:p>
          <a:p>
            <a:pPr lvl="1"/>
            <a:r>
              <a:rPr lang="en-US" sz="1800" dirty="0" smtClean="0"/>
              <a:t>Standby Database</a:t>
            </a:r>
          </a:p>
          <a:p>
            <a:pPr lvl="1"/>
            <a:r>
              <a:rPr lang="en-US" sz="1800" dirty="0" smtClean="0"/>
              <a:t>Logical Standby (Brief)</a:t>
            </a:r>
          </a:p>
          <a:p>
            <a:pPr lvl="1"/>
            <a:r>
              <a:rPr lang="en-US" sz="1800" dirty="0" smtClean="0"/>
              <a:t>Physical Standby</a:t>
            </a:r>
          </a:p>
          <a:p>
            <a:pPr lvl="1"/>
            <a:r>
              <a:rPr lang="en-US" sz="1800" dirty="0" err="1" smtClean="0"/>
              <a:t>Dataguard</a:t>
            </a:r>
            <a:r>
              <a:rPr lang="en-US" sz="1800" dirty="0" smtClean="0"/>
              <a:t> </a:t>
            </a:r>
          </a:p>
          <a:p>
            <a:pPr lvl="2"/>
            <a:r>
              <a:rPr lang="en-US" sz="1800" dirty="0" smtClean="0"/>
              <a:t>Overview / Components</a:t>
            </a:r>
          </a:p>
          <a:p>
            <a:pPr lvl="2"/>
            <a:r>
              <a:rPr lang="en-US" sz="1800" dirty="0" smtClean="0"/>
              <a:t>Listener Configuration</a:t>
            </a:r>
          </a:p>
          <a:p>
            <a:pPr lvl="2"/>
            <a:r>
              <a:rPr lang="en-US" sz="1800" dirty="0" smtClean="0"/>
              <a:t>TNS Configuration</a:t>
            </a:r>
          </a:p>
          <a:p>
            <a:pPr lvl="2"/>
            <a:r>
              <a:rPr lang="en-US" sz="1800" dirty="0" smtClean="0"/>
              <a:t>Database Configuration</a:t>
            </a:r>
          </a:p>
          <a:p>
            <a:pPr lvl="1"/>
            <a:r>
              <a:rPr lang="en-US" sz="1800" dirty="0" smtClean="0"/>
              <a:t>Monitoring</a:t>
            </a:r>
          </a:p>
          <a:p>
            <a:pPr lvl="1"/>
            <a:r>
              <a:rPr lang="en-US" sz="1800" dirty="0" smtClean="0"/>
              <a:t>RMAN Integration</a:t>
            </a:r>
          </a:p>
          <a:p>
            <a:pPr lvl="1"/>
            <a:r>
              <a:rPr lang="en-US" sz="1800" dirty="0" smtClean="0"/>
              <a:t>Production Tips</a:t>
            </a:r>
          </a:p>
          <a:p>
            <a:pPr lvl="1"/>
            <a:r>
              <a:rPr lang="en-US" sz="1800" dirty="0" smtClean="0"/>
              <a:t>VMware Setup &amp; Recommendations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066800"/>
            <a:ext cx="4114800" cy="4803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Demo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VMware Setup</a:t>
            </a:r>
            <a:endParaRPr lang="en-US" dirty="0"/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Physical Standby 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Manual Recovery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 smtClean="0"/>
              <a:t>Ship and Apply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Dataguard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Listener &amp; TNS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Config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Database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Config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 smtClean="0"/>
              <a:t>Switchover &amp; Failover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Operations</a:t>
            </a:r>
          </a:p>
          <a:p>
            <a:pPr marL="1463040" lvl="3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 smtClean="0"/>
              <a:t>Log switches</a:t>
            </a:r>
          </a:p>
          <a:p>
            <a:pPr marL="1463040" lvl="3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 err="1" smtClean="0"/>
              <a:t>Datafile</a:t>
            </a:r>
            <a:r>
              <a:rPr lang="en-US" dirty="0" smtClean="0"/>
              <a:t> Mgmt.</a:t>
            </a:r>
          </a:p>
          <a:p>
            <a:pPr marL="569913" lvl="3" indent="-225425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 smtClean="0"/>
              <a:t>Anything else…</a:t>
            </a:r>
          </a:p>
          <a:p>
            <a:pPr marL="1463040" lvl="3" indent="-201168">
              <a:spcBef>
                <a:spcPts val="250"/>
              </a:spcBef>
              <a:buClr>
                <a:schemeClr val="accent1"/>
              </a:buClr>
              <a:buSzPct val="100000"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Oracle Documentation:</a:t>
            </a:r>
          </a:p>
          <a:p>
            <a:pPr lvl="1"/>
            <a:r>
              <a:rPr lang="en-US" dirty="0" smtClean="0"/>
              <a:t>http://tahiti.oracle.com</a:t>
            </a:r>
          </a:p>
          <a:p>
            <a:pPr lvl="1"/>
            <a:r>
              <a:rPr lang="en-US" dirty="0" err="1" smtClean="0"/>
              <a:t>Dataguard</a:t>
            </a:r>
            <a:r>
              <a:rPr lang="en-US" dirty="0" smtClean="0"/>
              <a:t> Concepts and Administration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Books:</a:t>
            </a:r>
          </a:p>
          <a:p>
            <a:pPr lvl="1"/>
            <a:r>
              <a:rPr lang="en-US" dirty="0" smtClean="0"/>
              <a:t>Oracle Database High Availability with RAC, Flashback &amp; Data Guard – Matthew Hart &amp; Scott Jesse, Oracle Press</a:t>
            </a:r>
          </a:p>
          <a:p>
            <a:pPr lvl="1"/>
            <a:r>
              <a:rPr lang="en-US" dirty="0" smtClean="0"/>
              <a:t>Oracle Data Guard – </a:t>
            </a:r>
            <a:r>
              <a:rPr lang="en-US" dirty="0" err="1" smtClean="0"/>
              <a:t>Bipul</a:t>
            </a:r>
            <a:r>
              <a:rPr lang="en-US" dirty="0" smtClean="0"/>
              <a:t> Kumar, Rampant</a:t>
            </a:r>
          </a:p>
          <a:p>
            <a:pPr lvl="1"/>
            <a:r>
              <a:rPr lang="en-US" dirty="0" smtClean="0"/>
              <a:t>Oracle on VMware – Bert </a:t>
            </a:r>
            <a:r>
              <a:rPr lang="en-US" dirty="0" err="1" smtClean="0"/>
              <a:t>Scalzo</a:t>
            </a:r>
            <a:r>
              <a:rPr lang="en-US" smtClean="0"/>
              <a:t>, Rampant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Sites:</a:t>
            </a:r>
          </a:p>
          <a:p>
            <a:pPr lvl="1"/>
            <a:r>
              <a:rPr lang="en-US" dirty="0" smtClean="0"/>
              <a:t>otn.oracle.com</a:t>
            </a:r>
          </a:p>
          <a:p>
            <a:pPr lvl="1"/>
            <a:r>
              <a:rPr lang="en-US" dirty="0" smtClean="0"/>
              <a:t>ocpdba.net</a:t>
            </a:r>
          </a:p>
          <a:p>
            <a:pPr lvl="1"/>
            <a:r>
              <a:rPr lang="en-US" dirty="0" smtClean="0"/>
              <a:t>orafaq.com</a:t>
            </a:r>
          </a:p>
          <a:p>
            <a:pPr lvl="1"/>
            <a:r>
              <a:rPr lang="en-US" dirty="0" smtClean="0"/>
              <a:t>psoug.org</a:t>
            </a:r>
          </a:p>
          <a:p>
            <a:pPr lvl="1"/>
            <a:r>
              <a:rPr lang="en-US" dirty="0" smtClean="0"/>
              <a:t>vmware.com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Mailing Lists:</a:t>
            </a:r>
          </a:p>
          <a:p>
            <a:pPr lvl="1"/>
            <a:r>
              <a:rPr lang="en-US" dirty="0" smtClean="0"/>
              <a:t>Oracle-L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4191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Thank You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err="1" smtClean="0">
                <a:solidFill>
                  <a:schemeClr val="tx1"/>
                </a:solidFill>
              </a:rPr>
              <a:t>Ahbaid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Gaffoor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err="1" smtClean="0">
                <a:solidFill>
                  <a:schemeClr val="tx1"/>
                </a:solidFill>
              </a:rPr>
              <a:t>ahbaid</a:t>
            </a:r>
            <a:r>
              <a:rPr lang="en-US" sz="2800" dirty="0" smtClean="0">
                <a:solidFill>
                  <a:schemeClr val="tx1"/>
                </a:solidFill>
              </a:rPr>
              <a:t>@{</a:t>
            </a:r>
            <a:r>
              <a:rPr lang="en-US" sz="2800" dirty="0" smtClean="0">
                <a:solidFill>
                  <a:schemeClr val="accent1"/>
                </a:solidFill>
              </a:rPr>
              <a:t>amazon.com</a:t>
            </a:r>
            <a:r>
              <a:rPr lang="en-US" sz="2800" dirty="0" smtClean="0">
                <a:solidFill>
                  <a:schemeClr val="tx1"/>
                </a:solidFill>
              </a:rPr>
              <a:t>|</a:t>
            </a:r>
            <a:r>
              <a:rPr lang="en-US" sz="2800" dirty="0" smtClean="0">
                <a:solidFill>
                  <a:schemeClr val="accent1"/>
                </a:solidFill>
              </a:rPr>
              <a:t>a9.com</a:t>
            </a:r>
            <a:r>
              <a:rPr lang="en-US" sz="2800" dirty="0" smtClean="0">
                <a:solidFill>
                  <a:schemeClr val="tx1"/>
                </a:solidFill>
              </a:rPr>
              <a:t>|</a:t>
            </a:r>
            <a:r>
              <a:rPr lang="en-US" sz="2800" dirty="0" smtClean="0">
                <a:solidFill>
                  <a:srgbClr val="0070C0"/>
                </a:solidFill>
              </a:rPr>
              <a:t>att.net</a:t>
            </a:r>
            <a:r>
              <a:rPr lang="en-US" sz="2800" dirty="0" smtClean="0">
                <a:solidFill>
                  <a:schemeClr val="tx1"/>
                </a:solidFill>
              </a:rPr>
              <a:t>}</a:t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Intended Audience: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Beginner’s Guide</a:t>
            </a:r>
          </a:p>
          <a:p>
            <a:r>
              <a:rPr lang="en-US" dirty="0" smtClean="0"/>
              <a:t>No advanced topics: </a:t>
            </a:r>
          </a:p>
          <a:p>
            <a:pPr lvl="1"/>
            <a:r>
              <a:rPr lang="en-US" dirty="0" smtClean="0"/>
              <a:t>Broker</a:t>
            </a:r>
          </a:p>
          <a:p>
            <a:pPr lvl="1"/>
            <a:r>
              <a:rPr lang="en-US" dirty="0" smtClean="0"/>
              <a:t>Fast Start Fail Over</a:t>
            </a:r>
          </a:p>
          <a:p>
            <a:pPr lvl="1"/>
            <a:r>
              <a:rPr lang="en-US" dirty="0" smtClean="0"/>
              <a:t>DGMGRL</a:t>
            </a:r>
          </a:p>
          <a:p>
            <a:pPr lvl="1"/>
            <a:r>
              <a:rPr lang="en-US" dirty="0" smtClean="0"/>
              <a:t>RAC Standby</a:t>
            </a:r>
          </a:p>
          <a:p>
            <a:r>
              <a:rPr lang="en-US" dirty="0" smtClean="0"/>
              <a:t>Plan to cover:</a:t>
            </a:r>
          </a:p>
          <a:p>
            <a:pPr lvl="1"/>
            <a:r>
              <a:rPr lang="en-US" dirty="0" smtClean="0"/>
              <a:t>Physical Standby</a:t>
            </a:r>
          </a:p>
          <a:p>
            <a:pPr lvl="1"/>
            <a:r>
              <a:rPr lang="en-US" dirty="0" err="1" smtClean="0"/>
              <a:t>Dataguard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MAXIMUM PERFORMANCE</a:t>
            </a:r>
          </a:p>
          <a:p>
            <a:pPr lvl="2"/>
            <a:r>
              <a:rPr lang="en-US" dirty="0" smtClean="0"/>
              <a:t>MAXIMUM AVAILABILITY</a:t>
            </a:r>
          </a:p>
          <a:p>
            <a:pPr lvl="2"/>
            <a:r>
              <a:rPr lang="en-US" dirty="0" smtClean="0"/>
              <a:t>MAXIMUM PROTECTION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6059488" algn="l"/>
              </a:tabLst>
            </a:pPr>
            <a:r>
              <a:rPr lang="en-US" sz="2000" dirty="0" smtClean="0"/>
              <a:t>Redo</a:t>
            </a:r>
          </a:p>
          <a:p>
            <a:r>
              <a:rPr lang="en-US" sz="2000" dirty="0" smtClean="0"/>
              <a:t>Archive Logs</a:t>
            </a:r>
          </a:p>
          <a:p>
            <a:r>
              <a:rPr lang="en-US" sz="2000" dirty="0" smtClean="0"/>
              <a:t>Transport</a:t>
            </a:r>
          </a:p>
          <a:p>
            <a:r>
              <a:rPr lang="en-US" sz="2000" dirty="0" smtClean="0"/>
              <a:t>Manual Recovery</a:t>
            </a:r>
          </a:p>
          <a:p>
            <a:r>
              <a:rPr lang="en-US" sz="2000" dirty="0" smtClean="0"/>
              <a:t>Manual Switch/Fail Over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685800" y="3048000"/>
            <a:ext cx="4038600" cy="2590800"/>
            <a:chOff x="685800" y="3048000"/>
            <a:chExt cx="4038600" cy="2590800"/>
          </a:xfrm>
        </p:grpSpPr>
        <p:sp>
          <p:nvSpPr>
            <p:cNvPr id="23" name="Rounded Rectangle 22"/>
            <p:cNvSpPr/>
            <p:nvPr/>
          </p:nvSpPr>
          <p:spPr>
            <a:xfrm>
              <a:off x="685800" y="3048000"/>
              <a:ext cx="4038600" cy="25908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Magnetic Disk 3"/>
            <p:cNvSpPr/>
            <p:nvPr/>
          </p:nvSpPr>
          <p:spPr>
            <a:xfrm>
              <a:off x="838200" y="3962400"/>
              <a:ext cx="685800" cy="762000"/>
            </a:xfrm>
            <a:prstGeom prst="flowChartMagneticDisk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DB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66800" y="5257800"/>
              <a:ext cx="2895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PRIMARY DB</a:t>
              </a:r>
              <a:endParaRPr lang="en-US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Standby Database</a:t>
            </a:r>
            <a:endParaRPr lang="en-US" dirty="0"/>
          </a:p>
        </p:txBody>
      </p:sp>
      <p:grpSp>
        <p:nvGrpSpPr>
          <p:cNvPr id="86" name="Group 85"/>
          <p:cNvGrpSpPr/>
          <p:nvPr/>
        </p:nvGrpSpPr>
        <p:grpSpPr>
          <a:xfrm>
            <a:off x="4648200" y="838200"/>
            <a:ext cx="4038600" cy="2590800"/>
            <a:chOff x="4572000" y="914400"/>
            <a:chExt cx="4038600" cy="2590800"/>
          </a:xfrm>
        </p:grpSpPr>
        <p:sp>
          <p:nvSpPr>
            <p:cNvPr id="33" name="Rounded Rectangle 32"/>
            <p:cNvSpPr/>
            <p:nvPr/>
          </p:nvSpPr>
          <p:spPr>
            <a:xfrm>
              <a:off x="4572000" y="914400"/>
              <a:ext cx="4038600" cy="25908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Magnetic Disk 33"/>
            <p:cNvSpPr/>
            <p:nvPr/>
          </p:nvSpPr>
          <p:spPr>
            <a:xfrm>
              <a:off x="7620000" y="1752600"/>
              <a:ext cx="685800" cy="762000"/>
            </a:xfrm>
            <a:prstGeom prst="flowChartMagneticDisk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DB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953000" y="3124200"/>
              <a:ext cx="2895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STANDBY DB</a:t>
              </a:r>
              <a:endParaRPr lang="en-US" b="1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629400" y="2057400"/>
            <a:ext cx="1066800" cy="429399"/>
            <a:chOff x="6629400" y="2057400"/>
            <a:chExt cx="1066800" cy="429399"/>
          </a:xfrm>
        </p:grpSpPr>
        <p:cxnSp>
          <p:nvCxnSpPr>
            <p:cNvPr id="42" name="Straight Arrow Connector 41"/>
            <p:cNvCxnSpPr>
              <a:endCxn id="34" idx="2"/>
            </p:cNvCxnSpPr>
            <p:nvPr/>
          </p:nvCxnSpPr>
          <p:spPr>
            <a:xfrm>
              <a:off x="6705600" y="205740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6629400" y="2209800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apply</a:t>
              </a:r>
              <a:endParaRPr lang="en-US" sz="1200" b="1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4038600" y="1676400"/>
            <a:ext cx="3657600" cy="3429000"/>
            <a:chOff x="4038600" y="1676400"/>
            <a:chExt cx="3657600" cy="3429000"/>
          </a:xfrm>
        </p:grpSpPr>
        <p:sp>
          <p:nvSpPr>
            <p:cNvPr id="37" name="TextBox 36"/>
            <p:cNvSpPr txBox="1"/>
            <p:nvPr/>
          </p:nvSpPr>
          <p:spPr>
            <a:xfrm>
              <a:off x="5715000" y="1676400"/>
              <a:ext cx="1447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Archive Logs</a:t>
              </a:r>
              <a:endParaRPr lang="en-US" sz="1200" b="1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172200" y="1981200"/>
              <a:ext cx="4572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</a:t>
              </a:r>
              <a:r>
                <a:rPr lang="en-US" sz="1400" baseline="-25000" dirty="0" smtClean="0"/>
                <a:t>1</a:t>
              </a:r>
              <a:endParaRPr lang="en-US" sz="1400" baseline="-25000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6172200" y="2438400"/>
              <a:ext cx="4572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</a:t>
              </a:r>
              <a:r>
                <a:rPr lang="en-US" sz="1400" baseline="-25000" dirty="0" smtClean="0"/>
                <a:t>2</a:t>
              </a:r>
              <a:endParaRPr lang="en-US" sz="1400" baseline="-25000" dirty="0"/>
            </a:p>
          </p:txBody>
        </p:sp>
        <p:grpSp>
          <p:nvGrpSpPr>
            <p:cNvPr id="85" name="Group 84"/>
            <p:cNvGrpSpPr/>
            <p:nvPr/>
          </p:nvGrpSpPr>
          <p:grpSpPr>
            <a:xfrm>
              <a:off x="4038600" y="2590800"/>
              <a:ext cx="3657600" cy="2514600"/>
              <a:chOff x="4038600" y="2590800"/>
              <a:chExt cx="3657600" cy="2514600"/>
            </a:xfrm>
          </p:grpSpPr>
          <p:cxnSp>
            <p:nvCxnSpPr>
              <p:cNvPr id="54" name="Elbow Connector 53"/>
              <p:cNvCxnSpPr>
                <a:stCxn id="20" idx="3"/>
              </p:cNvCxnSpPr>
              <p:nvPr/>
            </p:nvCxnSpPr>
            <p:spPr>
              <a:xfrm>
                <a:off x="4038600" y="4114800"/>
                <a:ext cx="1676400" cy="762000"/>
              </a:xfrm>
              <a:prstGeom prst="bentConnector3">
                <a:avLst>
                  <a:gd name="adj1" fmla="val 30059"/>
                </a:avLst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3" name="Rounded Rectangle 62"/>
              <p:cNvSpPr/>
              <p:nvPr/>
            </p:nvSpPr>
            <p:spPr>
              <a:xfrm>
                <a:off x="5715000" y="3886200"/>
                <a:ext cx="1981200" cy="1219200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TRANSPORT</a:t>
                </a:r>
              </a:p>
              <a:p>
                <a:pPr algn="ctr"/>
                <a:r>
                  <a:rPr lang="en-US" dirty="0" err="1" smtClean="0"/>
                  <a:t>scp</a:t>
                </a:r>
                <a:r>
                  <a:rPr lang="en-US" dirty="0" smtClean="0"/>
                  <a:t>, ftp, </a:t>
                </a:r>
                <a:r>
                  <a:rPr lang="en-US" dirty="0" err="1" smtClean="0"/>
                  <a:t>nfs</a:t>
                </a:r>
                <a:endParaRPr lang="en-US" dirty="0"/>
              </a:p>
            </p:txBody>
          </p:sp>
          <p:cxnSp>
            <p:nvCxnSpPr>
              <p:cNvPr id="67" name="Elbow Connector 66"/>
              <p:cNvCxnSpPr>
                <a:stCxn id="63" idx="1"/>
              </p:cNvCxnSpPr>
              <p:nvPr/>
            </p:nvCxnSpPr>
            <p:spPr>
              <a:xfrm rot="10800000" flipH="1">
                <a:off x="5715000" y="2590800"/>
                <a:ext cx="457200" cy="1905000"/>
              </a:xfrm>
              <a:prstGeom prst="bentConnector4">
                <a:avLst>
                  <a:gd name="adj1" fmla="val -181183"/>
                  <a:gd name="adj2" fmla="val 100065"/>
                </a:avLst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83"/>
          <p:cNvGrpSpPr/>
          <p:nvPr/>
        </p:nvGrpSpPr>
        <p:grpSpPr>
          <a:xfrm>
            <a:off x="2590800" y="3200400"/>
            <a:ext cx="1981200" cy="1524000"/>
            <a:chOff x="2590800" y="3200400"/>
            <a:chExt cx="1981200" cy="1524000"/>
          </a:xfrm>
        </p:grpSpPr>
        <p:sp>
          <p:nvSpPr>
            <p:cNvPr id="19" name="TextBox 18"/>
            <p:cNvSpPr txBox="1"/>
            <p:nvPr/>
          </p:nvSpPr>
          <p:spPr>
            <a:xfrm>
              <a:off x="3124200" y="3200400"/>
              <a:ext cx="1447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Archive Logs</a:t>
              </a:r>
              <a:endParaRPr lang="en-US" sz="1200" b="1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2590800" y="457200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667000" y="42672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arc0</a:t>
              </a:r>
              <a:endParaRPr lang="en-US" sz="1200" b="1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581400" y="3505200"/>
              <a:ext cx="4572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</a:t>
              </a:r>
              <a:r>
                <a:rPr lang="en-US" sz="1400" baseline="-25000" dirty="0" smtClean="0"/>
                <a:t>1</a:t>
              </a:r>
              <a:endParaRPr lang="en-US" sz="1400" baseline="-25000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581400" y="3962400"/>
              <a:ext cx="4572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</a:t>
              </a:r>
              <a:r>
                <a:rPr lang="en-US" sz="1400" baseline="-25000" dirty="0" smtClean="0"/>
                <a:t>2</a:t>
              </a:r>
              <a:endParaRPr lang="en-US" sz="1400" baseline="-25000" dirty="0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3581400" y="4419600"/>
              <a:ext cx="4572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</a:t>
              </a:r>
              <a:r>
                <a:rPr lang="en-US" sz="1400" baseline="-25000" dirty="0" smtClean="0"/>
                <a:t>3</a:t>
              </a:r>
              <a:endParaRPr lang="en-US" sz="1400" baseline="-25000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447800" y="3200400"/>
            <a:ext cx="1524000" cy="1981200"/>
            <a:chOff x="1447800" y="3200400"/>
            <a:chExt cx="1524000" cy="1981200"/>
          </a:xfrm>
        </p:grpSpPr>
        <p:sp>
          <p:nvSpPr>
            <p:cNvPr id="13" name="TextBox 12"/>
            <p:cNvSpPr txBox="1"/>
            <p:nvPr/>
          </p:nvSpPr>
          <p:spPr>
            <a:xfrm>
              <a:off x="1828800" y="3200400"/>
              <a:ext cx="1143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Redo logs</a:t>
              </a:r>
              <a:endParaRPr lang="en-US" sz="1200" b="1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209800" y="3505200"/>
              <a:ext cx="3810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</a:t>
              </a:r>
              <a:r>
                <a:rPr lang="en-US" sz="1400" baseline="-25000" dirty="0" smtClean="0"/>
                <a:t>1</a:t>
              </a:r>
              <a:endParaRPr lang="en-US" sz="1400" baseline="-25000" dirty="0"/>
            </a:p>
          </p:txBody>
        </p:sp>
        <p:cxnSp>
          <p:nvCxnSpPr>
            <p:cNvPr id="11" name="Straight Arrow Connector 10"/>
            <p:cNvCxnSpPr>
              <a:stCxn id="4" idx="4"/>
              <a:endCxn id="75" idx="1"/>
            </p:cNvCxnSpPr>
            <p:nvPr/>
          </p:nvCxnSpPr>
          <p:spPr>
            <a:xfrm>
              <a:off x="1524000" y="4343400"/>
              <a:ext cx="6858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447800" y="48006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/>
                <a:t>lgwr</a:t>
              </a:r>
              <a:endParaRPr lang="en-US" sz="1200" b="1" dirty="0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2209800" y="4876800"/>
              <a:ext cx="3810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</a:t>
              </a:r>
              <a:r>
                <a:rPr lang="en-US" sz="1400" baseline="-25000" dirty="0" smtClean="0"/>
                <a:t>4</a:t>
              </a:r>
              <a:endParaRPr lang="en-US" sz="1400" baseline="-25000" dirty="0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2209800" y="4419600"/>
              <a:ext cx="3810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</a:t>
              </a:r>
              <a:r>
                <a:rPr lang="en-US" sz="1400" baseline="-25000" dirty="0" smtClean="0"/>
                <a:t>3</a:t>
              </a:r>
              <a:endParaRPr lang="en-US" sz="1400" baseline="-25000" dirty="0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2209800" y="3962400"/>
              <a:ext cx="3810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</a:t>
              </a:r>
              <a:r>
                <a:rPr lang="en-US" sz="1400" baseline="-25000" dirty="0" smtClean="0"/>
                <a:t>2</a:t>
              </a:r>
              <a:endParaRPr lang="en-US" sz="1400" baseline="-25000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1111 L 0.43333 -0.3222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-15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42917 0.3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READER</a:t>
            </a:r>
          </a:p>
          <a:p>
            <a:r>
              <a:rPr lang="en-US" dirty="0" smtClean="0"/>
              <a:t>PREPARER </a:t>
            </a:r>
          </a:p>
          <a:p>
            <a:r>
              <a:rPr lang="en-US" dirty="0" smtClean="0"/>
              <a:t>BUILDER</a:t>
            </a:r>
          </a:p>
          <a:p>
            <a:r>
              <a:rPr lang="en-US" dirty="0" smtClean="0"/>
              <a:t>COORDINATOR</a:t>
            </a:r>
          </a:p>
          <a:p>
            <a:r>
              <a:rPr lang="en-US" dirty="0" smtClean="0"/>
              <a:t>SQL Apply</a:t>
            </a:r>
          </a:p>
          <a:p>
            <a:r>
              <a:rPr lang="en-US" dirty="0" smtClean="0"/>
              <a:t>Not all SQL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Logical Standby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495800" y="1066800"/>
            <a:ext cx="4114800" cy="457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>
            <a:off x="7581900" y="1828800"/>
            <a:ext cx="685800" cy="762000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5257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STANDBY DB</a:t>
            </a:r>
            <a:endParaRPr lang="en-US" b="1" dirty="0"/>
          </a:p>
        </p:txBody>
      </p:sp>
      <p:cxnSp>
        <p:nvCxnSpPr>
          <p:cNvPr id="9" name="Straight Arrow Connector 8"/>
          <p:cNvCxnSpPr>
            <a:stCxn id="21" idx="0"/>
            <a:endCxn id="10" idx="2"/>
          </p:cNvCxnSpPr>
          <p:nvPr/>
        </p:nvCxnSpPr>
        <p:spPr>
          <a:xfrm rot="5400000" flipH="1" flipV="1">
            <a:off x="7658100" y="36957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53300" y="3152001"/>
            <a:ext cx="1143000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SQL  Apply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16764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Archive Logs</a:t>
            </a:r>
            <a:endParaRPr lang="en-US" sz="12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4876800" y="1981200"/>
            <a:ext cx="457200" cy="30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14" name="Rounded Rectangle 13"/>
          <p:cNvSpPr/>
          <p:nvPr/>
        </p:nvSpPr>
        <p:spPr>
          <a:xfrm>
            <a:off x="5486400" y="1981200"/>
            <a:ext cx="457200" cy="30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</a:t>
            </a:r>
            <a:r>
              <a:rPr lang="en-US" sz="1400" baseline="-25000" dirty="0" smtClean="0"/>
              <a:t>2</a:t>
            </a:r>
            <a:endParaRPr lang="en-US" sz="1400" baseline="-25000" dirty="0"/>
          </a:p>
        </p:txBody>
      </p:sp>
      <p:sp>
        <p:nvSpPr>
          <p:cNvPr id="21" name="Rounded Rectangle 20"/>
          <p:cNvSpPr/>
          <p:nvPr/>
        </p:nvSpPr>
        <p:spPr>
          <a:xfrm>
            <a:off x="7315200" y="3962400"/>
            <a:ext cx="1219200" cy="8382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LCR</a:t>
            </a:r>
          </a:p>
          <a:p>
            <a:pPr algn="ctr"/>
            <a:r>
              <a:rPr lang="en-US" sz="1200" b="1" dirty="0" smtClean="0"/>
              <a:t>cache</a:t>
            </a:r>
            <a:endParaRPr lang="en-US" sz="1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4876800" y="2590800"/>
            <a:ext cx="137160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READER</a:t>
            </a:r>
            <a:endParaRPr lang="en-US" sz="10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4876800" y="3276600"/>
            <a:ext cx="137160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PREPARER</a:t>
            </a:r>
            <a:endParaRPr lang="en-US" sz="1000" b="1" dirty="0"/>
          </a:p>
        </p:txBody>
      </p:sp>
      <p:cxnSp>
        <p:nvCxnSpPr>
          <p:cNvPr id="34" name="Straight Arrow Connector 33"/>
          <p:cNvCxnSpPr>
            <a:stCxn id="14" idx="2"/>
          </p:cNvCxnSpPr>
          <p:nvPr/>
        </p:nvCxnSpPr>
        <p:spPr>
          <a:xfrm rot="5400000">
            <a:off x="5562600" y="2438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0" idx="3"/>
          </p:cNvCxnSpPr>
          <p:nvPr/>
        </p:nvCxnSpPr>
        <p:spPr>
          <a:xfrm>
            <a:off x="6248400" y="2819400"/>
            <a:ext cx="10668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4876800" y="3886200"/>
            <a:ext cx="137160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BUILDER</a:t>
            </a:r>
            <a:endParaRPr lang="en-US" sz="1000" b="1" dirty="0"/>
          </a:p>
        </p:txBody>
      </p:sp>
      <p:sp>
        <p:nvSpPr>
          <p:cNvPr id="42" name="Rounded Rectangle 41"/>
          <p:cNvSpPr/>
          <p:nvPr/>
        </p:nvSpPr>
        <p:spPr>
          <a:xfrm>
            <a:off x="4876800" y="4495800"/>
            <a:ext cx="137160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COORDINATOR</a:t>
            </a:r>
            <a:endParaRPr lang="en-US" sz="1000" b="1" dirty="0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6248400" y="4572000"/>
            <a:ext cx="9906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 flipH="1" flipV="1">
            <a:off x="7644200" y="2870607"/>
            <a:ext cx="561200" cy="1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0800000">
            <a:off x="6248400" y="3581400"/>
            <a:ext cx="914400" cy="455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0800000">
            <a:off x="6248400" y="4191000"/>
            <a:ext cx="990602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2" idx="3"/>
          </p:cNvCxnSpPr>
          <p:nvPr/>
        </p:nvCxnSpPr>
        <p:spPr>
          <a:xfrm>
            <a:off x="6248400" y="35052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1" idx="3"/>
          </p:cNvCxnSpPr>
          <p:nvPr/>
        </p:nvCxnSpPr>
        <p:spPr>
          <a:xfrm>
            <a:off x="6248400" y="4114800"/>
            <a:ext cx="9906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0800000" flipV="1">
            <a:off x="6248400" y="4648199"/>
            <a:ext cx="9144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  <p:bldP spid="30" grpId="0" build="allAtOnce" animBg="1"/>
      <p:bldP spid="32" grpId="0" build="allAtOnce" animBg="1"/>
      <p:bldP spid="41" grpId="0" build="allAtOnce" animBg="1"/>
      <p:bldP spid="42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Dataguard</a:t>
            </a:r>
            <a:r>
              <a:rPr lang="en-US" dirty="0" smtClean="0"/>
              <a:t>::Overview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4803648"/>
          </a:xfrm>
        </p:spPr>
        <p:txBody>
          <a:bodyPr/>
          <a:lstStyle/>
          <a:p>
            <a:r>
              <a:rPr lang="en-US" dirty="0" smtClean="0"/>
              <a:t>Physical Standby</a:t>
            </a:r>
          </a:p>
          <a:p>
            <a:pPr lvl="1"/>
            <a:r>
              <a:rPr lang="en-US" dirty="0" smtClean="0"/>
              <a:t>Manual Transport</a:t>
            </a:r>
          </a:p>
          <a:p>
            <a:pPr lvl="1"/>
            <a:r>
              <a:rPr lang="en-US" dirty="0" smtClean="0"/>
              <a:t>Manual Apply</a:t>
            </a:r>
          </a:p>
          <a:p>
            <a:pPr lvl="1"/>
            <a:r>
              <a:rPr lang="en-US" dirty="0" smtClean="0"/>
              <a:t>Disconnected</a:t>
            </a:r>
          </a:p>
          <a:p>
            <a:pPr lvl="1"/>
            <a:r>
              <a:rPr lang="en-US" dirty="0" smtClean="0"/>
              <a:t>Manual Switch/Fail over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19600" y="1066800"/>
            <a:ext cx="4114800" cy="4803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Dataguard</a:t>
            </a:r>
            <a:endParaRPr kumimoji="0" lang="en-US" sz="28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Oracle Transport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000" noProof="0" dirty="0" smtClean="0"/>
              <a:t>ARCH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LGWR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Automatic Apply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Connected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000" noProof="0" dirty="0" smtClean="0"/>
              <a:t>Broker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FSFO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000" dirty="0" smtClean="0"/>
              <a:t>Faster Switch/Fail over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000" dirty="0" smtClean="0"/>
              <a:t>Protection Levels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000" dirty="0" smtClean="0"/>
              <a:t>MAX PERFORMANCE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000" dirty="0" smtClean="0"/>
              <a:t>MAX AVAILABILITY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000" dirty="0" smtClean="0"/>
              <a:t>MAX PROTECTION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VMware::Overview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VMware Server 1.0.8</a:t>
            </a:r>
          </a:p>
          <a:p>
            <a:r>
              <a:rPr lang="en-US" dirty="0" err="1" smtClean="0"/>
              <a:t>Vmware</a:t>
            </a:r>
            <a:r>
              <a:rPr lang="en-US" dirty="0" smtClean="0"/>
              <a:t> Server 2.0.0</a:t>
            </a:r>
          </a:p>
          <a:p>
            <a:pPr lvl="1"/>
            <a:r>
              <a:rPr lang="en-US" dirty="0" err="1" smtClean="0"/>
              <a:t>DataStore</a:t>
            </a:r>
            <a:r>
              <a:rPr lang="en-US" dirty="0" smtClean="0"/>
              <a:t> – Directory</a:t>
            </a:r>
          </a:p>
          <a:p>
            <a:pPr lvl="1"/>
            <a:r>
              <a:rPr lang="en-US" dirty="0" smtClean="0"/>
              <a:t>Create / Import VM in </a:t>
            </a:r>
            <a:r>
              <a:rPr lang="en-US" dirty="0" err="1" smtClean="0"/>
              <a:t>DataStore</a:t>
            </a:r>
            <a:endParaRPr lang="en-US" dirty="0" smtClean="0"/>
          </a:p>
          <a:p>
            <a:pPr lvl="1"/>
            <a:r>
              <a:rPr lang="en-US" dirty="0" smtClean="0"/>
              <a:t>Use an Administrator account</a:t>
            </a:r>
          </a:p>
          <a:p>
            <a:pPr lvl="1"/>
            <a:r>
              <a:rPr lang="en-US" dirty="0" smtClean="0"/>
              <a:t>Web based: </a:t>
            </a:r>
            <a:r>
              <a:rPr lang="en-US" dirty="0" err="1" smtClean="0"/>
              <a:t>localhost</a:t>
            </a:r>
            <a:r>
              <a:rPr lang="en-US" dirty="0" smtClean="0"/>
              <a:t> 8222 and 8333 (SSL)</a:t>
            </a:r>
          </a:p>
          <a:p>
            <a:r>
              <a:rPr lang="en-US" dirty="0" smtClean="0"/>
              <a:t>Setup</a:t>
            </a:r>
          </a:p>
          <a:p>
            <a:pPr lvl="1"/>
            <a:r>
              <a:rPr lang="en-US" dirty="0" smtClean="0"/>
              <a:t>Host OS: XP Pro 32-bit SP3, 64-bit Vista SP1</a:t>
            </a:r>
          </a:p>
          <a:p>
            <a:pPr lvl="1"/>
            <a:r>
              <a:rPr lang="en-US" dirty="0" smtClean="0"/>
              <a:t>Guest OS: Oracle Enterprise Linux 5 32-bit</a:t>
            </a:r>
          </a:p>
          <a:p>
            <a:pPr lvl="1"/>
            <a:r>
              <a:rPr lang="en-US" dirty="0" smtClean="0"/>
              <a:t>Host: </a:t>
            </a:r>
            <a:r>
              <a:rPr lang="en-US" dirty="0" err="1" smtClean="0"/>
              <a:t>localhost</a:t>
            </a:r>
            <a:endParaRPr lang="en-US" dirty="0" smtClean="0"/>
          </a:p>
          <a:p>
            <a:pPr lvl="1"/>
            <a:r>
              <a:rPr lang="en-US" dirty="0" smtClean="0"/>
              <a:t>Guest Machines: </a:t>
            </a:r>
            <a:r>
              <a:rPr lang="en-US" dirty="0" err="1" smtClean="0"/>
              <a:t>tintin</a:t>
            </a:r>
            <a:r>
              <a:rPr lang="en-US" dirty="0" smtClean="0"/>
              <a:t> and haddock</a:t>
            </a:r>
          </a:p>
          <a:p>
            <a:pPr lvl="1"/>
            <a:r>
              <a:rPr lang="en-US" dirty="0" smtClean="0"/>
              <a:t>Database: snowy, Oracle 10.2.0.4 32-bit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Vmware</a:t>
            </a:r>
            <a:r>
              <a:rPr lang="en-US" dirty="0" smtClean="0"/>
              <a:t>::VMware 2 Console</a:t>
            </a:r>
            <a:endParaRPr lang="en-US" dirty="0"/>
          </a:p>
        </p:txBody>
      </p:sp>
      <p:pic>
        <p:nvPicPr>
          <p:cNvPr id="4" name="Picture 3" descr="vmware-conso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066800"/>
            <a:ext cx="6849363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mware-addv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066800"/>
            <a:ext cx="6858000" cy="465406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VMware::</a:t>
            </a:r>
            <a:r>
              <a:rPr lang="en-US" dirty="0" err="1" smtClean="0"/>
              <a:t>Vmware</a:t>
            </a:r>
            <a:r>
              <a:rPr lang="en-US" dirty="0" smtClean="0"/>
              <a:t> 2 Add VM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1487</TotalTime>
  <Words>1125</Words>
  <Application>Microsoft Office PowerPoint</Application>
  <PresentationFormat>On-screen Show (4:3)</PresentationFormat>
  <Paragraphs>380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Aspect</vt:lpstr>
      <vt:lpstr>DBA’s Guide to  Physical Dataguard</vt:lpstr>
      <vt:lpstr>Overview:</vt:lpstr>
      <vt:lpstr>Intended Audience:</vt:lpstr>
      <vt:lpstr>Standby Database</vt:lpstr>
      <vt:lpstr>Logical Standby</vt:lpstr>
      <vt:lpstr>Dataguard::Overview</vt:lpstr>
      <vt:lpstr>VMware::Overview</vt:lpstr>
      <vt:lpstr>Vmware::VMware 2 Console</vt:lpstr>
      <vt:lpstr>VMware::Vmware 2 Add VM</vt:lpstr>
      <vt:lpstr>VMware::Network Setup</vt:lpstr>
      <vt:lpstr>VMware::Network Configuration</vt:lpstr>
      <vt:lpstr>Physical Standby:</vt:lpstr>
      <vt:lpstr>Physical Standby: </vt:lpstr>
      <vt:lpstr>Dataguard::Transport</vt:lpstr>
      <vt:lpstr>Dataguard::Transport</vt:lpstr>
      <vt:lpstr>Dataguard::LGWR Transport</vt:lpstr>
      <vt:lpstr>Dataguard::Monitoring</vt:lpstr>
      <vt:lpstr>Dataguard::Production</vt:lpstr>
      <vt:lpstr>Dataguard::Tuning</vt:lpstr>
      <vt:lpstr>References</vt:lpstr>
      <vt:lpstr>Thank You  Ahbaid Gaffoor  ahbaid@{amazon.com|a9.com|att.net}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DBA’s Guide to  Physical Dataguard</dc:title>
  <dc:creator>ahbaidg</dc:creator>
  <cp:lastModifiedBy>ahbaidg</cp:lastModifiedBy>
  <cp:revision>212</cp:revision>
  <dcterms:created xsi:type="dcterms:W3CDTF">2009-02-04T00:24:18Z</dcterms:created>
  <dcterms:modified xsi:type="dcterms:W3CDTF">2009-02-13T19:08:40Z</dcterms:modified>
</cp:coreProperties>
</file>